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54" r:id="rId2"/>
    <p:sldId id="398" r:id="rId3"/>
    <p:sldId id="3333" r:id="rId4"/>
    <p:sldId id="3352" r:id="rId5"/>
    <p:sldId id="3353" r:id="rId6"/>
    <p:sldId id="3342" r:id="rId7"/>
    <p:sldId id="3343" r:id="rId8"/>
    <p:sldId id="3341" r:id="rId9"/>
    <p:sldId id="3347" r:id="rId10"/>
    <p:sldId id="3344" r:id="rId11"/>
    <p:sldId id="3348" r:id="rId12"/>
    <p:sldId id="3346" r:id="rId13"/>
    <p:sldId id="334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2967B-A842-4279-9471-BD3FA1ED3479}" type="datetimeFigureOut">
              <a:rPr lang="en-US" smtClean="0"/>
              <a:t>1/26/2022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0AB6B3-6F12-40D4-820F-927633866D6B}" type="slidenum">
              <a:rPr lang="en-US" smtClean="0"/>
              <a:t>‹#›</a:t>
            </a:fld>
            <a:endParaRPr lang="en-US"/>
          </a:p>
        </p:txBody>
      </p:sp>
    </p:spTree>
    <p:extLst>
      <p:ext uri="{BB962C8B-B14F-4D97-AF65-F5344CB8AC3E}">
        <p14:creationId xmlns:p14="http://schemas.microsoft.com/office/powerpoint/2010/main" val="3745497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0662-7C88-4077-BA08-1477A656D4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AC314E-A8A8-41DB-9994-F5D5DE21F5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A71BE0-E7B0-4A16-A1B3-16631159A669}"/>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5" name="Footer Placeholder 4">
            <a:extLst>
              <a:ext uri="{FF2B5EF4-FFF2-40B4-BE49-F238E27FC236}">
                <a16:creationId xmlns:a16="http://schemas.microsoft.com/office/drawing/2014/main" id="{57C5E8F6-AC34-4D29-B34E-3B96D99DD2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CE0B35-DD29-44D3-AF2E-9E2AB6FF33B9}"/>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136776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78A4-9765-48FD-A05C-D7DCEF4505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F36B73-93B4-4955-982C-1832DCA8D3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D97B6-B15E-4689-94F1-FCB480F27936}"/>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5" name="Footer Placeholder 4">
            <a:extLst>
              <a:ext uri="{FF2B5EF4-FFF2-40B4-BE49-F238E27FC236}">
                <a16:creationId xmlns:a16="http://schemas.microsoft.com/office/drawing/2014/main" id="{42881604-52BC-49FF-89E7-796F6F9A1A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6B28B-AFE7-48BD-9DE5-01E58F986E31}"/>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172495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D7D574-928B-4667-A2BC-5EC8EEF209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2B328E-D1B3-4FC3-B50E-39B400E2BE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C3FB8-7F01-4CB3-AB55-840CC622F7BD}"/>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5" name="Footer Placeholder 4">
            <a:extLst>
              <a:ext uri="{FF2B5EF4-FFF2-40B4-BE49-F238E27FC236}">
                <a16:creationId xmlns:a16="http://schemas.microsoft.com/office/drawing/2014/main" id="{6D3EED97-98C2-4083-8A55-5FE71BC27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0AE82F-145A-448C-A28A-319851A310FC}"/>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1760197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Reverse and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8" name="Footer Placeholder 7"/>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442586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Client Slide">
    <p:spTree>
      <p:nvGrpSpPr>
        <p:cNvPr id="1" name=""/>
        <p:cNvGrpSpPr/>
        <p:nvPr/>
      </p:nvGrpSpPr>
      <p:grpSpPr>
        <a:xfrm>
          <a:off x="0" y="0"/>
          <a:ext cx="0" cy="0"/>
          <a:chOff x="0" y="0"/>
          <a:chExt cx="0" cy="0"/>
        </a:xfrm>
      </p:grpSpPr>
      <p:sp>
        <p:nvSpPr>
          <p:cNvPr id="20" name="Rectangle 19"/>
          <p:cNvSpPr/>
          <p:nvPr userDrawn="1"/>
        </p:nvSpPr>
        <p:spPr>
          <a:xfrm>
            <a:off x="0" y="5460643"/>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10" name="Content Placeholder 2"/>
          <p:cNvSpPr>
            <a:spLocks noGrp="1"/>
          </p:cNvSpPr>
          <p:nvPr userDrawn="1">
            <p:ph sz="quarter" idx="10" hasCustomPrompt="1"/>
          </p:nvPr>
        </p:nvSpPr>
        <p:spPr>
          <a:xfrm>
            <a:off x="1392238" y="1762125"/>
            <a:ext cx="2874962" cy="2359025"/>
          </a:xfrm>
        </p:spPr>
        <p:txBody>
          <a:bodyPr anchor="ctr">
            <a:noAutofit/>
          </a:bodyPr>
          <a:lstStyle>
            <a:lvl1pPr algn="ctr">
              <a:defRPr sz="2400" b="1"/>
            </a:lvl1pPr>
          </a:lstStyle>
          <a:p>
            <a:pPr lvl="0"/>
            <a:r>
              <a:rPr lang="en-US" dirty="0"/>
              <a:t>Client logo goes here</a:t>
            </a:r>
          </a:p>
        </p:txBody>
      </p:sp>
      <p:sp>
        <p:nvSpPr>
          <p:cNvPr id="12" name="Text Placeholder 10"/>
          <p:cNvSpPr>
            <a:spLocks noGrp="1"/>
          </p:cNvSpPr>
          <p:nvPr userDrawn="1">
            <p:ph type="body" sz="quarter" idx="11" hasCustomPrompt="1"/>
          </p:nvPr>
        </p:nvSpPr>
        <p:spPr>
          <a:xfrm>
            <a:off x="4745383" y="3057472"/>
            <a:ext cx="6215872" cy="461665"/>
          </a:xfrm>
        </p:spPr>
        <p:txBody>
          <a:bodyPr wrap="square" lIns="0" tIns="0" rIns="0" bIns="0" anchor="b" anchorCtr="0">
            <a:spAutoFit/>
          </a:bodyPr>
          <a:lstStyle>
            <a:lvl1pPr marL="0" indent="0">
              <a:lnSpc>
                <a:spcPct val="100000"/>
              </a:lnSpc>
              <a:spcBef>
                <a:spcPts val="0"/>
              </a:spcBef>
              <a:buNone/>
              <a:defRPr sz="3000" b="0" i="0" baseline="0">
                <a:solidFill>
                  <a:schemeClr val="tx2"/>
                </a:solidFill>
                <a:latin typeface="Calibri Light" charset="0"/>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Client Name and Presentation Title</a:t>
            </a:r>
          </a:p>
        </p:txBody>
      </p:sp>
    </p:spTree>
    <p:extLst>
      <p:ext uri="{BB962C8B-B14F-4D97-AF65-F5344CB8AC3E}">
        <p14:creationId xmlns:p14="http://schemas.microsoft.com/office/powerpoint/2010/main" val="1766283992"/>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39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A5F3D-C580-446A-91CD-D31916A99E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677253-ABA5-45EB-BB26-9FDE560289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FF86C-67C6-4D18-8BAF-F59B4F77CE2E}"/>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5" name="Footer Placeholder 4">
            <a:extLst>
              <a:ext uri="{FF2B5EF4-FFF2-40B4-BE49-F238E27FC236}">
                <a16:creationId xmlns:a16="http://schemas.microsoft.com/office/drawing/2014/main" id="{69077526-ABFE-4785-A195-892651724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0EF659-AF18-4D25-A418-6258CB4F3D17}"/>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338606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654E-085A-402A-B1D7-1FE64F8DC5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9A0DAF-ADCE-4B20-8666-A02B8C20E0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BA0D09-09FC-4D55-858A-F1DF0102BBA1}"/>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5" name="Footer Placeholder 4">
            <a:extLst>
              <a:ext uri="{FF2B5EF4-FFF2-40B4-BE49-F238E27FC236}">
                <a16:creationId xmlns:a16="http://schemas.microsoft.com/office/drawing/2014/main" id="{0C267B8C-60BC-4A1A-8E2F-B9B574D3A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F22878-7F43-4AF4-A18C-322C48156A47}"/>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827369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25347-F947-48A5-B4F1-53F3882B49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EA6DE-3DB3-4166-B92B-67DBC66746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1B023-44F4-4EF7-AD13-2F4FDE58C1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36D74A-89AB-4596-8577-6E85E460980B}"/>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6" name="Footer Placeholder 5">
            <a:extLst>
              <a:ext uri="{FF2B5EF4-FFF2-40B4-BE49-F238E27FC236}">
                <a16:creationId xmlns:a16="http://schemas.microsoft.com/office/drawing/2014/main" id="{170D6D35-E175-4531-9630-43E3C2823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B399E1-3791-4A60-852E-64EE4950F91B}"/>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121172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2914-E388-4362-96C9-307EB46A9B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1BC23A-CBB7-4C50-98A6-47DD51843C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69BD7-3536-455E-B177-2FB79DD641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89DBCA-7E5E-401D-94F7-9D8B6F702E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4CED32-A31C-4AF1-972D-80715B0F29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546116-12C6-48C9-9454-4838E1013632}"/>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8" name="Footer Placeholder 7">
            <a:extLst>
              <a:ext uri="{FF2B5EF4-FFF2-40B4-BE49-F238E27FC236}">
                <a16:creationId xmlns:a16="http://schemas.microsoft.com/office/drawing/2014/main" id="{9FF6C798-CBF6-4746-91E9-DA7304729F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79A208-0F6B-4631-AA9D-F0E8A5D9B9CA}"/>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219744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B469-18DD-4040-BC7E-C820567732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F8A3EF-673D-4F36-BF30-B04E0C1FAA99}"/>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4" name="Footer Placeholder 3">
            <a:extLst>
              <a:ext uri="{FF2B5EF4-FFF2-40B4-BE49-F238E27FC236}">
                <a16:creationId xmlns:a16="http://schemas.microsoft.com/office/drawing/2014/main" id="{1B3D84BF-7D6B-4E60-A5FA-ED62BF8514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83A73D-CAC5-4363-A49B-AE0F58865209}"/>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3505779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70E487-0410-4582-A841-C498DD5EE5BD}"/>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3" name="Footer Placeholder 2">
            <a:extLst>
              <a:ext uri="{FF2B5EF4-FFF2-40B4-BE49-F238E27FC236}">
                <a16:creationId xmlns:a16="http://schemas.microsoft.com/office/drawing/2014/main" id="{062D0610-0C52-4FD8-95F3-096BD51801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A45E0F-74D7-4C10-8E2A-C3C03EF36884}"/>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150451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6B252-FC0E-4CFC-9D04-0592020F62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87D215-4865-4F23-8433-58550CBCDB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56ED19-CF48-4DA2-88B1-B04CBD24A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8831B-3FFD-4C43-8B43-93CC55016089}"/>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6" name="Footer Placeholder 5">
            <a:extLst>
              <a:ext uri="{FF2B5EF4-FFF2-40B4-BE49-F238E27FC236}">
                <a16:creationId xmlns:a16="http://schemas.microsoft.com/office/drawing/2014/main" id="{DF076BAA-0248-4281-A317-0BCC5CFE9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229C-618B-4B0B-8CC1-6D412C6F7718}"/>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396908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33BFD-2B45-4C6C-AFA5-C0E8536CD5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71C9CD-7748-4FCD-B960-AE38AD9516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155CBF-4C1A-4D75-8A14-86BF3C04D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9F6DD4-2FDE-4CA9-8EF4-D1C49F031B71}"/>
              </a:ext>
            </a:extLst>
          </p:cNvPr>
          <p:cNvSpPr>
            <a:spLocks noGrp="1"/>
          </p:cNvSpPr>
          <p:nvPr>
            <p:ph type="dt" sz="half" idx="10"/>
          </p:nvPr>
        </p:nvSpPr>
        <p:spPr/>
        <p:txBody>
          <a:bodyPr/>
          <a:lstStyle/>
          <a:p>
            <a:fld id="{7E201810-214E-4B07-B664-AB5F69753606}" type="datetimeFigureOut">
              <a:rPr lang="en-US" smtClean="0"/>
              <a:t>1/26/2022</a:t>
            </a:fld>
            <a:endParaRPr lang="en-US"/>
          </a:p>
        </p:txBody>
      </p:sp>
      <p:sp>
        <p:nvSpPr>
          <p:cNvPr id="6" name="Footer Placeholder 5">
            <a:extLst>
              <a:ext uri="{FF2B5EF4-FFF2-40B4-BE49-F238E27FC236}">
                <a16:creationId xmlns:a16="http://schemas.microsoft.com/office/drawing/2014/main" id="{315BF401-FCDF-47CD-A103-94EF78262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296D69-AB71-46A7-80CC-E322E47CD036}"/>
              </a:ext>
            </a:extLst>
          </p:cNvPr>
          <p:cNvSpPr>
            <a:spLocks noGrp="1"/>
          </p:cNvSpPr>
          <p:nvPr>
            <p:ph type="sldNum" sz="quarter" idx="12"/>
          </p:nvPr>
        </p:nvSpPr>
        <p:spPr/>
        <p:txBody>
          <a:bodyPr/>
          <a:lstStyle/>
          <a:p>
            <a:fld id="{6824622D-9363-4E62-8531-778DA3E1EE41}" type="slidenum">
              <a:rPr lang="en-US" smtClean="0"/>
              <a:t>‹#›</a:t>
            </a:fld>
            <a:endParaRPr lang="en-US"/>
          </a:p>
        </p:txBody>
      </p:sp>
    </p:spTree>
    <p:extLst>
      <p:ext uri="{BB962C8B-B14F-4D97-AF65-F5344CB8AC3E}">
        <p14:creationId xmlns:p14="http://schemas.microsoft.com/office/powerpoint/2010/main" val="66742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A8CF1C-BF9C-4BAA-AF5E-28821346A7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CE8189-7008-47D9-A0DF-DBAF4302E6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787414-8C29-4700-A039-DC2318E24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201810-214E-4B07-B664-AB5F69753606}" type="datetimeFigureOut">
              <a:rPr lang="en-US" smtClean="0"/>
              <a:t>1/26/2022</a:t>
            </a:fld>
            <a:endParaRPr lang="en-US"/>
          </a:p>
        </p:txBody>
      </p:sp>
      <p:sp>
        <p:nvSpPr>
          <p:cNvPr id="5" name="Footer Placeholder 4">
            <a:extLst>
              <a:ext uri="{FF2B5EF4-FFF2-40B4-BE49-F238E27FC236}">
                <a16:creationId xmlns:a16="http://schemas.microsoft.com/office/drawing/2014/main" id="{4992872D-0FBA-433C-9CF3-94673E5CF5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C86014-A2D6-4585-A71B-20983F8145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4622D-9363-4E62-8531-778DA3E1EE41}" type="slidenum">
              <a:rPr lang="en-US" smtClean="0"/>
              <a:t>‹#›</a:t>
            </a:fld>
            <a:endParaRPr lang="en-US"/>
          </a:p>
        </p:txBody>
      </p:sp>
    </p:spTree>
    <p:extLst>
      <p:ext uri="{BB962C8B-B14F-4D97-AF65-F5344CB8AC3E}">
        <p14:creationId xmlns:p14="http://schemas.microsoft.com/office/powerpoint/2010/main" val="258841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343400" y="1502110"/>
            <a:ext cx="6617855" cy="2769989"/>
          </a:xfrm>
        </p:spPr>
        <p:txBody>
          <a:bodyPr/>
          <a:lstStyle/>
          <a:p>
            <a:r>
              <a:rPr lang="en-US" dirty="0"/>
              <a:t>Board of </a:t>
            </a:r>
            <a:r>
              <a:rPr lang="en-US" dirty="0" smtClean="0"/>
              <a:t>Finance</a:t>
            </a:r>
          </a:p>
          <a:p>
            <a:endParaRPr lang="en-US" dirty="0"/>
          </a:p>
          <a:p>
            <a:r>
              <a:rPr lang="en-US" dirty="0" smtClean="0"/>
              <a:t>Stamford Enterprise </a:t>
            </a:r>
            <a:r>
              <a:rPr lang="en-US" dirty="0"/>
              <a:t>Resource Planning </a:t>
            </a:r>
            <a:r>
              <a:rPr lang="en-US" dirty="0" smtClean="0"/>
              <a:t>Project Update</a:t>
            </a:r>
          </a:p>
          <a:p>
            <a:endParaRPr lang="en-US" dirty="0"/>
          </a:p>
          <a:p>
            <a:r>
              <a:rPr lang="en-US" dirty="0" smtClean="0"/>
              <a:t>February 10, 2022</a:t>
            </a:r>
            <a:endParaRPr lang="en-US" dirty="0"/>
          </a:p>
        </p:txBody>
      </p:sp>
      <p:pic>
        <p:nvPicPr>
          <p:cNvPr id="8" name="Content Placeholder 7">
            <a:extLst>
              <a:ext uri="{FF2B5EF4-FFF2-40B4-BE49-F238E27FC236}">
                <a16:creationId xmlns:a16="http://schemas.microsoft.com/office/drawing/2014/main" id="{43EE9C55-A2F0-4153-9942-ED3EA53EC043}"/>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411357" y="1836462"/>
            <a:ext cx="1692706" cy="1692706"/>
          </a:xfrm>
          <a:prstGeom prst="rect">
            <a:avLst/>
          </a:prstGeom>
        </p:spPr>
      </p:pic>
      <p:sp>
        <p:nvSpPr>
          <p:cNvPr id="9" name="TextBox 8">
            <a:extLst>
              <a:ext uri="{FF2B5EF4-FFF2-40B4-BE49-F238E27FC236}">
                <a16:creationId xmlns:a16="http://schemas.microsoft.com/office/drawing/2014/main" id="{D71F46BF-21DA-4981-9EB3-B4EA13DD7E4D}"/>
              </a:ext>
            </a:extLst>
          </p:cNvPr>
          <p:cNvSpPr txBox="1"/>
          <p:nvPr/>
        </p:nvSpPr>
        <p:spPr>
          <a:xfrm>
            <a:off x="4443144" y="5874026"/>
            <a:ext cx="3305713" cy="461665"/>
          </a:xfrm>
          <a:prstGeom prst="rect">
            <a:avLst/>
          </a:prstGeom>
          <a:noFill/>
        </p:spPr>
        <p:txBody>
          <a:bodyPr wrap="none" rtlCol="0">
            <a:spAutoFit/>
          </a:bodyPr>
          <a:lstStyle/>
          <a:p>
            <a:r>
              <a:rPr lang="en-US" sz="2400" b="1" i="1" dirty="0">
                <a:solidFill>
                  <a:srgbClr val="92D050"/>
                </a:solidFill>
                <a:latin typeface="Bradley Hand ITC" panose="03070402050302030203" pitchFamily="66" charset="0"/>
              </a:rPr>
              <a:t>Innovating Since 1641 </a:t>
            </a:r>
          </a:p>
        </p:txBody>
      </p:sp>
    </p:spTree>
    <p:extLst>
      <p:ext uri="{BB962C8B-B14F-4D97-AF65-F5344CB8AC3E}">
        <p14:creationId xmlns:p14="http://schemas.microsoft.com/office/powerpoint/2010/main" val="3812098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35" y="199662"/>
            <a:ext cx="10515600" cy="514441"/>
          </a:xfrm>
        </p:spPr>
        <p:txBody>
          <a:bodyPr>
            <a:normAutofit fontScale="90000"/>
          </a:bodyPr>
          <a:lstStyle/>
          <a:p>
            <a:r>
              <a:rPr lang="en-US" dirty="0"/>
              <a:t>Key Configuration Decisions</a:t>
            </a:r>
            <a:endParaRPr lang="en-US" b="1" dirty="0">
              <a:solidFill>
                <a:srgbClr val="FF0000"/>
              </a:solidFill>
            </a:endParaRPr>
          </a:p>
        </p:txBody>
      </p:sp>
      <p:sp>
        <p:nvSpPr>
          <p:cNvPr id="5" name="Footer Placeholder 4"/>
          <p:cNvSpPr>
            <a:spLocks noGrp="1"/>
          </p:cNvSpPr>
          <p:nvPr>
            <p:ph type="ftr" sz="quarter" idx="11"/>
          </p:nvPr>
        </p:nvSpPr>
        <p:spPr>
          <a:xfrm>
            <a:off x="4038600" y="6462489"/>
            <a:ext cx="4114800" cy="365125"/>
          </a:xfrm>
        </p:spPr>
        <p:txBody>
          <a:bodyPr/>
          <a:lstStyle/>
          <a:p>
            <a:r>
              <a:rPr lang="en-US"/>
              <a:t>City of Stamford ERP Project </a:t>
            </a:r>
            <a:endParaRPr lang="en-US" dirty="0"/>
          </a:p>
        </p:txBody>
      </p:sp>
      <p:graphicFrame>
        <p:nvGraphicFramePr>
          <p:cNvPr id="6" name="Table 5">
            <a:extLst>
              <a:ext uri="{FF2B5EF4-FFF2-40B4-BE49-F238E27FC236}">
                <a16:creationId xmlns:a16="http://schemas.microsoft.com/office/drawing/2014/main" id="{E2EDDF93-A41B-4ABF-B535-8926B54CE2AE}"/>
              </a:ext>
            </a:extLst>
          </p:cNvPr>
          <p:cNvGraphicFramePr>
            <a:graphicFrameLocks noGrp="1"/>
          </p:cNvGraphicFramePr>
          <p:nvPr>
            <p:extLst>
              <p:ext uri="{D42A27DB-BD31-4B8C-83A1-F6EECF244321}">
                <p14:modId xmlns:p14="http://schemas.microsoft.com/office/powerpoint/2010/main" val="751897244"/>
              </p:ext>
            </p:extLst>
          </p:nvPr>
        </p:nvGraphicFramePr>
        <p:xfrm>
          <a:off x="1262574" y="1260959"/>
          <a:ext cx="8517321" cy="3407965"/>
        </p:xfrm>
        <a:graphic>
          <a:graphicData uri="http://schemas.openxmlformats.org/drawingml/2006/table">
            <a:tbl>
              <a:tblPr firstRow="1" bandRow="1">
                <a:tableStyleId>{8EC20E35-A176-4012-BC5E-935CFFF8708E}</a:tableStyleId>
              </a:tblPr>
              <a:tblGrid>
                <a:gridCol w="378613">
                  <a:extLst>
                    <a:ext uri="{9D8B030D-6E8A-4147-A177-3AD203B41FA5}">
                      <a16:colId xmlns:a16="http://schemas.microsoft.com/office/drawing/2014/main" val="103884128"/>
                    </a:ext>
                  </a:extLst>
                </a:gridCol>
                <a:gridCol w="3767972">
                  <a:extLst>
                    <a:ext uri="{9D8B030D-6E8A-4147-A177-3AD203B41FA5}">
                      <a16:colId xmlns:a16="http://schemas.microsoft.com/office/drawing/2014/main" val="337699470"/>
                    </a:ext>
                  </a:extLst>
                </a:gridCol>
                <a:gridCol w="705079">
                  <a:extLst>
                    <a:ext uri="{9D8B030D-6E8A-4147-A177-3AD203B41FA5}">
                      <a16:colId xmlns:a16="http://schemas.microsoft.com/office/drawing/2014/main" val="2798175953"/>
                    </a:ext>
                  </a:extLst>
                </a:gridCol>
                <a:gridCol w="804216">
                  <a:extLst>
                    <a:ext uri="{9D8B030D-6E8A-4147-A177-3AD203B41FA5}">
                      <a16:colId xmlns:a16="http://schemas.microsoft.com/office/drawing/2014/main" val="734108141"/>
                    </a:ext>
                  </a:extLst>
                </a:gridCol>
                <a:gridCol w="1001110">
                  <a:extLst>
                    <a:ext uri="{9D8B030D-6E8A-4147-A177-3AD203B41FA5}">
                      <a16:colId xmlns:a16="http://schemas.microsoft.com/office/drawing/2014/main" val="1342268573"/>
                    </a:ext>
                  </a:extLst>
                </a:gridCol>
                <a:gridCol w="927667">
                  <a:extLst>
                    <a:ext uri="{9D8B030D-6E8A-4147-A177-3AD203B41FA5}">
                      <a16:colId xmlns:a16="http://schemas.microsoft.com/office/drawing/2014/main" val="3920803847"/>
                    </a:ext>
                  </a:extLst>
                </a:gridCol>
                <a:gridCol w="932664">
                  <a:extLst>
                    <a:ext uri="{9D8B030D-6E8A-4147-A177-3AD203B41FA5}">
                      <a16:colId xmlns:a16="http://schemas.microsoft.com/office/drawing/2014/main" val="2429065905"/>
                    </a:ext>
                  </a:extLst>
                </a:gridCol>
              </a:tblGrid>
              <a:tr h="437213">
                <a:tc>
                  <a:txBody>
                    <a:bodyPr/>
                    <a:lstStyle/>
                    <a:p>
                      <a:pPr algn="ctr"/>
                      <a:r>
                        <a:rPr lang="en-US" sz="900" dirty="0">
                          <a:latin typeface="+mn-lt"/>
                        </a:rPr>
                        <a:t>ID</a:t>
                      </a:r>
                    </a:p>
                  </a:txBody>
                  <a:tcPr anchor="ctr"/>
                </a:tc>
                <a:tc>
                  <a:txBody>
                    <a:bodyPr/>
                    <a:lstStyle/>
                    <a:p>
                      <a:pPr algn="ctr"/>
                      <a:r>
                        <a:rPr lang="en-US" sz="900" dirty="0">
                          <a:latin typeface="+mn-lt"/>
                        </a:rPr>
                        <a:t>Description</a:t>
                      </a:r>
                    </a:p>
                  </a:txBody>
                  <a:tcPr anchor="ctr"/>
                </a:tc>
                <a:tc>
                  <a:txBody>
                    <a:bodyPr/>
                    <a:lstStyle/>
                    <a:p>
                      <a:pPr algn="ctr"/>
                      <a:r>
                        <a:rPr lang="en-US" sz="900" dirty="0">
                          <a:latin typeface="+mn-lt"/>
                        </a:rPr>
                        <a:t>Priority</a:t>
                      </a:r>
                    </a:p>
                  </a:txBody>
                  <a:tcPr anchor="ctr"/>
                </a:tc>
                <a:tc>
                  <a:txBody>
                    <a:bodyPr/>
                    <a:lstStyle/>
                    <a:p>
                      <a:pPr algn="ctr"/>
                      <a:r>
                        <a:rPr lang="en-US" sz="900" dirty="0">
                          <a:latin typeface="+mn-lt"/>
                        </a:rPr>
                        <a:t>Due</a:t>
                      </a:r>
                      <a:r>
                        <a:rPr lang="en-US" sz="900" baseline="0" dirty="0">
                          <a:latin typeface="+mn-lt"/>
                        </a:rPr>
                        <a:t> Date</a:t>
                      </a:r>
                      <a:endParaRPr lang="en-US" sz="900" dirty="0">
                        <a:latin typeface="+mn-lt"/>
                      </a:endParaRPr>
                    </a:p>
                  </a:txBody>
                  <a:tcPr anchor="ctr"/>
                </a:tc>
                <a:tc>
                  <a:txBody>
                    <a:bodyPr/>
                    <a:lstStyle/>
                    <a:p>
                      <a:pPr algn="ctr"/>
                      <a:r>
                        <a:rPr lang="en-US" sz="900" dirty="0">
                          <a:latin typeface="+mn-lt"/>
                        </a:rPr>
                        <a:t>Governance</a:t>
                      </a:r>
                      <a:r>
                        <a:rPr lang="en-US" sz="900" baseline="0" dirty="0">
                          <a:latin typeface="+mn-lt"/>
                        </a:rPr>
                        <a:t> Level</a:t>
                      </a:r>
                      <a:endParaRPr lang="en-US" sz="900" dirty="0">
                        <a:latin typeface="+mn-lt"/>
                      </a:endParaRPr>
                    </a:p>
                  </a:txBody>
                  <a:tcPr anchor="ctr"/>
                </a:tc>
                <a:tc>
                  <a:txBody>
                    <a:bodyPr/>
                    <a:lstStyle/>
                    <a:p>
                      <a:pPr algn="ctr"/>
                      <a:r>
                        <a:rPr lang="en-US" sz="900" dirty="0">
                          <a:latin typeface="+mn-lt"/>
                        </a:rPr>
                        <a:t>Assigned To</a:t>
                      </a:r>
                    </a:p>
                  </a:txBody>
                  <a:tcPr anchor="ctr"/>
                </a:tc>
                <a:tc>
                  <a:txBody>
                    <a:bodyPr/>
                    <a:lstStyle/>
                    <a:p>
                      <a:pPr algn="ctr"/>
                      <a:r>
                        <a:rPr lang="en-US" sz="900" dirty="0">
                          <a:latin typeface="+mn-lt"/>
                        </a:rPr>
                        <a:t>Status</a:t>
                      </a:r>
                    </a:p>
                  </a:txBody>
                  <a:tcPr anchor="ctr"/>
                </a:tc>
                <a:extLst>
                  <a:ext uri="{0D108BD9-81ED-4DB2-BD59-A6C34878D82A}">
                    <a16:rowId xmlns:a16="http://schemas.microsoft.com/office/drawing/2014/main" val="2680860823"/>
                  </a:ext>
                </a:extLst>
              </a:tr>
              <a:tr h="806672">
                <a:tc>
                  <a:txBody>
                    <a:bodyPr/>
                    <a:lstStyle/>
                    <a:p>
                      <a:pPr algn="ctr"/>
                      <a:r>
                        <a:rPr lang="en-US" sz="900" dirty="0">
                          <a:latin typeface="+mn-lt"/>
                        </a:rPr>
                        <a:t>1</a:t>
                      </a:r>
                    </a:p>
                  </a:txBody>
                  <a:tcPr anchor="ctr"/>
                </a:tc>
                <a:tc>
                  <a:txBody>
                    <a:bodyPr/>
                    <a:lstStyle/>
                    <a:p>
                      <a:pPr algn="l"/>
                      <a:r>
                        <a:rPr lang="en-US" sz="1000" kern="1200" baseline="0" dirty="0">
                          <a:solidFill>
                            <a:schemeClr val="dk1"/>
                          </a:solidFill>
                          <a:latin typeface="+mn-lt"/>
                          <a:ea typeface="+mn-ea"/>
                          <a:cs typeface="+mn-cs"/>
                        </a:rPr>
                        <a:t>Process Changes: The City has decided to distribute work using automated functionality in ERP Cloud.  This could include distribution of data entry and approvals for the various modules.  It will also include changes in how projects are managed.  The details will be defined as we move through the design sessions.</a:t>
                      </a:r>
                    </a:p>
                  </a:txBody>
                  <a:tcPr anchor="ctr"/>
                </a:tc>
                <a:tc>
                  <a:txBody>
                    <a:bodyPr/>
                    <a:lstStyle/>
                    <a:p>
                      <a:pPr algn="ctr"/>
                      <a:r>
                        <a:rPr lang="en-US" sz="1000" dirty="0">
                          <a:latin typeface="+mn-lt"/>
                        </a:rPr>
                        <a:t>High</a:t>
                      </a:r>
                    </a:p>
                  </a:txBody>
                  <a:tcPr anchor="ctr"/>
                </a:tc>
                <a:tc>
                  <a:txBody>
                    <a:bodyPr/>
                    <a:lstStyle/>
                    <a:p>
                      <a:pPr algn="ctr"/>
                      <a:r>
                        <a:rPr lang="en-US" sz="1000" dirty="0">
                          <a:latin typeface="+mn-lt"/>
                        </a:rPr>
                        <a:t>2/3/2022</a:t>
                      </a:r>
                    </a:p>
                  </a:txBody>
                  <a:tcPr anchor="ctr"/>
                </a:tc>
                <a:tc>
                  <a:txBody>
                    <a:bodyPr/>
                    <a:lstStyle/>
                    <a:p>
                      <a:pPr algn="ctr"/>
                      <a:r>
                        <a:rPr lang="en-US" sz="1000" dirty="0">
                          <a:latin typeface="+mn-lt"/>
                        </a:rPr>
                        <a:t>TBD</a:t>
                      </a:r>
                    </a:p>
                  </a:txBody>
                  <a:tcPr anchor="ctr"/>
                </a:tc>
                <a:tc>
                  <a:txBody>
                    <a:bodyPr/>
                    <a:lstStyle/>
                    <a:p>
                      <a:pPr algn="ctr"/>
                      <a:r>
                        <a:rPr lang="en-US" sz="1000" dirty="0">
                          <a:latin typeface="+mn-lt"/>
                        </a:rPr>
                        <a:t>Sandy Dennies</a:t>
                      </a:r>
                    </a:p>
                  </a:txBody>
                  <a:tcPr anchor="ctr"/>
                </a:tc>
                <a:tc>
                  <a:txBody>
                    <a:bodyPr/>
                    <a:lstStyle/>
                    <a:p>
                      <a:pPr algn="ctr"/>
                      <a:r>
                        <a:rPr lang="en-US" sz="1000" dirty="0">
                          <a:latin typeface="+mn-lt"/>
                        </a:rPr>
                        <a:t>In Progress</a:t>
                      </a:r>
                    </a:p>
                  </a:txBody>
                  <a:tcPr anchor="ctr"/>
                </a:tc>
                <a:extLst>
                  <a:ext uri="{0D108BD9-81ED-4DB2-BD59-A6C34878D82A}">
                    <a16:rowId xmlns:a16="http://schemas.microsoft.com/office/drawing/2014/main" val="1596331463"/>
                  </a:ext>
                </a:extLst>
              </a:tr>
              <a:tr h="806672">
                <a:tc>
                  <a:txBody>
                    <a:bodyPr/>
                    <a:lstStyle/>
                    <a:p>
                      <a:pPr algn="ctr"/>
                      <a:r>
                        <a:rPr lang="en-US" sz="900" dirty="0">
                          <a:latin typeface="+mn-lt"/>
                        </a:rPr>
                        <a:t>2</a:t>
                      </a:r>
                    </a:p>
                  </a:txBody>
                  <a:tcPr anchor="ctr"/>
                </a:tc>
                <a:tc>
                  <a:txBody>
                    <a:bodyPr/>
                    <a:lstStyle/>
                    <a:p>
                      <a:pPr algn="l"/>
                      <a:r>
                        <a:rPr lang="en-US" sz="1000" kern="1200" baseline="0" dirty="0">
                          <a:solidFill>
                            <a:schemeClr val="dk1"/>
                          </a:solidFill>
                          <a:latin typeface="+mn-lt"/>
                          <a:ea typeface="+mn-ea"/>
                          <a:cs typeface="+mn-cs"/>
                        </a:rPr>
                        <a:t>Receivables: The City has decided to continue maintaining customers, billing, receipts and aging in external billing systems.  Receipts will be interfaced to ERP Cloud for recording in the general ledger.  However, some customer, billing, receipts and aging will be done in ERP Cloud.  This will be done for projects and grants as well as miscellaneous billings that are not managed through external systems.  The City will determine which types of billings and related customers need to be maintained in ERP Cloud.</a:t>
                      </a:r>
                    </a:p>
                  </a:txBody>
                  <a:tcPr anchor="ctr"/>
                </a:tc>
                <a:tc>
                  <a:txBody>
                    <a:bodyPr/>
                    <a:lstStyle/>
                    <a:p>
                      <a:pPr algn="ctr"/>
                      <a:r>
                        <a:rPr lang="en-US" sz="1000" dirty="0">
                          <a:latin typeface="+mn-lt"/>
                        </a:rPr>
                        <a:t>High</a:t>
                      </a:r>
                    </a:p>
                  </a:txBody>
                  <a:tcPr anchor="ctr"/>
                </a:tc>
                <a:tc>
                  <a:txBody>
                    <a:bodyPr/>
                    <a:lstStyle/>
                    <a:p>
                      <a:pPr algn="ctr"/>
                      <a:r>
                        <a:rPr lang="en-US" sz="1000" dirty="0">
                          <a:latin typeface="+mn-lt"/>
                        </a:rPr>
                        <a:t>1/28/2022</a:t>
                      </a:r>
                    </a:p>
                  </a:txBody>
                  <a:tcPr anchor="ctr"/>
                </a:tc>
                <a:tc>
                  <a:txBody>
                    <a:bodyPr/>
                    <a:lstStyle/>
                    <a:p>
                      <a:pPr algn="ctr"/>
                      <a:r>
                        <a:rPr lang="en-US" sz="1000" dirty="0">
                          <a:latin typeface="+mn-lt"/>
                        </a:rPr>
                        <a:t>PMO</a:t>
                      </a:r>
                    </a:p>
                  </a:txBody>
                  <a:tcPr anchor="ctr"/>
                </a:tc>
                <a:tc>
                  <a:txBody>
                    <a:bodyPr/>
                    <a:lstStyle/>
                    <a:p>
                      <a:pPr algn="ctr"/>
                      <a:r>
                        <a:rPr lang="en-US" sz="1000" dirty="0">
                          <a:latin typeface="+mn-lt"/>
                        </a:rPr>
                        <a:t>Sandy Dennies</a:t>
                      </a:r>
                    </a:p>
                  </a:txBody>
                  <a:tcPr anchor="ctr"/>
                </a:tc>
                <a:tc>
                  <a:txBody>
                    <a:bodyPr/>
                    <a:lstStyle/>
                    <a:p>
                      <a:pPr algn="ctr"/>
                      <a:r>
                        <a:rPr lang="en-US" sz="1000" dirty="0">
                          <a:latin typeface="+mn-lt"/>
                        </a:rPr>
                        <a:t>In Progress</a:t>
                      </a:r>
                    </a:p>
                  </a:txBody>
                  <a:tcPr anchor="ctr"/>
                </a:tc>
                <a:extLst>
                  <a:ext uri="{0D108BD9-81ED-4DB2-BD59-A6C34878D82A}">
                    <a16:rowId xmlns:a16="http://schemas.microsoft.com/office/drawing/2014/main" val="2141509859"/>
                  </a:ext>
                </a:extLst>
              </a:tr>
              <a:tr h="806672">
                <a:tc>
                  <a:txBody>
                    <a:bodyPr/>
                    <a:lstStyle/>
                    <a:p>
                      <a:pPr algn="ctr"/>
                      <a:r>
                        <a:rPr lang="en-US" sz="1000" dirty="0">
                          <a:latin typeface="+mn-lt"/>
                        </a:rPr>
                        <a:t>3</a:t>
                      </a:r>
                    </a:p>
                  </a:txBody>
                  <a:tcPr anchor="ctr"/>
                </a:tc>
                <a:tc>
                  <a:txBody>
                    <a:bodyPr/>
                    <a:lstStyle/>
                    <a:p>
                      <a:pPr algn="l"/>
                      <a:r>
                        <a:rPr lang="en-US" sz="1000" kern="1200" baseline="0" dirty="0">
                          <a:solidFill>
                            <a:schemeClr val="dk1"/>
                          </a:solidFill>
                          <a:latin typeface="+mn-lt"/>
                          <a:ea typeface="+mn-ea"/>
                          <a:cs typeface="+mn-cs"/>
                        </a:rPr>
                        <a:t>Historical Data Retention: How much historical data is required and where will it be retained?  This question should be answered by area.</a:t>
                      </a:r>
                    </a:p>
                  </a:txBody>
                  <a:tcPr anchor="ctr"/>
                </a:tc>
                <a:tc>
                  <a:txBody>
                    <a:bodyPr/>
                    <a:lstStyle/>
                    <a:p>
                      <a:pPr algn="ctr"/>
                      <a:r>
                        <a:rPr lang="en-US" sz="1000" dirty="0">
                          <a:latin typeface="+mn-lt"/>
                        </a:rPr>
                        <a:t>High</a:t>
                      </a:r>
                    </a:p>
                  </a:txBody>
                  <a:tcPr anchor="ctr"/>
                </a:tc>
                <a:tc>
                  <a:txBody>
                    <a:bodyPr/>
                    <a:lstStyle/>
                    <a:p>
                      <a:pPr algn="ctr"/>
                      <a:r>
                        <a:rPr lang="en-US" sz="1000" dirty="0">
                          <a:latin typeface="+mn-lt"/>
                        </a:rPr>
                        <a:t>2/10/2022</a:t>
                      </a:r>
                    </a:p>
                  </a:txBody>
                  <a:tcPr anchor="ctr"/>
                </a:tc>
                <a:tc>
                  <a:txBody>
                    <a:bodyPr/>
                    <a:lstStyle/>
                    <a:p>
                      <a:pPr algn="ctr"/>
                      <a:r>
                        <a:rPr lang="en-US" sz="1000" dirty="0">
                          <a:latin typeface="+mn-lt"/>
                        </a:rPr>
                        <a:t>TBD</a:t>
                      </a:r>
                    </a:p>
                  </a:txBody>
                  <a:tcPr anchor="ctr"/>
                </a:tc>
                <a:tc>
                  <a:txBody>
                    <a:bodyPr/>
                    <a:lstStyle/>
                    <a:p>
                      <a:pPr algn="ctr"/>
                      <a:r>
                        <a:rPr lang="en-US" sz="1000" dirty="0">
                          <a:latin typeface="+mn-lt"/>
                        </a:rPr>
                        <a:t>TBD</a:t>
                      </a:r>
                    </a:p>
                  </a:txBody>
                  <a:tcPr anchor="ctr"/>
                </a:tc>
                <a:tc>
                  <a:txBody>
                    <a:bodyPr/>
                    <a:lstStyle/>
                    <a:p>
                      <a:pPr algn="ctr"/>
                      <a:r>
                        <a:rPr lang="en-US" sz="1000" dirty="0">
                          <a:latin typeface="+mn-lt"/>
                        </a:rPr>
                        <a:t>In Progress</a:t>
                      </a:r>
                    </a:p>
                  </a:txBody>
                  <a:tcPr anchor="ctr"/>
                </a:tc>
                <a:extLst>
                  <a:ext uri="{0D108BD9-81ED-4DB2-BD59-A6C34878D82A}">
                    <a16:rowId xmlns:a16="http://schemas.microsoft.com/office/drawing/2014/main" val="2157841617"/>
                  </a:ext>
                </a:extLst>
              </a:tr>
            </a:tbl>
          </a:graphicData>
        </a:graphic>
      </p:graphicFrame>
    </p:spTree>
    <p:extLst>
      <p:ext uri="{BB962C8B-B14F-4D97-AF65-F5344CB8AC3E}">
        <p14:creationId xmlns:p14="http://schemas.microsoft.com/office/powerpoint/2010/main" val="20209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City of Stamford ERP Project </a:t>
            </a:r>
            <a:endParaRPr lang="en-US" dirty="0"/>
          </a:p>
        </p:txBody>
      </p:sp>
      <p:sp>
        <p:nvSpPr>
          <p:cNvPr id="7" name="TextBox 6">
            <a:extLst>
              <a:ext uri="{FF2B5EF4-FFF2-40B4-BE49-F238E27FC236}">
                <a16:creationId xmlns:a16="http://schemas.microsoft.com/office/drawing/2014/main" id="{DED96092-E4A1-4767-8014-F8A4287CFD53}"/>
              </a:ext>
            </a:extLst>
          </p:cNvPr>
          <p:cNvSpPr txBox="1"/>
          <p:nvPr/>
        </p:nvSpPr>
        <p:spPr>
          <a:xfrm>
            <a:off x="4363442" y="2899955"/>
            <a:ext cx="3142720" cy="646331"/>
          </a:xfrm>
          <a:prstGeom prst="rect">
            <a:avLst/>
          </a:prstGeom>
          <a:noFill/>
        </p:spPr>
        <p:txBody>
          <a:bodyPr wrap="none" rtlCol="0">
            <a:spAutoFit/>
          </a:bodyPr>
          <a:lstStyle/>
          <a:p>
            <a:r>
              <a:rPr lang="en-US" sz="3600" dirty="0" smtClean="0"/>
              <a:t>Risks and issues</a:t>
            </a:r>
            <a:endParaRPr lang="en-US" sz="3600" dirty="0"/>
          </a:p>
        </p:txBody>
      </p:sp>
    </p:spTree>
    <p:extLst>
      <p:ext uri="{BB962C8B-B14F-4D97-AF65-F5344CB8AC3E}">
        <p14:creationId xmlns:p14="http://schemas.microsoft.com/office/powerpoint/2010/main" val="1711637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35" y="199662"/>
            <a:ext cx="10515600" cy="514441"/>
          </a:xfrm>
        </p:spPr>
        <p:txBody>
          <a:bodyPr>
            <a:normAutofit fontScale="90000"/>
          </a:bodyPr>
          <a:lstStyle/>
          <a:p>
            <a:r>
              <a:rPr lang="en-US" dirty="0"/>
              <a:t>Key Risks and Issues</a:t>
            </a:r>
            <a:endParaRPr lang="en-US" b="1" dirty="0">
              <a:solidFill>
                <a:srgbClr val="FF0000"/>
              </a:solidFill>
            </a:endParaRPr>
          </a:p>
        </p:txBody>
      </p:sp>
      <p:sp>
        <p:nvSpPr>
          <p:cNvPr id="5" name="Footer Placeholder 4"/>
          <p:cNvSpPr>
            <a:spLocks noGrp="1"/>
          </p:cNvSpPr>
          <p:nvPr>
            <p:ph type="ftr" sz="quarter" idx="11"/>
          </p:nvPr>
        </p:nvSpPr>
        <p:spPr>
          <a:xfrm>
            <a:off x="4038600" y="6462489"/>
            <a:ext cx="4114800" cy="365125"/>
          </a:xfrm>
        </p:spPr>
        <p:txBody>
          <a:bodyPr/>
          <a:lstStyle/>
          <a:p>
            <a:r>
              <a:rPr lang="en-US"/>
              <a:t>City of Stamford ERP Project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68424887"/>
              </p:ext>
            </p:extLst>
          </p:nvPr>
        </p:nvGraphicFramePr>
        <p:xfrm>
          <a:off x="594911" y="3211878"/>
          <a:ext cx="10824072" cy="3385341"/>
        </p:xfrm>
        <a:graphic>
          <a:graphicData uri="http://schemas.openxmlformats.org/drawingml/2006/table">
            <a:tbl>
              <a:tblPr firstRow="1" bandRow="1">
                <a:tableStyleId>{6E25E649-3F16-4E02-A733-19D2CDBF48F0}</a:tableStyleId>
              </a:tblPr>
              <a:tblGrid>
                <a:gridCol w="352539">
                  <a:extLst>
                    <a:ext uri="{9D8B030D-6E8A-4147-A177-3AD203B41FA5}">
                      <a16:colId xmlns:a16="http://schemas.microsoft.com/office/drawing/2014/main" val="103884128"/>
                    </a:ext>
                  </a:extLst>
                </a:gridCol>
                <a:gridCol w="1983037">
                  <a:extLst>
                    <a:ext uri="{9D8B030D-6E8A-4147-A177-3AD203B41FA5}">
                      <a16:colId xmlns:a16="http://schemas.microsoft.com/office/drawing/2014/main" val="337699470"/>
                    </a:ext>
                  </a:extLst>
                </a:gridCol>
                <a:gridCol w="4594033">
                  <a:extLst>
                    <a:ext uri="{9D8B030D-6E8A-4147-A177-3AD203B41FA5}">
                      <a16:colId xmlns:a16="http://schemas.microsoft.com/office/drawing/2014/main" val="411726897"/>
                    </a:ext>
                  </a:extLst>
                </a:gridCol>
                <a:gridCol w="616945">
                  <a:extLst>
                    <a:ext uri="{9D8B030D-6E8A-4147-A177-3AD203B41FA5}">
                      <a16:colId xmlns:a16="http://schemas.microsoft.com/office/drawing/2014/main" val="734108141"/>
                    </a:ext>
                  </a:extLst>
                </a:gridCol>
                <a:gridCol w="848299">
                  <a:extLst>
                    <a:ext uri="{9D8B030D-6E8A-4147-A177-3AD203B41FA5}">
                      <a16:colId xmlns:a16="http://schemas.microsoft.com/office/drawing/2014/main" val="2615444469"/>
                    </a:ext>
                  </a:extLst>
                </a:gridCol>
                <a:gridCol w="783751">
                  <a:extLst>
                    <a:ext uri="{9D8B030D-6E8A-4147-A177-3AD203B41FA5}">
                      <a16:colId xmlns:a16="http://schemas.microsoft.com/office/drawing/2014/main" val="1342268573"/>
                    </a:ext>
                  </a:extLst>
                </a:gridCol>
                <a:gridCol w="919568">
                  <a:extLst>
                    <a:ext uri="{9D8B030D-6E8A-4147-A177-3AD203B41FA5}">
                      <a16:colId xmlns:a16="http://schemas.microsoft.com/office/drawing/2014/main" val="3920803847"/>
                    </a:ext>
                  </a:extLst>
                </a:gridCol>
                <a:gridCol w="725900">
                  <a:extLst>
                    <a:ext uri="{9D8B030D-6E8A-4147-A177-3AD203B41FA5}">
                      <a16:colId xmlns:a16="http://schemas.microsoft.com/office/drawing/2014/main" val="2429065905"/>
                    </a:ext>
                  </a:extLst>
                </a:gridCol>
              </a:tblGrid>
              <a:tr h="286481">
                <a:tc>
                  <a:txBody>
                    <a:bodyPr/>
                    <a:lstStyle/>
                    <a:p>
                      <a:pPr algn="ctr"/>
                      <a:r>
                        <a:rPr lang="en-US" sz="1000" dirty="0"/>
                        <a:t>ID</a:t>
                      </a:r>
                      <a:endParaRPr lang="en-US" sz="1000" dirty="0">
                        <a:latin typeface="+mn-lt"/>
                      </a:endParaRPr>
                    </a:p>
                  </a:txBody>
                  <a:tcPr anchor="ctr"/>
                </a:tc>
                <a:tc>
                  <a:txBody>
                    <a:bodyPr/>
                    <a:lstStyle/>
                    <a:p>
                      <a:pPr algn="ctr"/>
                      <a:r>
                        <a:rPr lang="en-US" sz="1000" dirty="0"/>
                        <a:t>Description</a:t>
                      </a:r>
                      <a:endParaRPr lang="en-US" sz="1000" dirty="0">
                        <a:latin typeface="+mn-lt"/>
                      </a:endParaRPr>
                    </a:p>
                  </a:txBody>
                  <a:tcPr anchor="ctr"/>
                </a:tc>
                <a:tc>
                  <a:txBody>
                    <a:bodyPr/>
                    <a:lstStyle/>
                    <a:p>
                      <a:pPr algn="ctr"/>
                      <a:r>
                        <a:rPr lang="en-US" sz="1000" dirty="0"/>
                        <a:t>Mitigating Actions</a:t>
                      </a:r>
                      <a:endParaRPr lang="en-US" sz="1000" dirty="0">
                        <a:latin typeface="+mn-lt"/>
                      </a:endParaRPr>
                    </a:p>
                  </a:txBody>
                  <a:tcPr anchor="ctr"/>
                </a:tc>
                <a:tc>
                  <a:txBody>
                    <a:bodyPr/>
                    <a:lstStyle/>
                    <a:p>
                      <a:pPr algn="ctr"/>
                      <a:r>
                        <a:rPr lang="en-US" sz="1000" baseline="0" dirty="0"/>
                        <a:t>Impact</a:t>
                      </a:r>
                      <a:endParaRPr lang="en-US" sz="1000" dirty="0">
                        <a:latin typeface="+mn-lt"/>
                      </a:endParaRPr>
                    </a:p>
                  </a:txBody>
                  <a:tcPr anchor="ctr"/>
                </a:tc>
                <a:tc>
                  <a:txBody>
                    <a:bodyPr/>
                    <a:lstStyle/>
                    <a:p>
                      <a:pPr algn="ctr"/>
                      <a:r>
                        <a:rPr lang="en-US" sz="1000" dirty="0"/>
                        <a:t>Due Date</a:t>
                      </a:r>
                      <a:endParaRPr lang="en-US" sz="1000" dirty="0">
                        <a:latin typeface="+mn-lt"/>
                      </a:endParaRPr>
                    </a:p>
                  </a:txBody>
                  <a:tcPr anchor="ctr"/>
                </a:tc>
                <a:tc>
                  <a:txBody>
                    <a:bodyPr/>
                    <a:lstStyle/>
                    <a:p>
                      <a:pPr algn="ctr"/>
                      <a:r>
                        <a:rPr lang="en-US" sz="1000" dirty="0"/>
                        <a:t>Likelihood</a:t>
                      </a:r>
                      <a:endParaRPr lang="en-US" sz="1000" dirty="0">
                        <a:latin typeface="+mn-lt"/>
                      </a:endParaRPr>
                    </a:p>
                  </a:txBody>
                  <a:tcPr anchor="ctr"/>
                </a:tc>
                <a:tc>
                  <a:txBody>
                    <a:bodyPr/>
                    <a:lstStyle/>
                    <a:p>
                      <a:pPr algn="ctr"/>
                      <a:r>
                        <a:rPr lang="en-US" sz="1000" dirty="0"/>
                        <a:t>Assigned To</a:t>
                      </a:r>
                      <a:endParaRPr lang="en-US" sz="1000" dirty="0">
                        <a:latin typeface="+mn-lt"/>
                      </a:endParaRPr>
                    </a:p>
                  </a:txBody>
                  <a:tcPr anchor="ctr"/>
                </a:tc>
                <a:tc>
                  <a:txBody>
                    <a:bodyPr/>
                    <a:lstStyle/>
                    <a:p>
                      <a:pPr algn="ctr"/>
                      <a:r>
                        <a:rPr lang="en-US" sz="1000" dirty="0"/>
                        <a:t>Status</a:t>
                      </a:r>
                      <a:endParaRPr lang="en-US" sz="1000" dirty="0">
                        <a:latin typeface="+mn-lt"/>
                      </a:endParaRPr>
                    </a:p>
                  </a:txBody>
                  <a:tcPr anchor="ctr"/>
                </a:tc>
                <a:extLst>
                  <a:ext uri="{0D108BD9-81ED-4DB2-BD59-A6C34878D82A}">
                    <a16:rowId xmlns:a16="http://schemas.microsoft.com/office/drawing/2014/main" val="2680860823"/>
                  </a:ext>
                </a:extLst>
              </a:tr>
              <a:tr h="1528039">
                <a:tc>
                  <a:txBody>
                    <a:bodyPr/>
                    <a:lstStyle/>
                    <a:p>
                      <a:pPr marL="0" algn="ctr" defTabSz="914400" rtl="0" eaLnBrk="1" latinLnBrk="0" hangingPunct="1"/>
                      <a:r>
                        <a:rPr lang="en-US" sz="1000" kern="1200" dirty="0">
                          <a:solidFill>
                            <a:schemeClr val="dk1"/>
                          </a:solidFill>
                          <a:latin typeface="+mn-lt"/>
                          <a:ea typeface="+mn-ea"/>
                          <a:cs typeface="+mn-cs"/>
                        </a:rPr>
                        <a:t>1</a:t>
                      </a:r>
                    </a:p>
                  </a:txBody>
                  <a:tcPr/>
                </a:tc>
                <a:tc>
                  <a:txBody>
                    <a:bodyPr/>
                    <a:lstStyle/>
                    <a:p>
                      <a:pPr marL="0" algn="l" defTabSz="914400" rtl="0" eaLnBrk="1" latinLnBrk="0" hangingPunct="1"/>
                      <a:r>
                        <a:rPr lang="en-US" sz="1000" kern="1200" dirty="0">
                          <a:solidFill>
                            <a:schemeClr val="dk1"/>
                          </a:solidFill>
                          <a:latin typeface="+mn-lt"/>
                          <a:ea typeface="+mn-ea"/>
                          <a:cs typeface="+mn-cs"/>
                        </a:rPr>
                        <a:t>The Source systems are proprietary and existing staff has limited knowledge of data structures.  Thus, extracts cannot easily be created at this time.  Further existing staff does not have the bandwidth to perform all of the extract functions along with their regular jobs.</a:t>
                      </a:r>
                    </a:p>
                  </a:txBody>
                  <a:tcPr/>
                </a:tc>
                <a:tc>
                  <a:txBody>
                    <a:bodyPr/>
                    <a:lstStyle/>
                    <a:p>
                      <a:pPr marL="171450" indent="-171450" algn="l" defTabSz="914400" rtl="0" eaLnBrk="1" latinLnBrk="0" hangingPunct="1">
                        <a:buFont typeface="Arial" panose="020B0604020202020204" pitchFamily="34" charset="0"/>
                        <a:buChar char="•"/>
                      </a:pPr>
                      <a:r>
                        <a:rPr lang="en-US" sz="1000" kern="1200" dirty="0">
                          <a:solidFill>
                            <a:schemeClr val="dk1"/>
                          </a:solidFill>
                          <a:latin typeface="+mn-lt"/>
                          <a:ea typeface="+mn-ea"/>
                          <a:cs typeface="+mn-cs"/>
                        </a:rPr>
                        <a:t>1. The City will reach out to HTE to identify potential support. </a:t>
                      </a:r>
                    </a:p>
                    <a:p>
                      <a:pPr marL="171450" indent="-171450" algn="l" defTabSz="914400" rtl="0" eaLnBrk="1" latinLnBrk="0" hangingPunct="1">
                        <a:buFont typeface="Arial" panose="020B0604020202020204" pitchFamily="34" charset="0"/>
                        <a:buChar char="•"/>
                      </a:pPr>
                      <a:r>
                        <a:rPr lang="en-US" sz="1000" kern="1200" dirty="0">
                          <a:solidFill>
                            <a:schemeClr val="dk1"/>
                          </a:solidFill>
                          <a:latin typeface="+mn-lt"/>
                          <a:ea typeface="+mn-ea"/>
                          <a:cs typeface="+mn-cs"/>
                        </a:rPr>
                        <a:t>2. An internal resource, Vivian </a:t>
                      </a:r>
                      <a:r>
                        <a:rPr lang="en-US" sz="1000" kern="1200" dirty="0" err="1">
                          <a:solidFill>
                            <a:schemeClr val="dk1"/>
                          </a:solidFill>
                          <a:latin typeface="+mn-lt"/>
                          <a:ea typeface="+mn-ea"/>
                          <a:cs typeface="+mn-cs"/>
                        </a:rPr>
                        <a:t>Perng</a:t>
                      </a:r>
                      <a:r>
                        <a:rPr lang="en-US" sz="1000" kern="1200" dirty="0">
                          <a:solidFill>
                            <a:schemeClr val="dk1"/>
                          </a:solidFill>
                          <a:latin typeface="+mn-lt"/>
                          <a:ea typeface="+mn-ea"/>
                          <a:cs typeface="+mn-cs"/>
                        </a:rPr>
                        <a:t> has been assigned as the lead for data conversion.  She will be assisted by Anthony Romano, who has used the HTE catalog to create data extracts using a COGNOS business intelligence tool. </a:t>
                      </a:r>
                    </a:p>
                    <a:p>
                      <a:pPr marL="171450" indent="-171450" algn="l" defTabSz="914400" rtl="0" eaLnBrk="1" latinLnBrk="0" hangingPunct="1">
                        <a:buFont typeface="Arial" panose="020B0604020202020204" pitchFamily="34" charset="0"/>
                        <a:buChar char="•"/>
                      </a:pPr>
                      <a:r>
                        <a:rPr lang="en-US" sz="1000" kern="1200" dirty="0">
                          <a:solidFill>
                            <a:schemeClr val="dk1"/>
                          </a:solidFill>
                          <a:latin typeface="+mn-lt"/>
                          <a:ea typeface="+mn-ea"/>
                          <a:cs typeface="+mn-cs"/>
                        </a:rPr>
                        <a:t>3. Two new positions are being filled to assist with extracts.</a:t>
                      </a:r>
                    </a:p>
                    <a:p>
                      <a:pPr marL="171450" indent="-171450" algn="l" defTabSz="914400" rtl="0" eaLnBrk="1" latinLnBrk="0" hangingPunct="1">
                        <a:buFont typeface="Arial" panose="020B0604020202020204" pitchFamily="34" charset="0"/>
                        <a:buChar char="•"/>
                      </a:pPr>
                      <a:r>
                        <a:rPr lang="en-US" sz="1000" kern="1200" dirty="0">
                          <a:solidFill>
                            <a:schemeClr val="dk1"/>
                          </a:solidFill>
                          <a:latin typeface="+mn-lt"/>
                          <a:ea typeface="+mn-ea"/>
                          <a:cs typeface="+mn-cs"/>
                        </a:rPr>
                        <a:t>4. ISG is providing a resource to assist with this effort starting 1/31/2022.</a:t>
                      </a:r>
                    </a:p>
                    <a:p>
                      <a:pPr marL="171450" indent="-171450" algn="l" defTabSz="914400" rtl="0" eaLnBrk="1" latinLnBrk="0" hangingPunct="1">
                        <a:buFont typeface="Arial" panose="020B0604020202020204" pitchFamily="34" charset="0"/>
                        <a:buChar char="•"/>
                      </a:pPr>
                      <a:r>
                        <a:rPr lang="en-US" sz="1000" kern="1200" dirty="0">
                          <a:solidFill>
                            <a:schemeClr val="dk1"/>
                          </a:solidFill>
                          <a:latin typeface="+mn-lt"/>
                          <a:ea typeface="+mn-ea"/>
                          <a:cs typeface="+mn-cs"/>
                        </a:rPr>
                        <a:t>5. With regards to Projects, the City team will reach out to engineers, Budget Analysts (Anthony Romano), Facilities Management (BOE) and Public Works to discuss where the data resides and how much data needs to be in the new system. </a:t>
                      </a:r>
                      <a:endParaRPr lang="en-US" sz="1000" kern="1200" baseline="0" dirty="0">
                        <a:solidFill>
                          <a:schemeClr val="dk1"/>
                        </a:solidFill>
                        <a:latin typeface="+mn-lt"/>
                        <a:ea typeface="+mn-ea"/>
                        <a:cs typeface="+mn-cs"/>
                      </a:endParaRPr>
                    </a:p>
                  </a:txBody>
                  <a:tcPr/>
                </a:tc>
                <a:tc>
                  <a:txBody>
                    <a:bodyPr/>
                    <a:lstStyle/>
                    <a:p>
                      <a:pPr marL="0" algn="ctr" defTabSz="914400" rtl="0" eaLnBrk="1" latinLnBrk="0" hangingPunct="1"/>
                      <a:r>
                        <a:rPr lang="en-US" sz="1000" kern="1200" dirty="0">
                          <a:solidFill>
                            <a:schemeClr val="dk1"/>
                          </a:solidFill>
                          <a:latin typeface="+mn-lt"/>
                          <a:ea typeface="+mn-ea"/>
                          <a:cs typeface="+mn-cs"/>
                        </a:rPr>
                        <a:t>Major</a:t>
                      </a:r>
                    </a:p>
                  </a:txBody>
                  <a:tcPr/>
                </a:tc>
                <a:tc>
                  <a:txBody>
                    <a:bodyPr/>
                    <a:lstStyle/>
                    <a:p>
                      <a:pPr marL="0" algn="ctr" defTabSz="914400" rtl="0" eaLnBrk="1" latinLnBrk="0" hangingPunct="1"/>
                      <a:r>
                        <a:rPr lang="en-US" sz="1000" kern="1200" dirty="0">
                          <a:solidFill>
                            <a:schemeClr val="dk1"/>
                          </a:solidFill>
                          <a:latin typeface="+mn-lt"/>
                          <a:ea typeface="+mn-ea"/>
                          <a:cs typeface="+mn-cs"/>
                        </a:rPr>
                        <a:t>01-31-22</a:t>
                      </a:r>
                    </a:p>
                  </a:txBody>
                  <a:tcPr/>
                </a:tc>
                <a:tc>
                  <a:txBody>
                    <a:bodyPr/>
                    <a:lstStyle/>
                    <a:p>
                      <a:pPr marL="0" algn="ctr" defTabSz="914400" rtl="0" eaLnBrk="1" latinLnBrk="0" hangingPunct="1"/>
                      <a:r>
                        <a:rPr lang="en-US" sz="1000" kern="1200" dirty="0">
                          <a:solidFill>
                            <a:schemeClr val="dk1"/>
                          </a:solidFill>
                          <a:latin typeface="+mn-lt"/>
                          <a:ea typeface="+mn-ea"/>
                          <a:cs typeface="+mn-cs"/>
                        </a:rPr>
                        <a:t>Likely</a:t>
                      </a:r>
                    </a:p>
                  </a:txBody>
                  <a:tcPr/>
                </a:tc>
                <a:tc>
                  <a:txBody>
                    <a:bodyPr/>
                    <a:lstStyle/>
                    <a:p>
                      <a:pPr marL="0" algn="ctr" defTabSz="914400" rtl="0" eaLnBrk="1" latinLnBrk="0" hangingPunct="1"/>
                      <a:r>
                        <a:rPr lang="en-US" sz="1000" kern="1200" dirty="0">
                          <a:solidFill>
                            <a:schemeClr val="dk1"/>
                          </a:solidFill>
                          <a:latin typeface="+mn-lt"/>
                          <a:ea typeface="+mn-ea"/>
                          <a:cs typeface="+mn-cs"/>
                        </a:rPr>
                        <a:t>Isidore Sobkowski</a:t>
                      </a:r>
                    </a:p>
                  </a:txBody>
                  <a:tcPr/>
                </a:tc>
                <a:tc>
                  <a:txBody>
                    <a:bodyPr/>
                    <a:lstStyle/>
                    <a:p>
                      <a:pPr marL="0" algn="ctr" defTabSz="914400" rtl="0" eaLnBrk="1" latinLnBrk="0" hangingPunct="1"/>
                      <a:r>
                        <a:rPr lang="en-US" sz="1000" kern="1200" dirty="0">
                          <a:solidFill>
                            <a:schemeClr val="dk1"/>
                          </a:solidFill>
                          <a:latin typeface="+mn-lt"/>
                          <a:ea typeface="+mn-ea"/>
                          <a:cs typeface="+mn-cs"/>
                        </a:rPr>
                        <a:t>Treated</a:t>
                      </a:r>
                    </a:p>
                  </a:txBody>
                  <a:tcPr/>
                </a:tc>
                <a:extLst>
                  <a:ext uri="{0D108BD9-81ED-4DB2-BD59-A6C34878D82A}">
                    <a16:rowId xmlns:a16="http://schemas.microsoft.com/office/drawing/2014/main" val="1596331463"/>
                  </a:ext>
                </a:extLst>
              </a:tr>
              <a:tr h="1483420">
                <a:tc>
                  <a:txBody>
                    <a:bodyPr/>
                    <a:lstStyle/>
                    <a:p>
                      <a:pPr marL="0" algn="ctr" defTabSz="914400" rtl="0" eaLnBrk="1" latinLnBrk="0" hangingPunct="1"/>
                      <a:r>
                        <a:rPr lang="en-US" sz="1000" kern="1200" dirty="0">
                          <a:solidFill>
                            <a:schemeClr val="dk1"/>
                          </a:solidFill>
                          <a:latin typeface="+mn-lt"/>
                          <a:ea typeface="+mn-ea"/>
                          <a:cs typeface="+mn-cs"/>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The Source systems are proprietary and existing staff has limited knowledge of data structures.  Thus, extracts cannot easily be created at this time.  Further existing staff does not have the bandwidth to perform all of the extract functions timely.</a:t>
                      </a:r>
                    </a:p>
                  </a:txBody>
                  <a:tcPr/>
                </a:tc>
                <a:tc>
                  <a:txBody>
                    <a:bodyPr/>
                    <a:lstStyle/>
                    <a:p>
                      <a:pPr marL="171450" indent="-171450" algn="l" defTabSz="914400" rtl="0" eaLnBrk="1" latinLnBrk="0" hangingPunct="1">
                        <a:buFont typeface="Arial" panose="020B0604020202020204" pitchFamily="34" charset="0"/>
                        <a:buChar char="•"/>
                      </a:pPr>
                      <a:r>
                        <a:rPr lang="en-US" sz="1000" kern="1200" dirty="0">
                          <a:solidFill>
                            <a:schemeClr val="dk1"/>
                          </a:solidFill>
                          <a:latin typeface="+mn-lt"/>
                          <a:ea typeface="+mn-ea"/>
                          <a:cs typeface="+mn-cs"/>
                        </a:rPr>
                        <a:t>3. Two new positions are being filled to assist with extracts.</a:t>
                      </a:r>
                    </a:p>
                    <a:p>
                      <a:pPr marL="171450" indent="-171450" algn="l" defTabSz="914400" rtl="0" eaLnBrk="1" latinLnBrk="0" hangingPunct="1">
                        <a:buFont typeface="Arial" panose="020B0604020202020204" pitchFamily="34" charset="0"/>
                        <a:buChar char="•"/>
                      </a:pPr>
                      <a:r>
                        <a:rPr lang="en-US" sz="1000" kern="1200" dirty="0">
                          <a:solidFill>
                            <a:schemeClr val="dk1"/>
                          </a:solidFill>
                          <a:latin typeface="+mn-lt"/>
                          <a:ea typeface="+mn-ea"/>
                          <a:cs typeface="+mn-cs"/>
                        </a:rPr>
                        <a:t>4. ISG is providing a resource to assist with this effort starting 1/31/2022.</a:t>
                      </a:r>
                    </a:p>
                  </a:txBody>
                  <a:tcPr/>
                </a:tc>
                <a:tc>
                  <a:txBody>
                    <a:bodyPr/>
                    <a:lstStyle/>
                    <a:p>
                      <a:pPr marL="0" algn="ctr" defTabSz="914400" rtl="0" eaLnBrk="1" latinLnBrk="0" hangingPunct="1"/>
                      <a:r>
                        <a:rPr lang="en-US" sz="1000" kern="1200" dirty="0">
                          <a:solidFill>
                            <a:schemeClr val="dk1"/>
                          </a:solidFill>
                          <a:latin typeface="+mn-lt"/>
                          <a:ea typeface="+mn-ea"/>
                          <a:cs typeface="+mn-cs"/>
                        </a:rPr>
                        <a:t>Medium</a:t>
                      </a:r>
                    </a:p>
                  </a:txBody>
                  <a:tcPr/>
                </a:tc>
                <a:tc>
                  <a:txBody>
                    <a:bodyPr/>
                    <a:lstStyle/>
                    <a:p>
                      <a:pPr marL="0" algn="ctr" defTabSz="914400" rtl="0" eaLnBrk="1" latinLnBrk="0" hangingPunct="1"/>
                      <a:r>
                        <a:rPr lang="en-US" sz="1000" kern="1200" dirty="0">
                          <a:solidFill>
                            <a:schemeClr val="dk1"/>
                          </a:solidFill>
                          <a:latin typeface="+mn-lt"/>
                          <a:ea typeface="+mn-ea"/>
                          <a:cs typeface="+mn-cs"/>
                        </a:rPr>
                        <a:t>01-31-2022</a:t>
                      </a:r>
                    </a:p>
                  </a:txBody>
                  <a:tcPr/>
                </a:tc>
                <a:tc>
                  <a:txBody>
                    <a:bodyPr/>
                    <a:lstStyle/>
                    <a:p>
                      <a:pPr marL="0" algn="ctr" defTabSz="914400" rtl="0" eaLnBrk="1" latinLnBrk="0" hangingPunct="1"/>
                      <a:r>
                        <a:rPr lang="en-US" sz="1000" kern="1200" dirty="0">
                          <a:solidFill>
                            <a:schemeClr val="dk1"/>
                          </a:solidFill>
                          <a:latin typeface="+mn-lt"/>
                          <a:ea typeface="+mn-ea"/>
                          <a:cs typeface="+mn-cs"/>
                        </a:rPr>
                        <a:t>Likely</a:t>
                      </a:r>
                    </a:p>
                  </a:txBody>
                  <a:tcPr/>
                </a:tc>
                <a:tc>
                  <a:txBody>
                    <a:bodyPr/>
                    <a:lstStyle/>
                    <a:p>
                      <a:pPr marL="0" algn="ctr" defTabSz="914400" rtl="0" eaLnBrk="1" latinLnBrk="0" hangingPunct="1"/>
                      <a:r>
                        <a:rPr lang="en-US" sz="1000" kern="1200" dirty="0">
                          <a:solidFill>
                            <a:schemeClr val="dk1"/>
                          </a:solidFill>
                          <a:latin typeface="+mn-lt"/>
                          <a:ea typeface="+mn-ea"/>
                          <a:cs typeface="+mn-cs"/>
                        </a:rPr>
                        <a:t>Isidore </a:t>
                      </a:r>
                      <a:r>
                        <a:rPr lang="en-US" sz="1000" kern="1200" dirty="0" err="1">
                          <a:solidFill>
                            <a:schemeClr val="dk1"/>
                          </a:solidFill>
                          <a:latin typeface="+mn-lt"/>
                          <a:ea typeface="+mn-ea"/>
                          <a:cs typeface="+mn-cs"/>
                        </a:rPr>
                        <a:t>Sobkowski</a:t>
                      </a:r>
                      <a:endParaRPr lang="en-US" sz="1000" kern="1200" dirty="0">
                        <a:solidFill>
                          <a:schemeClr val="dk1"/>
                        </a:solidFill>
                        <a:latin typeface="+mn-lt"/>
                        <a:ea typeface="+mn-ea"/>
                        <a:cs typeface="+mn-cs"/>
                      </a:endParaRPr>
                    </a:p>
                  </a:txBody>
                  <a:tcPr/>
                </a:tc>
                <a:tc>
                  <a:txBody>
                    <a:bodyPr/>
                    <a:lstStyle/>
                    <a:p>
                      <a:pPr marL="0" algn="ctr" defTabSz="914400" rtl="0" eaLnBrk="1" latinLnBrk="0" hangingPunct="1"/>
                      <a:r>
                        <a:rPr lang="en-US" sz="1000" kern="1200" dirty="0">
                          <a:solidFill>
                            <a:schemeClr val="dk1"/>
                          </a:solidFill>
                          <a:latin typeface="+mn-lt"/>
                          <a:ea typeface="+mn-ea"/>
                          <a:cs typeface="+mn-cs"/>
                        </a:rPr>
                        <a:t>Treated</a:t>
                      </a:r>
                    </a:p>
                  </a:txBody>
                  <a:tcPr/>
                </a:tc>
                <a:extLst>
                  <a:ext uri="{0D108BD9-81ED-4DB2-BD59-A6C34878D82A}">
                    <a16:rowId xmlns:a16="http://schemas.microsoft.com/office/drawing/2014/main" val="1616252217"/>
                  </a:ext>
                </a:extLst>
              </a:tr>
            </a:tbl>
          </a:graphicData>
        </a:graphic>
      </p:graphicFrame>
      <p:pic>
        <p:nvPicPr>
          <p:cNvPr id="9" name="Picture 8">
            <a:extLst>
              <a:ext uri="{FF2B5EF4-FFF2-40B4-BE49-F238E27FC236}">
                <a16:creationId xmlns:a16="http://schemas.microsoft.com/office/drawing/2014/main" id="{1F8D046F-69A0-4248-BE68-D0A876E6104E}"/>
              </a:ext>
            </a:extLst>
          </p:cNvPr>
          <p:cNvPicPr>
            <a:picLocks noChangeAspect="1"/>
          </p:cNvPicPr>
          <p:nvPr/>
        </p:nvPicPr>
        <p:blipFill>
          <a:blip r:embed="rId2"/>
          <a:stretch>
            <a:fillRect/>
          </a:stretch>
        </p:blipFill>
        <p:spPr>
          <a:xfrm>
            <a:off x="6524088" y="791683"/>
            <a:ext cx="3765665" cy="2325223"/>
          </a:xfrm>
          <a:prstGeom prst="rect">
            <a:avLst/>
          </a:prstGeom>
        </p:spPr>
      </p:pic>
    </p:spTree>
    <p:extLst>
      <p:ext uri="{BB962C8B-B14F-4D97-AF65-F5344CB8AC3E}">
        <p14:creationId xmlns:p14="http://schemas.microsoft.com/office/powerpoint/2010/main" val="481295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City of Stamford ERP Project </a:t>
            </a:r>
            <a:endParaRPr lang="en-US" dirty="0"/>
          </a:p>
        </p:txBody>
      </p:sp>
      <p:sp>
        <p:nvSpPr>
          <p:cNvPr id="7" name="TextBox 6">
            <a:extLst>
              <a:ext uri="{FF2B5EF4-FFF2-40B4-BE49-F238E27FC236}">
                <a16:creationId xmlns:a16="http://schemas.microsoft.com/office/drawing/2014/main" id="{DED96092-E4A1-4767-8014-F8A4287CFD53}"/>
              </a:ext>
            </a:extLst>
          </p:cNvPr>
          <p:cNvSpPr txBox="1"/>
          <p:nvPr/>
        </p:nvSpPr>
        <p:spPr>
          <a:xfrm>
            <a:off x="3623400" y="2899955"/>
            <a:ext cx="4945200" cy="646331"/>
          </a:xfrm>
          <a:prstGeom prst="rect">
            <a:avLst/>
          </a:prstGeom>
          <a:noFill/>
        </p:spPr>
        <p:txBody>
          <a:bodyPr wrap="none" rtlCol="0">
            <a:spAutoFit/>
          </a:bodyPr>
          <a:lstStyle/>
          <a:p>
            <a:r>
              <a:rPr lang="en-US" sz="3600" dirty="0" smtClean="0"/>
              <a:t>Questions and Discussion</a:t>
            </a:r>
            <a:endParaRPr lang="en-US" sz="3600" dirty="0"/>
          </a:p>
        </p:txBody>
      </p:sp>
    </p:spTree>
    <p:extLst>
      <p:ext uri="{BB962C8B-B14F-4D97-AF65-F5344CB8AC3E}">
        <p14:creationId xmlns:p14="http://schemas.microsoft.com/office/powerpoint/2010/main" val="2483859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35" y="199662"/>
            <a:ext cx="10515600" cy="514441"/>
          </a:xfrm>
        </p:spPr>
        <p:txBody>
          <a:bodyPr>
            <a:normAutofit fontScale="90000"/>
          </a:bodyPr>
          <a:lstStyle/>
          <a:p>
            <a:pPr algn="l"/>
            <a:r>
              <a:rPr lang="en-US" b="1" smtClean="0"/>
              <a:t>Agenda</a:t>
            </a:r>
            <a:endParaRPr lang="en-US" b="1" dirty="0"/>
          </a:p>
        </p:txBody>
      </p:sp>
      <p:sp>
        <p:nvSpPr>
          <p:cNvPr id="3" name="Content Placeholder 2"/>
          <p:cNvSpPr>
            <a:spLocks noGrp="1"/>
          </p:cNvSpPr>
          <p:nvPr>
            <p:ph idx="1"/>
          </p:nvPr>
        </p:nvSpPr>
        <p:spPr>
          <a:xfrm>
            <a:off x="914400" y="1159554"/>
            <a:ext cx="10363200" cy="2667653"/>
          </a:xfrm>
        </p:spPr>
        <p:txBody>
          <a:bodyPr>
            <a:normAutofit/>
          </a:bodyPr>
          <a:lstStyle/>
          <a:p>
            <a:pPr marL="342900" marR="0" lvl="0" indent="-342900">
              <a:spcBef>
                <a:spcPts val="200"/>
              </a:spcBef>
              <a:spcAft>
                <a:spcPts val="200"/>
              </a:spcAft>
              <a:buFont typeface="Symbol" panose="05050102010706020507" pitchFamily="18" charset="2"/>
              <a:buChar char=""/>
            </a:pPr>
            <a:r>
              <a:rPr lang="en-US" sz="2400" dirty="0" smtClean="0">
                <a:effectLst/>
                <a:latin typeface="Calibri" panose="020F0502020204030204" pitchFamily="34" charset="0"/>
                <a:ea typeface="Times" panose="02020603050405020304" pitchFamily="18" charset="0"/>
                <a:cs typeface="Arial" panose="020B0604020202020204" pitchFamily="34" charset="0"/>
              </a:rPr>
              <a:t>Discuss </a:t>
            </a:r>
            <a:r>
              <a:rPr lang="en-US" sz="2400" dirty="0">
                <a:effectLst/>
                <a:latin typeface="Calibri" panose="020F0502020204030204" pitchFamily="34" charset="0"/>
                <a:ea typeface="Times" panose="02020603050405020304" pitchFamily="18" charset="0"/>
                <a:cs typeface="Arial" panose="020B0604020202020204" pitchFamily="34" charset="0"/>
              </a:rPr>
              <a:t>progress-to-date</a:t>
            </a:r>
            <a:endParaRPr lang="en-US" sz="2400" dirty="0">
              <a:effectLst/>
              <a:latin typeface="Times New Roman" panose="02020603050405020304" pitchFamily="18" charset="0"/>
              <a:ea typeface="Times" panose="02020603050405020304" pitchFamily="18" charset="0"/>
            </a:endParaRPr>
          </a:p>
          <a:p>
            <a:pPr marL="342900" marR="0" lvl="0" indent="-342900">
              <a:spcBef>
                <a:spcPts val="200"/>
              </a:spcBef>
              <a:spcAft>
                <a:spcPts val="200"/>
              </a:spcAft>
              <a:buFont typeface="Symbol" panose="05050102010706020507" pitchFamily="18" charset="2"/>
              <a:buChar char=""/>
            </a:pPr>
            <a:r>
              <a:rPr lang="en-US" sz="2400" dirty="0">
                <a:effectLst/>
                <a:latin typeface="Calibri" panose="020F0502020204030204" pitchFamily="34" charset="0"/>
                <a:ea typeface="Times" panose="02020603050405020304" pitchFamily="18" charset="0"/>
                <a:cs typeface="Arial" panose="020B0604020202020204" pitchFamily="34" charset="0"/>
              </a:rPr>
              <a:t>Review decisions-to-date</a:t>
            </a:r>
          </a:p>
          <a:p>
            <a:pPr marL="342900" marR="0" lvl="0" indent="-342900">
              <a:spcBef>
                <a:spcPts val="200"/>
              </a:spcBef>
              <a:spcAft>
                <a:spcPts val="200"/>
              </a:spcAft>
              <a:buFont typeface="Symbol" panose="05050102010706020507" pitchFamily="18" charset="2"/>
              <a:buChar char=""/>
            </a:pPr>
            <a:r>
              <a:rPr lang="en-US" sz="2400" dirty="0">
                <a:latin typeface="Calibri" panose="020F0502020204030204" pitchFamily="34" charset="0"/>
                <a:ea typeface="Times" panose="02020603050405020304" pitchFamily="18" charset="0"/>
                <a:cs typeface="Arial" panose="020B0604020202020204" pitchFamily="34" charset="0"/>
              </a:rPr>
              <a:t>Review Open Issues and Risks</a:t>
            </a:r>
            <a:endParaRPr lang="en-US" sz="2400" dirty="0">
              <a:effectLst/>
              <a:latin typeface="Times New Roman" panose="02020603050405020304" pitchFamily="18" charset="0"/>
              <a:ea typeface="Times" panose="02020603050405020304" pitchFamily="18" charset="0"/>
            </a:endParaRPr>
          </a:p>
        </p:txBody>
      </p:sp>
      <p:sp>
        <p:nvSpPr>
          <p:cNvPr id="5" name="Footer Placeholder 4"/>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328891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City of Stamford ERP Project </a:t>
            </a:r>
            <a:endParaRPr lang="en-US" dirty="0"/>
          </a:p>
        </p:txBody>
      </p:sp>
      <p:sp>
        <p:nvSpPr>
          <p:cNvPr id="7" name="TextBox 6">
            <a:extLst>
              <a:ext uri="{FF2B5EF4-FFF2-40B4-BE49-F238E27FC236}">
                <a16:creationId xmlns:a16="http://schemas.microsoft.com/office/drawing/2014/main" id="{DED96092-E4A1-4767-8014-F8A4287CFD53}"/>
              </a:ext>
            </a:extLst>
          </p:cNvPr>
          <p:cNvSpPr txBox="1"/>
          <p:nvPr/>
        </p:nvSpPr>
        <p:spPr>
          <a:xfrm>
            <a:off x="4447952" y="2899955"/>
            <a:ext cx="3296095" cy="646331"/>
          </a:xfrm>
          <a:prstGeom prst="rect">
            <a:avLst/>
          </a:prstGeom>
          <a:noFill/>
        </p:spPr>
        <p:txBody>
          <a:bodyPr wrap="none" rtlCol="0">
            <a:spAutoFit/>
          </a:bodyPr>
          <a:lstStyle/>
          <a:p>
            <a:r>
              <a:rPr lang="en-US" sz="3600" dirty="0"/>
              <a:t>Progress-to-date</a:t>
            </a:r>
          </a:p>
        </p:txBody>
      </p:sp>
    </p:spTree>
    <p:extLst>
      <p:ext uri="{BB962C8B-B14F-4D97-AF65-F5344CB8AC3E}">
        <p14:creationId xmlns:p14="http://schemas.microsoft.com/office/powerpoint/2010/main" val="234962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8AA1745-B390-47E1-86DF-3F6F93C39954}"/>
              </a:ext>
            </a:extLst>
          </p:cNvPr>
          <p:cNvGrpSpPr/>
          <p:nvPr/>
        </p:nvGrpSpPr>
        <p:grpSpPr>
          <a:xfrm>
            <a:off x="44329" y="128870"/>
            <a:ext cx="12223682" cy="6870051"/>
            <a:chOff x="44329" y="128870"/>
            <a:chExt cx="12223682" cy="6870051"/>
          </a:xfrm>
        </p:grpSpPr>
        <p:grpSp>
          <p:nvGrpSpPr>
            <p:cNvPr id="4" name="Group 3"/>
            <p:cNvGrpSpPr/>
            <p:nvPr/>
          </p:nvGrpSpPr>
          <p:grpSpPr>
            <a:xfrm>
              <a:off x="44329" y="2843937"/>
              <a:ext cx="12223682" cy="4154984"/>
              <a:chOff x="44329" y="2843937"/>
              <a:chExt cx="12223682" cy="4154984"/>
            </a:xfrm>
          </p:grpSpPr>
          <p:sp>
            <p:nvSpPr>
              <p:cNvPr id="28" name="TextBox 27">
                <a:extLst>
                  <a:ext uri="{FF2B5EF4-FFF2-40B4-BE49-F238E27FC236}">
                    <a16:creationId xmlns:a16="http://schemas.microsoft.com/office/drawing/2014/main" id="{3A360709-C53B-488E-B23E-FF8630BD96CF}"/>
                  </a:ext>
                </a:extLst>
              </p:cNvPr>
              <p:cNvSpPr txBox="1"/>
              <p:nvPr/>
            </p:nvSpPr>
            <p:spPr>
              <a:xfrm>
                <a:off x="2918666" y="2843937"/>
                <a:ext cx="1795482" cy="3754874"/>
              </a:xfrm>
              <a:prstGeom prst="rect">
                <a:avLst/>
              </a:prstGeom>
              <a:noFill/>
              <a:ln>
                <a:noFill/>
              </a:ln>
            </p:spPr>
            <p:txBody>
              <a:bodyPr wrap="square" rtlCol="0">
                <a:spAutoFit/>
              </a:bodyPr>
              <a:lstStyle/>
              <a:p>
                <a:endParaRPr lang="en-US" sz="1400" b="1" dirty="0"/>
              </a:p>
              <a:p>
                <a:r>
                  <a:rPr lang="en-US" sz="1400" b="1" dirty="0"/>
                  <a:t>Focus</a:t>
                </a:r>
              </a:p>
              <a:p>
                <a:pPr marL="171450" indent="-171450">
                  <a:buFont typeface="Arial" panose="020B0604020202020204" pitchFamily="34" charset="0"/>
                  <a:buChar char="•"/>
                </a:pPr>
                <a:r>
                  <a:rPr lang="en-US" sz="1400" dirty="0"/>
                  <a:t>Build Data Conversions and Interfaces</a:t>
                </a:r>
              </a:p>
              <a:p>
                <a:pPr marL="171450" indent="-171450">
                  <a:buFont typeface="Arial" panose="020B0604020202020204" pitchFamily="34" charset="0"/>
                  <a:buChar char="•"/>
                </a:pPr>
                <a:r>
                  <a:rPr lang="en-US" sz="1400" dirty="0"/>
                  <a:t>Configure System Business Processes</a:t>
                </a:r>
              </a:p>
              <a:p>
                <a:pPr marL="171450" indent="-171450">
                  <a:buFont typeface="Arial" panose="020B0604020202020204" pitchFamily="34" charset="0"/>
                  <a:buChar char="•"/>
                </a:pPr>
                <a:r>
                  <a:rPr lang="en-US" sz="1400" dirty="0"/>
                  <a:t>Configure User Profiles</a:t>
                </a:r>
              </a:p>
              <a:p>
                <a:pPr marL="171450" indent="-171450">
                  <a:buFont typeface="Arial" panose="020B0604020202020204" pitchFamily="34" charset="0"/>
                  <a:buChar char="•"/>
                </a:pPr>
                <a:endParaRPr lang="en-US" sz="1400" b="1" i="1" dirty="0"/>
              </a:p>
              <a:p>
                <a:pPr marL="171450" indent="-171450">
                  <a:buFont typeface="Arial" panose="020B0604020202020204" pitchFamily="34" charset="0"/>
                  <a:buChar char="•"/>
                </a:pPr>
                <a:endParaRPr lang="en-US" sz="1400" b="1" i="1" dirty="0"/>
              </a:p>
              <a:p>
                <a:pPr marL="171450" indent="-171450">
                  <a:buFont typeface="Arial" panose="020B0604020202020204" pitchFamily="34" charset="0"/>
                  <a:buChar char="•"/>
                </a:pPr>
                <a:endParaRPr lang="en-US" sz="1400" b="1" i="1" dirty="0"/>
              </a:p>
              <a:p>
                <a:r>
                  <a:rPr lang="en-US" sz="1400" b="1" i="1" dirty="0"/>
                  <a:t>Stamford Reviews and Approves:</a:t>
                </a:r>
              </a:p>
              <a:p>
                <a:pPr marL="228600" lvl="1" indent="-225425">
                  <a:buFont typeface="Arial" panose="020B0604020202020204" pitchFamily="34" charset="0"/>
                  <a:buChar char="•"/>
                </a:pPr>
                <a:r>
                  <a:rPr lang="en-US" sz="1400" dirty="0"/>
                  <a:t>System Configuration and Data Values</a:t>
                </a:r>
                <a:endParaRPr lang="en-US" sz="1200" dirty="0"/>
              </a:p>
            </p:txBody>
          </p:sp>
          <p:sp>
            <p:nvSpPr>
              <p:cNvPr id="31" name="TextBox 30">
                <a:extLst>
                  <a:ext uri="{FF2B5EF4-FFF2-40B4-BE49-F238E27FC236}">
                    <a16:creationId xmlns:a16="http://schemas.microsoft.com/office/drawing/2014/main" id="{872D19C2-262A-44E0-A38F-C34DE25852F9}"/>
                  </a:ext>
                </a:extLst>
              </p:cNvPr>
              <p:cNvSpPr txBox="1"/>
              <p:nvPr/>
            </p:nvSpPr>
            <p:spPr>
              <a:xfrm>
                <a:off x="44329" y="2843937"/>
                <a:ext cx="3101009" cy="3754874"/>
              </a:xfrm>
              <a:prstGeom prst="rect">
                <a:avLst/>
              </a:prstGeom>
              <a:noFill/>
            </p:spPr>
            <p:txBody>
              <a:bodyPr wrap="square" rtlCol="0">
                <a:spAutoFit/>
              </a:bodyPr>
              <a:lstStyle/>
              <a:p>
                <a:endParaRPr lang="en-US" sz="1400" b="1" dirty="0"/>
              </a:p>
              <a:p>
                <a:r>
                  <a:rPr lang="en-US" sz="1400" b="1" dirty="0"/>
                  <a:t>Focus</a:t>
                </a:r>
              </a:p>
              <a:p>
                <a:pPr marL="285750" indent="-285750">
                  <a:buFont typeface="Arial" panose="020B0604020202020204" pitchFamily="34" charset="0"/>
                  <a:buChar char="•"/>
                </a:pPr>
                <a:r>
                  <a:rPr lang="en-US" sz="1400" dirty="0"/>
                  <a:t>System Orientation</a:t>
                </a:r>
              </a:p>
              <a:p>
                <a:pPr marL="285750" indent="-285750">
                  <a:buFont typeface="Arial" panose="020B0604020202020204" pitchFamily="34" charset="0"/>
                  <a:buChar char="•"/>
                </a:pPr>
                <a:r>
                  <a:rPr lang="en-US" sz="1400" dirty="0"/>
                  <a:t>Business Process Discussion</a:t>
                </a:r>
              </a:p>
              <a:p>
                <a:pPr marL="285750" indent="-285750">
                  <a:buFont typeface="Arial" panose="020B0604020202020204" pitchFamily="34" charset="0"/>
                  <a:buChar char="•"/>
                </a:pPr>
                <a:r>
                  <a:rPr lang="en-US" sz="1400" dirty="0"/>
                  <a:t>Requirements</a:t>
                </a:r>
              </a:p>
              <a:p>
                <a:pPr marL="285750" indent="-285750">
                  <a:buFont typeface="Arial" panose="020B0604020202020204" pitchFamily="34" charset="0"/>
                  <a:buChar char="•"/>
                </a:pPr>
                <a:r>
                  <a:rPr lang="en-US" sz="1400" dirty="0"/>
                  <a:t>Confirmation and Traceability Matrix</a:t>
                </a:r>
              </a:p>
              <a:p>
                <a:pPr marL="285750" indent="-285750">
                  <a:buFont typeface="Arial" panose="020B0604020202020204" pitchFamily="34" charset="0"/>
                  <a:buChar char="•"/>
                </a:pPr>
                <a:r>
                  <a:rPr lang="en-US" sz="1400" dirty="0"/>
                  <a:t>Identify Conversion and Integration Data</a:t>
                </a:r>
              </a:p>
              <a:p>
                <a:pPr marL="285750" indent="-285750">
                  <a:buFont typeface="Arial" panose="020B0604020202020204" pitchFamily="34" charset="0"/>
                  <a:buChar char="•"/>
                </a:pPr>
                <a:endParaRPr lang="en-US" sz="1400" b="1" i="1" dirty="0"/>
              </a:p>
              <a:p>
                <a:pPr marL="285750" indent="-285750">
                  <a:buFont typeface="Arial" panose="020B0604020202020204" pitchFamily="34" charset="0"/>
                  <a:buChar char="•"/>
                </a:pPr>
                <a:endParaRPr lang="en-US" sz="1400" b="1" i="1" dirty="0"/>
              </a:p>
              <a:p>
                <a:pPr marL="285750" indent="-285750">
                  <a:buFont typeface="Arial" panose="020B0604020202020204" pitchFamily="34" charset="0"/>
                  <a:buChar char="•"/>
                </a:pPr>
                <a:endParaRPr lang="en-US" sz="1400" b="1" i="1" dirty="0"/>
              </a:p>
              <a:p>
                <a:r>
                  <a:rPr lang="en-US" sz="1400" b="1" i="1" dirty="0"/>
                  <a:t>Stamford Begins:</a:t>
                </a:r>
              </a:p>
              <a:p>
                <a:pPr marL="285750" indent="-285750">
                  <a:buFont typeface="Arial" panose="020B0604020202020204" pitchFamily="34" charset="0"/>
                  <a:buChar char="•"/>
                </a:pPr>
                <a:r>
                  <a:rPr lang="en-US" sz="1400" dirty="0"/>
                  <a:t>Gathering Conversion Data</a:t>
                </a:r>
              </a:p>
              <a:p>
                <a:pPr marL="285750" indent="-285750">
                  <a:buFont typeface="Arial" panose="020B0604020202020204" pitchFamily="34" charset="0"/>
                  <a:buChar char="•"/>
                </a:pPr>
                <a:r>
                  <a:rPr lang="en-US" sz="1400" dirty="0"/>
                  <a:t>Evaluating Business Processes</a:t>
                </a:r>
              </a:p>
              <a:p>
                <a:pPr marL="285750" indent="-285750">
                  <a:buFont typeface="Arial" panose="020B0604020202020204" pitchFamily="34" charset="0"/>
                  <a:buChar char="•"/>
                </a:pPr>
                <a:r>
                  <a:rPr lang="en-US" sz="1400" dirty="0"/>
                  <a:t>Chart of Accounts Redesign</a:t>
                </a:r>
              </a:p>
              <a:p>
                <a:endParaRPr lang="en-US" sz="1400" dirty="0"/>
              </a:p>
            </p:txBody>
          </p:sp>
          <p:sp>
            <p:nvSpPr>
              <p:cNvPr id="68" name="TextBox 67">
                <a:extLst>
                  <a:ext uri="{FF2B5EF4-FFF2-40B4-BE49-F238E27FC236}">
                    <a16:creationId xmlns:a16="http://schemas.microsoft.com/office/drawing/2014/main" id="{897EF528-07C9-4201-A391-8B3141C2B820}"/>
                  </a:ext>
                </a:extLst>
              </p:cNvPr>
              <p:cNvSpPr txBox="1"/>
              <p:nvPr/>
            </p:nvSpPr>
            <p:spPr>
              <a:xfrm>
                <a:off x="5072655" y="2843937"/>
                <a:ext cx="2205466" cy="4154984"/>
              </a:xfrm>
              <a:prstGeom prst="rect">
                <a:avLst/>
              </a:prstGeom>
              <a:noFill/>
              <a:ln>
                <a:noFill/>
              </a:ln>
            </p:spPr>
            <p:txBody>
              <a:bodyPr wrap="square" rtlCol="0">
                <a:spAutoFit/>
              </a:bodyPr>
              <a:lstStyle/>
              <a:p>
                <a:endParaRPr lang="en-US" sz="1400" b="1" dirty="0"/>
              </a:p>
              <a:p>
                <a:r>
                  <a:rPr lang="en-US" sz="1400" b="1" dirty="0"/>
                  <a:t>Focus</a:t>
                </a:r>
              </a:p>
              <a:p>
                <a:pPr marL="171450" indent="-171450">
                  <a:buFont typeface="Arial" panose="020B0604020202020204" pitchFamily="34" charset="0"/>
                  <a:buChar char="•"/>
                </a:pPr>
                <a:r>
                  <a:rPr lang="en-US" sz="1400" dirty="0"/>
                  <a:t>Run Data Conversions and Interfaces</a:t>
                </a:r>
              </a:p>
              <a:p>
                <a:pPr marL="171450" indent="-171450">
                  <a:buFont typeface="Arial" panose="020B0604020202020204" pitchFamily="34" charset="0"/>
                  <a:buChar char="•"/>
                </a:pPr>
                <a:r>
                  <a:rPr lang="en-US" sz="1400" dirty="0"/>
                  <a:t>Develop Reports</a:t>
                </a:r>
              </a:p>
              <a:p>
                <a:pPr marL="171450" indent="-171450">
                  <a:buFont typeface="Arial" panose="020B0604020202020204" pitchFamily="34" charset="0"/>
                  <a:buChar char="•"/>
                </a:pPr>
                <a:r>
                  <a:rPr lang="en-US" sz="1400" dirty="0"/>
                  <a:t>End-to-End Process Validation</a:t>
                </a:r>
              </a:p>
              <a:p>
                <a:pPr marL="171450" indent="-171450">
                  <a:buFont typeface="Arial" panose="020B0604020202020204" pitchFamily="34" charset="0"/>
                  <a:buChar char="•"/>
                </a:pPr>
                <a:r>
                  <a:rPr lang="en-US" sz="1400" dirty="0"/>
                  <a:t>Develop Training Materials</a:t>
                </a:r>
              </a:p>
              <a:p>
                <a:pPr marL="171450" indent="-171450">
                  <a:buFont typeface="Arial" panose="020B0604020202020204" pitchFamily="34" charset="0"/>
                  <a:buChar char="•"/>
                </a:pPr>
                <a:endParaRPr lang="en-US" sz="1400" b="1" i="1" dirty="0"/>
              </a:p>
              <a:p>
                <a:pPr marL="171450" indent="-171450">
                  <a:buFont typeface="Arial" panose="020B0604020202020204" pitchFamily="34" charset="0"/>
                  <a:buChar char="•"/>
                </a:pPr>
                <a:endParaRPr lang="en-US" sz="1400" b="1" i="1" dirty="0"/>
              </a:p>
              <a:p>
                <a:pPr marL="171450" indent="-171450">
                  <a:buFont typeface="Arial" panose="020B0604020202020204" pitchFamily="34" charset="0"/>
                  <a:buChar char="•"/>
                </a:pPr>
                <a:endParaRPr lang="en-US" sz="1400" b="1" i="1" dirty="0"/>
              </a:p>
              <a:p>
                <a:r>
                  <a:rPr lang="en-US" sz="1400" b="1" i="1" dirty="0"/>
                  <a:t>Stamford Executes:</a:t>
                </a:r>
              </a:p>
              <a:p>
                <a:pPr marL="228600" lvl="1" indent="-228600">
                  <a:buFont typeface="Arial" panose="020B0604020202020204" pitchFamily="34" charset="0"/>
                  <a:buChar char="•"/>
                </a:pPr>
                <a:r>
                  <a:rPr lang="en-US" sz="1400" dirty="0"/>
                  <a:t>Business Process Test Scripts</a:t>
                </a:r>
              </a:p>
              <a:p>
                <a:pPr marL="228600" lvl="1" indent="-228600">
                  <a:buFont typeface="Arial" panose="020B0604020202020204" pitchFamily="34" charset="0"/>
                  <a:buChar char="•"/>
                </a:pPr>
                <a:r>
                  <a:rPr lang="en-US" sz="1400" dirty="0"/>
                  <a:t>Updates Training Materials Based on Testing</a:t>
                </a:r>
              </a:p>
              <a:p>
                <a:pPr marL="628650" lvl="1" indent="-171450">
                  <a:buFont typeface="Arial" panose="020B0604020202020204" pitchFamily="34" charset="0"/>
                  <a:buChar char="•"/>
                </a:pPr>
                <a:endParaRPr lang="en-US" sz="1200" dirty="0"/>
              </a:p>
            </p:txBody>
          </p:sp>
          <p:sp>
            <p:nvSpPr>
              <p:cNvPr id="69" name="TextBox 68">
                <a:extLst>
                  <a:ext uri="{FF2B5EF4-FFF2-40B4-BE49-F238E27FC236}">
                    <a16:creationId xmlns:a16="http://schemas.microsoft.com/office/drawing/2014/main" id="{F4445EB6-5C54-4FF8-80BC-D4A71EE040E4}"/>
                  </a:ext>
                </a:extLst>
              </p:cNvPr>
              <p:cNvSpPr txBox="1"/>
              <p:nvPr/>
            </p:nvSpPr>
            <p:spPr>
              <a:xfrm>
                <a:off x="7186999" y="2843937"/>
                <a:ext cx="2488242" cy="3970318"/>
              </a:xfrm>
              <a:prstGeom prst="rect">
                <a:avLst/>
              </a:prstGeom>
              <a:noFill/>
              <a:ln>
                <a:noFill/>
              </a:ln>
            </p:spPr>
            <p:txBody>
              <a:bodyPr wrap="square" rtlCol="0">
                <a:spAutoFit/>
              </a:bodyPr>
              <a:lstStyle/>
              <a:p>
                <a:endParaRPr lang="en-US" sz="1400" b="1" dirty="0"/>
              </a:p>
              <a:p>
                <a:r>
                  <a:rPr lang="en-US" sz="1400" b="1" dirty="0"/>
                  <a:t>Focus</a:t>
                </a:r>
              </a:p>
              <a:p>
                <a:pPr marL="171450" indent="-171450">
                  <a:buFont typeface="Arial" panose="020B0604020202020204" pitchFamily="34" charset="0"/>
                  <a:buChar char="•"/>
                </a:pPr>
                <a:r>
                  <a:rPr lang="en-US" sz="1400" dirty="0"/>
                  <a:t>Validate Production System Configuration</a:t>
                </a:r>
              </a:p>
              <a:p>
                <a:pPr marL="171450" indent="-171450">
                  <a:buFont typeface="Arial" panose="020B0604020202020204" pitchFamily="34" charset="0"/>
                  <a:buChar char="•"/>
                </a:pPr>
                <a:r>
                  <a:rPr lang="en-US" sz="1400" dirty="0"/>
                  <a:t>Run Data Conversions and Activate Interfaces</a:t>
                </a:r>
              </a:p>
              <a:p>
                <a:pPr marL="171450" indent="-171450">
                  <a:buFont typeface="Arial" panose="020B0604020202020204" pitchFamily="34" charset="0"/>
                  <a:buChar char="•"/>
                </a:pPr>
                <a:r>
                  <a:rPr lang="en-US" sz="1400" dirty="0"/>
                  <a:t>Turn on User Access</a:t>
                </a:r>
              </a:p>
              <a:p>
                <a:pPr marL="171450" indent="-171450">
                  <a:buFont typeface="Arial" panose="020B0604020202020204" pitchFamily="34" charset="0"/>
                  <a:buChar char="•"/>
                </a:pPr>
                <a:r>
                  <a:rPr lang="en-US" sz="1400" dirty="0"/>
                  <a:t>End-to-End Process Validation</a:t>
                </a:r>
              </a:p>
              <a:p>
                <a:pPr marL="171450" indent="-171450">
                  <a:buFont typeface="Arial" panose="020B0604020202020204" pitchFamily="34" charset="0"/>
                  <a:buChar char="•"/>
                </a:pPr>
                <a:r>
                  <a:rPr lang="en-US" sz="1400" b="1" i="1" dirty="0"/>
                  <a:t>Full Review and Approval</a:t>
                </a:r>
              </a:p>
              <a:p>
                <a:pPr marL="171450" indent="-171450">
                  <a:buFont typeface="Arial" panose="020B0604020202020204" pitchFamily="34" charset="0"/>
                  <a:buChar char="•"/>
                </a:pPr>
                <a:r>
                  <a:rPr lang="en-US" sz="1400" b="1" i="1" dirty="0"/>
                  <a:t>Go –live!</a:t>
                </a:r>
              </a:p>
              <a:p>
                <a:pPr marL="171450" indent="-171450">
                  <a:buFont typeface="Arial" panose="020B0604020202020204" pitchFamily="34" charset="0"/>
                  <a:buChar char="•"/>
                </a:pPr>
                <a:endParaRPr lang="en-US" sz="1400" b="1" i="1" dirty="0"/>
              </a:p>
              <a:p>
                <a:r>
                  <a:rPr lang="en-US" sz="1400" b="1" i="1" dirty="0"/>
                  <a:t>Stamford Prepares:</a:t>
                </a:r>
              </a:p>
              <a:p>
                <a:pPr marL="168275" lvl="1" indent="-166688">
                  <a:buFont typeface="Arial" panose="020B0604020202020204" pitchFamily="34" charset="0"/>
                  <a:buChar char="•"/>
                </a:pPr>
                <a:r>
                  <a:rPr lang="en-US" sz="1400" dirty="0"/>
                  <a:t>Train End Users</a:t>
                </a:r>
              </a:p>
              <a:p>
                <a:pPr marL="168275" lvl="1" indent="-166688">
                  <a:buFont typeface="Arial" panose="020B0604020202020204" pitchFamily="34" charset="0"/>
                  <a:buChar char="•"/>
                </a:pPr>
                <a:r>
                  <a:rPr lang="en-US" sz="1400" dirty="0"/>
                  <a:t>Validate Conversion and Interface Data</a:t>
                </a:r>
              </a:p>
              <a:p>
                <a:pPr marL="168275" lvl="1" indent="-166688">
                  <a:buFont typeface="Arial" panose="020B0604020202020204" pitchFamily="34" charset="0"/>
                  <a:buChar char="•"/>
                </a:pPr>
                <a:r>
                  <a:rPr lang="en-US" sz="1400" dirty="0"/>
                  <a:t>Start Daily Use of Oracle Cloud ERP</a:t>
                </a:r>
                <a:endParaRPr lang="en-US" sz="1200" dirty="0"/>
              </a:p>
            </p:txBody>
          </p:sp>
          <p:sp>
            <p:nvSpPr>
              <p:cNvPr id="71" name="TextBox 70">
                <a:extLst>
                  <a:ext uri="{FF2B5EF4-FFF2-40B4-BE49-F238E27FC236}">
                    <a16:creationId xmlns:a16="http://schemas.microsoft.com/office/drawing/2014/main" id="{0105A75A-D666-4664-85DD-9E73FFC0CF10}"/>
                  </a:ext>
                </a:extLst>
              </p:cNvPr>
              <p:cNvSpPr txBox="1"/>
              <p:nvPr/>
            </p:nvSpPr>
            <p:spPr>
              <a:xfrm>
                <a:off x="9794000" y="2843937"/>
                <a:ext cx="2474011" cy="3754874"/>
              </a:xfrm>
              <a:prstGeom prst="rect">
                <a:avLst/>
              </a:prstGeom>
              <a:noFill/>
              <a:ln>
                <a:noFill/>
              </a:ln>
            </p:spPr>
            <p:txBody>
              <a:bodyPr wrap="square" rtlCol="0">
                <a:spAutoFit/>
              </a:bodyPr>
              <a:lstStyle/>
              <a:p>
                <a:endParaRPr lang="en-US" sz="1400" b="1" dirty="0"/>
              </a:p>
              <a:p>
                <a:r>
                  <a:rPr lang="en-US" sz="1400" b="1" dirty="0"/>
                  <a:t>Focus</a:t>
                </a:r>
              </a:p>
              <a:p>
                <a:pPr marL="285750" indent="-285750">
                  <a:buFont typeface="Arial" panose="020B0604020202020204" pitchFamily="34" charset="0"/>
                  <a:buChar char="•"/>
                </a:pPr>
                <a:r>
                  <a:rPr lang="en-US" sz="1400" dirty="0"/>
                  <a:t>User and System Support</a:t>
                </a:r>
              </a:p>
              <a:p>
                <a:pPr marL="285750" indent="-285750">
                  <a:buFont typeface="Arial" panose="020B0604020202020204" pitchFamily="34" charset="0"/>
                  <a:buChar char="•"/>
                </a:pPr>
                <a:r>
                  <a:rPr lang="en-US" sz="1400" dirty="0"/>
                  <a:t>Completion of Knowledge Transfer</a:t>
                </a:r>
              </a:p>
              <a:p>
                <a:pPr marL="285750" indent="-285750">
                  <a:buFont typeface="Arial" panose="020B0604020202020204" pitchFamily="34" charset="0"/>
                  <a:buChar char="•"/>
                </a:pPr>
                <a:r>
                  <a:rPr lang="en-US" sz="1400" dirty="0"/>
                  <a:t>Quality Review</a:t>
                </a:r>
              </a:p>
              <a:p>
                <a:pPr marL="285750" indent="-285750">
                  <a:buFont typeface="Arial" panose="020B0604020202020204" pitchFamily="34" charset="0"/>
                  <a:buChar char="•"/>
                </a:pPr>
                <a:r>
                  <a:rPr lang="en-US" sz="1400" dirty="0"/>
                  <a:t>Consultants Onsite and Remote</a:t>
                </a:r>
              </a:p>
              <a:p>
                <a:pPr marL="285750" indent="-285750">
                  <a:buFont typeface="Arial" panose="020B0604020202020204" pitchFamily="34" charset="0"/>
                  <a:buChar char="•"/>
                </a:pPr>
                <a:endParaRPr lang="en-US" sz="1400" b="1" i="1" dirty="0"/>
              </a:p>
              <a:p>
                <a:pPr marL="285750" indent="-285750">
                  <a:buFont typeface="Arial" panose="020B0604020202020204" pitchFamily="34" charset="0"/>
                  <a:buChar char="•"/>
                </a:pPr>
                <a:endParaRPr lang="en-US" sz="1400" b="1" i="1" dirty="0"/>
              </a:p>
              <a:p>
                <a:pPr marL="285750" indent="-285750">
                  <a:buFont typeface="Arial" panose="020B0604020202020204" pitchFamily="34" charset="0"/>
                  <a:buChar char="•"/>
                </a:pPr>
                <a:endParaRPr lang="en-US" sz="1400" b="1" i="1" dirty="0"/>
              </a:p>
              <a:p>
                <a:pPr marL="285750" indent="-285750">
                  <a:buFont typeface="Arial" panose="020B0604020202020204" pitchFamily="34" charset="0"/>
                  <a:buChar char="•"/>
                </a:pPr>
                <a:endParaRPr lang="en-US" sz="1400" b="1" i="1" dirty="0"/>
              </a:p>
              <a:p>
                <a:r>
                  <a:rPr lang="en-US" sz="1400" b="1" i="1" dirty="0"/>
                  <a:t>Stamford Conducts Business:</a:t>
                </a:r>
              </a:p>
              <a:p>
                <a:pPr marL="288925" lvl="1" indent="-285750">
                  <a:buFont typeface="Arial" panose="020B0604020202020204" pitchFamily="34" charset="0"/>
                  <a:buChar char="•"/>
                </a:pPr>
                <a:r>
                  <a:rPr lang="en-US" sz="1400" dirty="0"/>
                  <a:t>Day-to-Day Operations with Support From Sierra-Cedar</a:t>
                </a:r>
              </a:p>
              <a:p>
                <a:pPr marL="285750" indent="-285750">
                  <a:buFont typeface="Arial" panose="020B0604020202020204" pitchFamily="34" charset="0"/>
                  <a:buChar char="•"/>
                </a:pPr>
                <a:endParaRPr lang="en-US" sz="1400" dirty="0"/>
              </a:p>
            </p:txBody>
          </p:sp>
        </p:grpSp>
        <p:grpSp>
          <p:nvGrpSpPr>
            <p:cNvPr id="3" name="Group 2"/>
            <p:cNvGrpSpPr/>
            <p:nvPr/>
          </p:nvGrpSpPr>
          <p:grpSpPr>
            <a:xfrm>
              <a:off x="198120" y="128870"/>
              <a:ext cx="11795760" cy="2917345"/>
              <a:chOff x="366054" y="-263024"/>
              <a:chExt cx="11795760" cy="2917345"/>
            </a:xfrm>
          </p:grpSpPr>
          <p:sp>
            <p:nvSpPr>
              <p:cNvPr id="54" name="Rectangle: Rounded Corners 53">
                <a:extLst>
                  <a:ext uri="{FF2B5EF4-FFF2-40B4-BE49-F238E27FC236}">
                    <a16:creationId xmlns:a16="http://schemas.microsoft.com/office/drawing/2014/main" id="{AC5B0E4F-61A7-4B5F-9725-83F5EAECA1FB}"/>
                  </a:ext>
                </a:extLst>
              </p:cNvPr>
              <p:cNvSpPr/>
              <p:nvPr/>
            </p:nvSpPr>
            <p:spPr>
              <a:xfrm>
                <a:off x="366054" y="-263024"/>
                <a:ext cx="11795760" cy="291734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A7E2A096-8E67-4616-83D2-5580B23FA244}"/>
                  </a:ext>
                </a:extLst>
              </p:cNvPr>
              <p:cNvGrpSpPr/>
              <p:nvPr/>
            </p:nvGrpSpPr>
            <p:grpSpPr>
              <a:xfrm>
                <a:off x="576670" y="184102"/>
                <a:ext cx="11457432" cy="829892"/>
                <a:chOff x="636104" y="314933"/>
                <a:chExt cx="11457432" cy="829892"/>
              </a:xfrm>
            </p:grpSpPr>
            <p:grpSp>
              <p:nvGrpSpPr>
                <p:cNvPr id="17" name="Group 16">
                  <a:extLst>
                    <a:ext uri="{FF2B5EF4-FFF2-40B4-BE49-F238E27FC236}">
                      <a16:creationId xmlns:a16="http://schemas.microsoft.com/office/drawing/2014/main" id="{1594DADA-E27A-494E-8787-BDF02E496E24}"/>
                    </a:ext>
                  </a:extLst>
                </p:cNvPr>
                <p:cNvGrpSpPr/>
                <p:nvPr/>
              </p:nvGrpSpPr>
              <p:grpSpPr>
                <a:xfrm>
                  <a:off x="636104" y="314933"/>
                  <a:ext cx="11457432" cy="369332"/>
                  <a:chOff x="756141" y="215543"/>
                  <a:chExt cx="10851495" cy="369332"/>
                </a:xfrm>
                <a:solidFill>
                  <a:schemeClr val="accent5">
                    <a:lumMod val="40000"/>
                    <a:lumOff val="60000"/>
                  </a:schemeClr>
                </a:solidFill>
              </p:grpSpPr>
              <p:sp>
                <p:nvSpPr>
                  <p:cNvPr id="46" name="Arrow: Pentagon 45">
                    <a:extLst>
                      <a:ext uri="{FF2B5EF4-FFF2-40B4-BE49-F238E27FC236}">
                        <a16:creationId xmlns:a16="http://schemas.microsoft.com/office/drawing/2014/main" id="{2F6904FC-2E3C-4194-A649-BD16F13144A7}"/>
                      </a:ext>
                    </a:extLst>
                  </p:cNvPr>
                  <p:cNvSpPr/>
                  <p:nvPr/>
                </p:nvSpPr>
                <p:spPr>
                  <a:xfrm>
                    <a:off x="756141" y="215543"/>
                    <a:ext cx="10851495" cy="36933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16" name="TextBox 15">
                    <a:extLst>
                      <a:ext uri="{FF2B5EF4-FFF2-40B4-BE49-F238E27FC236}">
                        <a16:creationId xmlns:a16="http://schemas.microsoft.com/office/drawing/2014/main" id="{124236CB-77A3-465B-9E78-E644C23257D0}"/>
                      </a:ext>
                    </a:extLst>
                  </p:cNvPr>
                  <p:cNvSpPr txBox="1"/>
                  <p:nvPr/>
                </p:nvSpPr>
                <p:spPr>
                  <a:xfrm>
                    <a:off x="5102778" y="215543"/>
                    <a:ext cx="2158220" cy="369332"/>
                  </a:xfrm>
                  <a:prstGeom prst="rect">
                    <a:avLst/>
                  </a:prstGeom>
                  <a:grpFill/>
                </p:spPr>
                <p:txBody>
                  <a:bodyPr wrap="none" rtlCol="0">
                    <a:spAutoFit/>
                  </a:bodyPr>
                  <a:lstStyle/>
                  <a:p>
                    <a:r>
                      <a:rPr lang="en-US" dirty="0"/>
                      <a:t>Project Management</a:t>
                    </a:r>
                  </a:p>
                </p:txBody>
              </p:sp>
            </p:grpSp>
            <p:grpSp>
              <p:nvGrpSpPr>
                <p:cNvPr id="18" name="Group 17">
                  <a:extLst>
                    <a:ext uri="{FF2B5EF4-FFF2-40B4-BE49-F238E27FC236}">
                      <a16:creationId xmlns:a16="http://schemas.microsoft.com/office/drawing/2014/main" id="{60CE4F46-FDEA-4B3C-ABE6-FF4241B1EA15}"/>
                    </a:ext>
                  </a:extLst>
                </p:cNvPr>
                <p:cNvGrpSpPr/>
                <p:nvPr/>
              </p:nvGrpSpPr>
              <p:grpSpPr>
                <a:xfrm>
                  <a:off x="636104" y="775493"/>
                  <a:ext cx="11457432" cy="369332"/>
                  <a:chOff x="756140" y="775493"/>
                  <a:chExt cx="10851495" cy="369332"/>
                </a:xfrm>
              </p:grpSpPr>
              <p:sp>
                <p:nvSpPr>
                  <p:cNvPr id="52" name="Arrow: Pentagon 51">
                    <a:extLst>
                      <a:ext uri="{FF2B5EF4-FFF2-40B4-BE49-F238E27FC236}">
                        <a16:creationId xmlns:a16="http://schemas.microsoft.com/office/drawing/2014/main" id="{9394E7FB-0B68-496C-B020-A9DFCCDD0606}"/>
                      </a:ext>
                    </a:extLst>
                  </p:cNvPr>
                  <p:cNvSpPr/>
                  <p:nvPr/>
                </p:nvSpPr>
                <p:spPr>
                  <a:xfrm>
                    <a:off x="756140" y="775493"/>
                    <a:ext cx="10851495" cy="369332"/>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53" name="TextBox 52">
                    <a:extLst>
                      <a:ext uri="{FF2B5EF4-FFF2-40B4-BE49-F238E27FC236}">
                        <a16:creationId xmlns:a16="http://schemas.microsoft.com/office/drawing/2014/main" id="{E6D9ECB0-E2A6-4C36-86BF-0E39F1ED3AD6}"/>
                      </a:ext>
                    </a:extLst>
                  </p:cNvPr>
                  <p:cNvSpPr txBox="1"/>
                  <p:nvPr/>
                </p:nvSpPr>
                <p:spPr>
                  <a:xfrm>
                    <a:off x="4917663" y="775493"/>
                    <a:ext cx="2528449" cy="369332"/>
                  </a:xfrm>
                  <a:prstGeom prst="rect">
                    <a:avLst/>
                  </a:prstGeom>
                  <a:solidFill>
                    <a:schemeClr val="accent6">
                      <a:lumMod val="40000"/>
                      <a:lumOff val="60000"/>
                    </a:schemeClr>
                  </a:solidFill>
                </p:spPr>
                <p:txBody>
                  <a:bodyPr wrap="none" rtlCol="0">
                    <a:spAutoFit/>
                  </a:bodyPr>
                  <a:lstStyle/>
                  <a:p>
                    <a:r>
                      <a:rPr lang="en-US" dirty="0"/>
                      <a:t>Organizational Readiness</a:t>
                    </a:r>
                  </a:p>
                </p:txBody>
              </p:sp>
            </p:grpSp>
          </p:grpSp>
          <p:grpSp>
            <p:nvGrpSpPr>
              <p:cNvPr id="40" name="Group 39">
                <a:extLst>
                  <a:ext uri="{FF2B5EF4-FFF2-40B4-BE49-F238E27FC236}">
                    <a16:creationId xmlns:a16="http://schemas.microsoft.com/office/drawing/2014/main" id="{B24D3268-9C3B-44F8-9BB0-9D19D11DD93E}"/>
                  </a:ext>
                </a:extLst>
              </p:cNvPr>
              <p:cNvGrpSpPr/>
              <p:nvPr/>
            </p:nvGrpSpPr>
            <p:grpSpPr>
              <a:xfrm>
                <a:off x="3039476" y="1174795"/>
                <a:ext cx="1828800" cy="1280160"/>
                <a:chOff x="3177718" y="1234992"/>
                <a:chExt cx="1828800" cy="1280160"/>
              </a:xfrm>
            </p:grpSpPr>
            <p:sp>
              <p:nvSpPr>
                <p:cNvPr id="150" name="Arrow: Pentagon 149">
                  <a:extLst>
                    <a:ext uri="{FF2B5EF4-FFF2-40B4-BE49-F238E27FC236}">
                      <a16:creationId xmlns:a16="http://schemas.microsoft.com/office/drawing/2014/main" id="{D4FE3AD4-5A1D-432B-904F-690E5B74E4C6}"/>
                    </a:ext>
                  </a:extLst>
                </p:cNvPr>
                <p:cNvSpPr/>
                <p:nvPr/>
              </p:nvSpPr>
              <p:spPr>
                <a:xfrm>
                  <a:off x="3177718" y="1234992"/>
                  <a:ext cx="1828800" cy="1280160"/>
                </a:xfrm>
                <a:prstGeom prst="homePlat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29" name="TextBox 28">
                  <a:extLst>
                    <a:ext uri="{FF2B5EF4-FFF2-40B4-BE49-F238E27FC236}">
                      <a16:creationId xmlns:a16="http://schemas.microsoft.com/office/drawing/2014/main" id="{0B80D953-F349-4DB8-B2CF-3DB1BB4B8D4C}"/>
                    </a:ext>
                  </a:extLst>
                </p:cNvPr>
                <p:cNvSpPr txBox="1"/>
                <p:nvPr/>
              </p:nvSpPr>
              <p:spPr>
                <a:xfrm>
                  <a:off x="3177718" y="1690406"/>
                  <a:ext cx="1109022" cy="369332"/>
                </a:xfrm>
                <a:prstGeom prst="rect">
                  <a:avLst/>
                </a:prstGeom>
                <a:noFill/>
                <a:ln>
                  <a:noFill/>
                </a:ln>
              </p:spPr>
              <p:txBody>
                <a:bodyPr wrap="none" rtlCol="0">
                  <a:spAutoFit/>
                </a:bodyPr>
                <a:lstStyle/>
                <a:p>
                  <a:r>
                    <a:rPr lang="en-US" b="1" dirty="0"/>
                    <a:t>Configure</a:t>
                  </a:r>
                </a:p>
              </p:txBody>
            </p:sp>
          </p:grpSp>
          <p:grpSp>
            <p:nvGrpSpPr>
              <p:cNvPr id="41" name="Group 40">
                <a:extLst>
                  <a:ext uri="{FF2B5EF4-FFF2-40B4-BE49-F238E27FC236}">
                    <a16:creationId xmlns:a16="http://schemas.microsoft.com/office/drawing/2014/main" id="{5AC39EAB-F2C4-4D2D-9C18-B52720F97BB8}"/>
                  </a:ext>
                </a:extLst>
              </p:cNvPr>
              <p:cNvGrpSpPr/>
              <p:nvPr/>
            </p:nvGrpSpPr>
            <p:grpSpPr>
              <a:xfrm>
                <a:off x="680433" y="1174795"/>
                <a:ext cx="1828800" cy="1280160"/>
                <a:chOff x="756141" y="1234992"/>
                <a:chExt cx="1828800" cy="1280160"/>
              </a:xfrm>
            </p:grpSpPr>
            <p:sp>
              <p:nvSpPr>
                <p:cNvPr id="2" name="Arrow: Pentagon 1">
                  <a:extLst>
                    <a:ext uri="{FF2B5EF4-FFF2-40B4-BE49-F238E27FC236}">
                      <a16:creationId xmlns:a16="http://schemas.microsoft.com/office/drawing/2014/main" id="{C30B8371-B6AA-46C0-85F2-60B963D99DF8}"/>
                    </a:ext>
                  </a:extLst>
                </p:cNvPr>
                <p:cNvSpPr/>
                <p:nvPr/>
              </p:nvSpPr>
              <p:spPr>
                <a:xfrm>
                  <a:off x="756141" y="1234992"/>
                  <a:ext cx="1828800" cy="1280160"/>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88" name="TextBox 87">
                  <a:extLst>
                    <a:ext uri="{FF2B5EF4-FFF2-40B4-BE49-F238E27FC236}">
                      <a16:creationId xmlns:a16="http://schemas.microsoft.com/office/drawing/2014/main" id="{7016E6B6-4C0F-46B3-B6E9-301739E68891}"/>
                    </a:ext>
                  </a:extLst>
                </p:cNvPr>
                <p:cNvSpPr txBox="1"/>
                <p:nvPr/>
              </p:nvSpPr>
              <p:spPr>
                <a:xfrm>
                  <a:off x="756141" y="1690406"/>
                  <a:ext cx="1037079" cy="369332"/>
                </a:xfrm>
                <a:prstGeom prst="rect">
                  <a:avLst/>
                </a:prstGeom>
                <a:solidFill>
                  <a:schemeClr val="accent1">
                    <a:lumMod val="20000"/>
                    <a:lumOff val="80000"/>
                  </a:schemeClr>
                </a:solidFill>
                <a:ln>
                  <a:noFill/>
                </a:ln>
              </p:spPr>
              <p:txBody>
                <a:bodyPr wrap="none" rtlCol="0">
                  <a:spAutoFit/>
                </a:bodyPr>
                <a:lstStyle/>
                <a:p>
                  <a:r>
                    <a:rPr lang="en-US" b="1" dirty="0"/>
                    <a:t>Calibrate</a:t>
                  </a:r>
                </a:p>
              </p:txBody>
            </p:sp>
          </p:grpSp>
          <p:grpSp>
            <p:nvGrpSpPr>
              <p:cNvPr id="42" name="Group 41">
                <a:extLst>
                  <a:ext uri="{FF2B5EF4-FFF2-40B4-BE49-F238E27FC236}">
                    <a16:creationId xmlns:a16="http://schemas.microsoft.com/office/drawing/2014/main" id="{4B7FEE59-974E-4A0E-9B4D-0A4608AF2643}"/>
                  </a:ext>
                </a:extLst>
              </p:cNvPr>
              <p:cNvGrpSpPr/>
              <p:nvPr/>
            </p:nvGrpSpPr>
            <p:grpSpPr>
              <a:xfrm>
                <a:off x="5398519" y="1174795"/>
                <a:ext cx="1828800" cy="1280160"/>
                <a:chOff x="5599295" y="1234992"/>
                <a:chExt cx="1828800" cy="1280160"/>
              </a:xfrm>
            </p:grpSpPr>
            <p:sp>
              <p:nvSpPr>
                <p:cNvPr id="153" name="Arrow: Pentagon 152">
                  <a:extLst>
                    <a:ext uri="{FF2B5EF4-FFF2-40B4-BE49-F238E27FC236}">
                      <a16:creationId xmlns:a16="http://schemas.microsoft.com/office/drawing/2014/main" id="{9CF407FC-5F5C-4CFC-A896-9344EB8B841C}"/>
                    </a:ext>
                  </a:extLst>
                </p:cNvPr>
                <p:cNvSpPr/>
                <p:nvPr/>
              </p:nvSpPr>
              <p:spPr>
                <a:xfrm>
                  <a:off x="5599295" y="1234992"/>
                  <a:ext cx="1828800" cy="1280160"/>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155" name="TextBox 154">
                  <a:extLst>
                    <a:ext uri="{FF2B5EF4-FFF2-40B4-BE49-F238E27FC236}">
                      <a16:creationId xmlns:a16="http://schemas.microsoft.com/office/drawing/2014/main" id="{95FD334A-0B7B-46D1-ABF0-6317DE8B9A79}"/>
                    </a:ext>
                  </a:extLst>
                </p:cNvPr>
                <p:cNvSpPr txBox="1"/>
                <p:nvPr/>
              </p:nvSpPr>
              <p:spPr>
                <a:xfrm>
                  <a:off x="5599295" y="1690406"/>
                  <a:ext cx="962058" cy="369332"/>
                </a:xfrm>
                <a:prstGeom prst="rect">
                  <a:avLst/>
                </a:prstGeom>
                <a:solidFill>
                  <a:schemeClr val="accent4">
                    <a:lumMod val="40000"/>
                    <a:lumOff val="60000"/>
                  </a:schemeClr>
                </a:solidFill>
                <a:ln>
                  <a:noFill/>
                </a:ln>
              </p:spPr>
              <p:txBody>
                <a:bodyPr wrap="none" rtlCol="0">
                  <a:spAutoFit/>
                </a:bodyPr>
                <a:lstStyle/>
                <a:p>
                  <a:r>
                    <a:rPr lang="en-US" b="1" dirty="0"/>
                    <a:t>Validate</a:t>
                  </a:r>
                </a:p>
              </p:txBody>
            </p:sp>
          </p:grpSp>
          <p:grpSp>
            <p:nvGrpSpPr>
              <p:cNvPr id="43" name="Group 42">
                <a:extLst>
                  <a:ext uri="{FF2B5EF4-FFF2-40B4-BE49-F238E27FC236}">
                    <a16:creationId xmlns:a16="http://schemas.microsoft.com/office/drawing/2014/main" id="{6B0C37BE-0167-490F-9B8D-369000ECAAFC}"/>
                  </a:ext>
                </a:extLst>
              </p:cNvPr>
              <p:cNvGrpSpPr/>
              <p:nvPr/>
            </p:nvGrpSpPr>
            <p:grpSpPr>
              <a:xfrm>
                <a:off x="7757562" y="1220515"/>
                <a:ext cx="1828800" cy="1188720"/>
                <a:chOff x="8020872" y="1280712"/>
                <a:chExt cx="1828800" cy="1188720"/>
              </a:xfrm>
            </p:grpSpPr>
            <p:sp>
              <p:nvSpPr>
                <p:cNvPr id="158" name="Arrow: Pentagon 157">
                  <a:extLst>
                    <a:ext uri="{FF2B5EF4-FFF2-40B4-BE49-F238E27FC236}">
                      <a16:creationId xmlns:a16="http://schemas.microsoft.com/office/drawing/2014/main" id="{A5CB8D47-10F7-42CA-8A0B-5FC09AB24476}"/>
                    </a:ext>
                  </a:extLst>
                </p:cNvPr>
                <p:cNvSpPr/>
                <p:nvPr/>
              </p:nvSpPr>
              <p:spPr>
                <a:xfrm>
                  <a:off x="8020872" y="1280712"/>
                  <a:ext cx="1828800" cy="1188720"/>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159" name="TextBox 158">
                  <a:extLst>
                    <a:ext uri="{FF2B5EF4-FFF2-40B4-BE49-F238E27FC236}">
                      <a16:creationId xmlns:a16="http://schemas.microsoft.com/office/drawing/2014/main" id="{4562A4AE-0A2C-46ED-9128-0A96D394ABAA}"/>
                    </a:ext>
                  </a:extLst>
                </p:cNvPr>
                <p:cNvSpPr txBox="1"/>
                <p:nvPr/>
              </p:nvSpPr>
              <p:spPr>
                <a:xfrm>
                  <a:off x="8020872" y="1690406"/>
                  <a:ext cx="1131143" cy="369332"/>
                </a:xfrm>
                <a:prstGeom prst="rect">
                  <a:avLst/>
                </a:prstGeom>
                <a:noFill/>
                <a:ln>
                  <a:noFill/>
                </a:ln>
              </p:spPr>
              <p:txBody>
                <a:bodyPr wrap="none" rtlCol="0">
                  <a:spAutoFit/>
                </a:bodyPr>
                <a:lstStyle/>
                <a:p>
                  <a:r>
                    <a:rPr lang="en-US" b="1" dirty="0"/>
                    <a:t>Transition</a:t>
                  </a:r>
                </a:p>
              </p:txBody>
            </p:sp>
          </p:grpSp>
          <p:grpSp>
            <p:nvGrpSpPr>
              <p:cNvPr id="44" name="Group 43">
                <a:extLst>
                  <a:ext uri="{FF2B5EF4-FFF2-40B4-BE49-F238E27FC236}">
                    <a16:creationId xmlns:a16="http://schemas.microsoft.com/office/drawing/2014/main" id="{87D6D869-89A0-4C6F-AF1F-B81BC5C97D13}"/>
                  </a:ext>
                </a:extLst>
              </p:cNvPr>
              <p:cNvGrpSpPr/>
              <p:nvPr/>
            </p:nvGrpSpPr>
            <p:grpSpPr>
              <a:xfrm>
                <a:off x="10116605" y="1219454"/>
                <a:ext cx="1828800" cy="1188720"/>
                <a:chOff x="9842446" y="1280712"/>
                <a:chExt cx="1828800" cy="1188720"/>
              </a:xfrm>
            </p:grpSpPr>
            <p:sp>
              <p:nvSpPr>
                <p:cNvPr id="162" name="Arrow: Pentagon 161">
                  <a:extLst>
                    <a:ext uri="{FF2B5EF4-FFF2-40B4-BE49-F238E27FC236}">
                      <a16:creationId xmlns:a16="http://schemas.microsoft.com/office/drawing/2014/main" id="{22DBB6D1-0D3D-479C-8F39-2A1D8017FEA5}"/>
                    </a:ext>
                  </a:extLst>
                </p:cNvPr>
                <p:cNvSpPr/>
                <p:nvPr/>
              </p:nvSpPr>
              <p:spPr>
                <a:xfrm>
                  <a:off x="9842446" y="1280712"/>
                  <a:ext cx="1828800" cy="1188720"/>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163" name="TextBox 162">
                  <a:extLst>
                    <a:ext uri="{FF2B5EF4-FFF2-40B4-BE49-F238E27FC236}">
                      <a16:creationId xmlns:a16="http://schemas.microsoft.com/office/drawing/2014/main" id="{E404CA3E-B5E1-4B00-AC67-80965D8F2BD8}"/>
                    </a:ext>
                  </a:extLst>
                </p:cNvPr>
                <p:cNvSpPr txBox="1"/>
                <p:nvPr/>
              </p:nvSpPr>
              <p:spPr>
                <a:xfrm>
                  <a:off x="9842446" y="1690406"/>
                  <a:ext cx="1235788" cy="369332"/>
                </a:xfrm>
                <a:prstGeom prst="rect">
                  <a:avLst/>
                </a:prstGeom>
                <a:noFill/>
                <a:ln>
                  <a:noFill/>
                </a:ln>
              </p:spPr>
              <p:txBody>
                <a:bodyPr wrap="none" rtlCol="0">
                  <a:spAutoFit/>
                </a:bodyPr>
                <a:lstStyle/>
                <a:p>
                  <a:r>
                    <a:rPr lang="en-US" b="1" dirty="0">
                      <a:solidFill>
                        <a:schemeClr val="bg1"/>
                      </a:solidFill>
                    </a:rPr>
                    <a:t>Realization</a:t>
                  </a:r>
                </a:p>
              </p:txBody>
            </p:sp>
          </p:grpSp>
          <p:grpSp>
            <p:nvGrpSpPr>
              <p:cNvPr id="75" name="Group 74">
                <a:extLst>
                  <a:ext uri="{FF2B5EF4-FFF2-40B4-BE49-F238E27FC236}">
                    <a16:creationId xmlns:a16="http://schemas.microsoft.com/office/drawing/2014/main" id="{B2E8CFFA-4410-48A5-B7ED-5259D7B082AF}"/>
                  </a:ext>
                </a:extLst>
              </p:cNvPr>
              <p:cNvGrpSpPr/>
              <p:nvPr/>
            </p:nvGrpSpPr>
            <p:grpSpPr>
              <a:xfrm>
                <a:off x="547670" y="-153373"/>
                <a:ext cx="11169312" cy="307777"/>
                <a:chOff x="547670" y="-153373"/>
                <a:chExt cx="11169312" cy="307777"/>
              </a:xfrm>
            </p:grpSpPr>
            <p:sp>
              <p:nvSpPr>
                <p:cNvPr id="67" name="TextBox 66">
                  <a:extLst>
                    <a:ext uri="{FF2B5EF4-FFF2-40B4-BE49-F238E27FC236}">
                      <a16:creationId xmlns:a16="http://schemas.microsoft.com/office/drawing/2014/main" id="{6C25D040-68F7-4B61-B843-CF08D95AF456}"/>
                    </a:ext>
                  </a:extLst>
                </p:cNvPr>
                <p:cNvSpPr txBox="1"/>
                <p:nvPr/>
              </p:nvSpPr>
              <p:spPr>
                <a:xfrm>
                  <a:off x="547670" y="-153373"/>
                  <a:ext cx="1720151" cy="307777"/>
                </a:xfrm>
                <a:prstGeom prst="rect">
                  <a:avLst/>
                </a:prstGeom>
                <a:noFill/>
              </p:spPr>
              <p:txBody>
                <a:bodyPr wrap="none" rtlCol="0">
                  <a:spAutoFit/>
                </a:bodyPr>
                <a:lstStyle/>
                <a:p>
                  <a:r>
                    <a:rPr lang="en-US" sz="1400" dirty="0"/>
                    <a:t>Nov 2021 – Feb 2022</a:t>
                  </a:r>
                </a:p>
              </p:txBody>
            </p:sp>
            <p:sp>
              <p:nvSpPr>
                <p:cNvPr id="90" name="TextBox 89">
                  <a:extLst>
                    <a:ext uri="{FF2B5EF4-FFF2-40B4-BE49-F238E27FC236}">
                      <a16:creationId xmlns:a16="http://schemas.microsoft.com/office/drawing/2014/main" id="{E9938953-C111-4C49-A8D2-E9969C6C82DF}"/>
                    </a:ext>
                  </a:extLst>
                </p:cNvPr>
                <p:cNvSpPr txBox="1"/>
                <p:nvPr/>
              </p:nvSpPr>
              <p:spPr>
                <a:xfrm>
                  <a:off x="5263656" y="-153373"/>
                  <a:ext cx="1702710" cy="307777"/>
                </a:xfrm>
                <a:prstGeom prst="rect">
                  <a:avLst/>
                </a:prstGeom>
                <a:noFill/>
              </p:spPr>
              <p:txBody>
                <a:bodyPr wrap="none" rtlCol="0">
                  <a:spAutoFit/>
                </a:bodyPr>
                <a:lstStyle/>
                <a:p>
                  <a:r>
                    <a:rPr lang="en-US" sz="1400" dirty="0"/>
                    <a:t>Apr 2022 – Dec 2022</a:t>
                  </a:r>
                </a:p>
              </p:txBody>
            </p:sp>
            <p:sp>
              <p:nvSpPr>
                <p:cNvPr id="92" name="TextBox 91">
                  <a:extLst>
                    <a:ext uri="{FF2B5EF4-FFF2-40B4-BE49-F238E27FC236}">
                      <a16:creationId xmlns:a16="http://schemas.microsoft.com/office/drawing/2014/main" id="{2CF2C281-644B-4971-8C83-FDF64A24B965}"/>
                    </a:ext>
                  </a:extLst>
                </p:cNvPr>
                <p:cNvSpPr txBox="1"/>
                <p:nvPr/>
              </p:nvSpPr>
              <p:spPr>
                <a:xfrm>
                  <a:off x="7659898" y="-153373"/>
                  <a:ext cx="1695529" cy="307777"/>
                </a:xfrm>
                <a:prstGeom prst="rect">
                  <a:avLst/>
                </a:prstGeom>
                <a:noFill/>
              </p:spPr>
              <p:txBody>
                <a:bodyPr wrap="none" rtlCol="0">
                  <a:spAutoFit/>
                </a:bodyPr>
                <a:lstStyle/>
                <a:p>
                  <a:r>
                    <a:rPr lang="en-US" sz="1400" dirty="0"/>
                    <a:t>Nov 2022 – Jan 2023</a:t>
                  </a:r>
                </a:p>
              </p:txBody>
            </p:sp>
            <p:sp>
              <p:nvSpPr>
                <p:cNvPr id="93" name="TextBox 92">
                  <a:extLst>
                    <a:ext uri="{FF2B5EF4-FFF2-40B4-BE49-F238E27FC236}">
                      <a16:creationId xmlns:a16="http://schemas.microsoft.com/office/drawing/2014/main" id="{A21C1FE4-8522-407D-B946-EBF8084F7D40}"/>
                    </a:ext>
                  </a:extLst>
                </p:cNvPr>
                <p:cNvSpPr txBox="1"/>
                <p:nvPr/>
              </p:nvSpPr>
              <p:spPr>
                <a:xfrm>
                  <a:off x="10048961" y="-153373"/>
                  <a:ext cx="1668021" cy="307777"/>
                </a:xfrm>
                <a:prstGeom prst="rect">
                  <a:avLst/>
                </a:prstGeom>
                <a:noFill/>
              </p:spPr>
              <p:txBody>
                <a:bodyPr wrap="none" rtlCol="0">
                  <a:spAutoFit/>
                </a:bodyPr>
                <a:lstStyle/>
                <a:p>
                  <a:r>
                    <a:rPr lang="en-US" sz="1400" dirty="0"/>
                    <a:t>Jan 2023 – Feb 2023</a:t>
                  </a:r>
                </a:p>
              </p:txBody>
            </p:sp>
            <p:sp>
              <p:nvSpPr>
                <p:cNvPr id="94" name="TextBox 93">
                  <a:extLst>
                    <a:ext uri="{FF2B5EF4-FFF2-40B4-BE49-F238E27FC236}">
                      <a16:creationId xmlns:a16="http://schemas.microsoft.com/office/drawing/2014/main" id="{A9EA9DFB-96C5-462B-93AD-129726DD856B}"/>
                    </a:ext>
                  </a:extLst>
                </p:cNvPr>
                <p:cNvSpPr txBox="1"/>
                <p:nvPr/>
              </p:nvSpPr>
              <p:spPr>
                <a:xfrm>
                  <a:off x="2881841" y="-153373"/>
                  <a:ext cx="1688283" cy="307777"/>
                </a:xfrm>
                <a:prstGeom prst="rect">
                  <a:avLst/>
                </a:prstGeom>
                <a:noFill/>
              </p:spPr>
              <p:txBody>
                <a:bodyPr wrap="none" rtlCol="0">
                  <a:spAutoFit/>
                </a:bodyPr>
                <a:lstStyle/>
                <a:p>
                  <a:r>
                    <a:rPr lang="en-US" sz="1400" dirty="0"/>
                    <a:t>Jan 2022 – Aug 2022</a:t>
                  </a:r>
                </a:p>
              </p:txBody>
            </p:sp>
          </p:grpSp>
        </p:grpSp>
      </p:grpSp>
    </p:spTree>
    <p:extLst>
      <p:ext uri="{BB962C8B-B14F-4D97-AF65-F5344CB8AC3E}">
        <p14:creationId xmlns:p14="http://schemas.microsoft.com/office/powerpoint/2010/main" val="1201417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71948" y="1935773"/>
            <a:ext cx="2451307" cy="469976"/>
            <a:chOff x="593971" y="2347172"/>
            <a:chExt cx="2451307" cy="469976"/>
          </a:xfrm>
        </p:grpSpPr>
        <p:sp>
          <p:nvSpPr>
            <p:cNvPr id="69" name="Arrow: Pentagon 1">
              <a:extLst>
                <a:ext uri="{FF2B5EF4-FFF2-40B4-BE49-F238E27FC236}">
                  <a16:creationId xmlns:a16="http://schemas.microsoft.com/office/drawing/2014/main" id="{C30B8371-B6AA-46C0-85F2-60B963D99DF8}"/>
                </a:ext>
              </a:extLst>
            </p:cNvPr>
            <p:cNvSpPr/>
            <p:nvPr/>
          </p:nvSpPr>
          <p:spPr>
            <a:xfrm>
              <a:off x="593971" y="2347172"/>
              <a:ext cx="2451307" cy="469976"/>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70" name="TextBox 69">
              <a:extLst>
                <a:ext uri="{FF2B5EF4-FFF2-40B4-BE49-F238E27FC236}">
                  <a16:creationId xmlns:a16="http://schemas.microsoft.com/office/drawing/2014/main" id="{7016E6B6-4C0F-46B3-B6E9-301739E68891}"/>
                </a:ext>
              </a:extLst>
            </p:cNvPr>
            <p:cNvSpPr txBox="1"/>
            <p:nvPr/>
          </p:nvSpPr>
          <p:spPr>
            <a:xfrm>
              <a:off x="1301085" y="2397494"/>
              <a:ext cx="1037079" cy="369332"/>
            </a:xfrm>
            <a:prstGeom prst="rect">
              <a:avLst/>
            </a:prstGeom>
            <a:solidFill>
              <a:schemeClr val="accent1">
                <a:lumMod val="20000"/>
                <a:lumOff val="80000"/>
              </a:schemeClr>
            </a:solidFill>
            <a:ln>
              <a:noFill/>
            </a:ln>
          </p:spPr>
          <p:txBody>
            <a:bodyPr wrap="none" rtlCol="0">
              <a:spAutoFit/>
            </a:bodyPr>
            <a:lstStyle/>
            <a:p>
              <a:r>
                <a:rPr lang="en-US" b="1" dirty="0"/>
                <a:t>Calibrate</a:t>
              </a:r>
            </a:p>
          </p:txBody>
        </p:sp>
      </p:grpSp>
      <p:grpSp>
        <p:nvGrpSpPr>
          <p:cNvPr id="74" name="Group 73">
            <a:extLst>
              <a:ext uri="{FF2B5EF4-FFF2-40B4-BE49-F238E27FC236}">
                <a16:creationId xmlns:a16="http://schemas.microsoft.com/office/drawing/2014/main" id="{545FF24E-01CD-4BC8-A6A1-CF03F843CEA6}"/>
              </a:ext>
            </a:extLst>
          </p:cNvPr>
          <p:cNvGrpSpPr/>
          <p:nvPr/>
        </p:nvGrpSpPr>
        <p:grpSpPr>
          <a:xfrm>
            <a:off x="571948" y="1401289"/>
            <a:ext cx="10602161" cy="365346"/>
            <a:chOff x="302656" y="1807165"/>
            <a:chExt cx="11561089" cy="487127"/>
          </a:xfrm>
        </p:grpSpPr>
        <p:sp>
          <p:nvSpPr>
            <p:cNvPr id="75" name="TextBox 74">
              <a:extLst>
                <a:ext uri="{FF2B5EF4-FFF2-40B4-BE49-F238E27FC236}">
                  <a16:creationId xmlns:a16="http://schemas.microsoft.com/office/drawing/2014/main" id="{D03F2C22-86B5-4882-A4DA-AAAA01C157FE}"/>
                </a:ext>
              </a:extLst>
            </p:cNvPr>
            <p:cNvSpPr txBox="1"/>
            <p:nvPr/>
          </p:nvSpPr>
          <p:spPr>
            <a:xfrm>
              <a:off x="302656" y="1807165"/>
              <a:ext cx="11561089" cy="261610"/>
            </a:xfrm>
            <a:prstGeom prst="rect">
              <a:avLst/>
            </a:prstGeom>
            <a:solidFill>
              <a:schemeClr val="bg1">
                <a:lumMod val="85000"/>
              </a:schemeClr>
            </a:solidFill>
          </p:spPr>
          <p:txBody>
            <a:bodyPr wrap="square" rtlCol="0">
              <a:spAutoFit/>
            </a:bodyPr>
            <a:lstStyle/>
            <a:p>
              <a:pPr algn="ctr" defTabSz="685800">
                <a:defRPr/>
              </a:pPr>
              <a:r>
                <a:rPr lang="en-US" sz="675" dirty="0">
                  <a:latin typeface="Calibri" panose="020F0502020204030204" pitchFamily="34" charset="0"/>
                  <a:cs typeface="Calibri" panose="020F0502020204030204" pitchFamily="34" charset="0"/>
                </a:rPr>
                <a:t>Project Management</a:t>
              </a:r>
            </a:p>
          </p:txBody>
        </p:sp>
        <p:sp>
          <p:nvSpPr>
            <p:cNvPr id="76" name="TextBox 75">
              <a:extLst>
                <a:ext uri="{FF2B5EF4-FFF2-40B4-BE49-F238E27FC236}">
                  <a16:creationId xmlns:a16="http://schemas.microsoft.com/office/drawing/2014/main" id="{5DF034E0-04E2-4CCC-8E19-B288DBFB770D}"/>
                </a:ext>
              </a:extLst>
            </p:cNvPr>
            <p:cNvSpPr txBox="1"/>
            <p:nvPr/>
          </p:nvSpPr>
          <p:spPr>
            <a:xfrm>
              <a:off x="302656" y="2032682"/>
              <a:ext cx="11561089" cy="261610"/>
            </a:xfrm>
            <a:prstGeom prst="rect">
              <a:avLst/>
            </a:prstGeom>
            <a:solidFill>
              <a:schemeClr val="accent1">
                <a:lumMod val="60000"/>
                <a:lumOff val="40000"/>
              </a:schemeClr>
            </a:solidFill>
          </p:spPr>
          <p:txBody>
            <a:bodyPr wrap="square" rtlCol="0">
              <a:spAutoFit/>
            </a:bodyPr>
            <a:lstStyle/>
            <a:p>
              <a:pPr algn="ctr" defTabSz="685800">
                <a:defRPr/>
              </a:pPr>
              <a:r>
                <a:rPr lang="en-US" sz="675" dirty="0">
                  <a:latin typeface="Calibri" panose="020F0502020204030204" pitchFamily="34" charset="0"/>
                  <a:cs typeface="Calibri" panose="020F0502020204030204" pitchFamily="34" charset="0"/>
                </a:rPr>
                <a:t>Organizational Readiness and Communications</a:t>
              </a:r>
            </a:p>
          </p:txBody>
        </p:sp>
      </p:grpSp>
      <p:pic>
        <p:nvPicPr>
          <p:cNvPr id="71" name="Picture 70">
            <a:extLst>
              <a:ext uri="{FF2B5EF4-FFF2-40B4-BE49-F238E27FC236}">
                <a16:creationId xmlns:a16="http://schemas.microsoft.com/office/drawing/2014/main" id="{78E49367-5BCC-4ED4-B6C3-F72B471BA41C}"/>
              </a:ext>
            </a:extLst>
          </p:cNvPr>
          <p:cNvPicPr/>
          <p:nvPr/>
        </p:nvPicPr>
        <p:blipFill>
          <a:blip r:embed="rId2">
            <a:extLst>
              <a:ext uri="{28A0092B-C50C-407E-A947-70E740481C1C}">
                <a14:useLocalDpi xmlns:a14="http://schemas.microsoft.com/office/drawing/2010/main" val="0"/>
              </a:ext>
            </a:extLst>
          </a:blip>
          <a:stretch>
            <a:fillRect/>
          </a:stretch>
        </p:blipFill>
        <p:spPr>
          <a:xfrm>
            <a:off x="9937513" y="240134"/>
            <a:ext cx="411480" cy="411480"/>
          </a:xfrm>
          <a:prstGeom prst="rect">
            <a:avLst/>
          </a:prstGeom>
        </p:spPr>
      </p:pic>
      <p:grpSp>
        <p:nvGrpSpPr>
          <p:cNvPr id="23" name="Group 22"/>
          <p:cNvGrpSpPr/>
          <p:nvPr/>
        </p:nvGrpSpPr>
        <p:grpSpPr>
          <a:xfrm>
            <a:off x="2377953" y="1327472"/>
            <a:ext cx="592300" cy="5073327"/>
            <a:chOff x="1909872" y="1327473"/>
            <a:chExt cx="592300" cy="5073327"/>
          </a:xfrm>
        </p:grpSpPr>
        <p:cxnSp>
          <p:nvCxnSpPr>
            <p:cNvPr id="111" name="Straight Connector 110"/>
            <p:cNvCxnSpPr/>
            <p:nvPr/>
          </p:nvCxnSpPr>
          <p:spPr>
            <a:xfrm flipH="1">
              <a:off x="2197687" y="1327473"/>
              <a:ext cx="16671" cy="5073327"/>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909872" y="3864136"/>
              <a:ext cx="592300" cy="184666"/>
            </a:xfrm>
            <a:prstGeom prst="rect">
              <a:avLst/>
            </a:prstGeom>
            <a:noFill/>
          </p:spPr>
          <p:txBody>
            <a:bodyPr wrap="square" lIns="0" tIns="0" rIns="0" bIns="0" rtlCol="0">
              <a:spAutoFit/>
            </a:bodyPr>
            <a:lstStyle/>
            <a:p>
              <a:pPr algn="ctr" defTabSz="685800">
                <a:defRPr/>
              </a:pPr>
              <a:r>
                <a:rPr lang="en-US" sz="1200" dirty="0">
                  <a:latin typeface="Calibri" panose="020F0502020204030204" pitchFamily="34" charset="0"/>
                  <a:cs typeface="Calibri" panose="020F0502020204030204" pitchFamily="34" charset="0"/>
                </a:rPr>
                <a:t>Today</a:t>
              </a:r>
            </a:p>
          </p:txBody>
        </p:sp>
      </p:grpSp>
      <p:sp>
        <p:nvSpPr>
          <p:cNvPr id="77" name="Rectangle 76"/>
          <p:cNvSpPr/>
          <p:nvPr/>
        </p:nvSpPr>
        <p:spPr>
          <a:xfrm>
            <a:off x="0" y="216338"/>
            <a:ext cx="4844211" cy="461665"/>
          </a:xfrm>
          <a:prstGeom prst="rect">
            <a:avLst/>
          </a:prstGeom>
        </p:spPr>
        <p:txBody>
          <a:bodyPr wrap="none">
            <a:spAutoFit/>
          </a:bodyPr>
          <a:lstStyle/>
          <a:p>
            <a:pPr>
              <a:defRPr/>
            </a:pPr>
            <a:r>
              <a:rPr lang="en-US" sz="2400" dirty="0">
                <a:latin typeface="Calibri" panose="020F0502020204030204" pitchFamily="34" charset="0"/>
                <a:cs typeface="Calibri" panose="020F0502020204030204" pitchFamily="34" charset="0"/>
              </a:rPr>
              <a:t>City of Stamford ERP Project Timeline</a:t>
            </a:r>
          </a:p>
        </p:txBody>
      </p:sp>
      <p:grpSp>
        <p:nvGrpSpPr>
          <p:cNvPr id="4" name="Group 3"/>
          <p:cNvGrpSpPr/>
          <p:nvPr/>
        </p:nvGrpSpPr>
        <p:grpSpPr>
          <a:xfrm>
            <a:off x="571948" y="943425"/>
            <a:ext cx="10569352" cy="384048"/>
            <a:chOff x="571948" y="943425"/>
            <a:chExt cx="10569352" cy="384048"/>
          </a:xfrm>
        </p:grpSpPr>
        <p:sp>
          <p:nvSpPr>
            <p:cNvPr id="15" name="TextBox 14">
              <a:extLst>
                <a:ext uri="{FF2B5EF4-FFF2-40B4-BE49-F238E27FC236}">
                  <a16:creationId xmlns:a16="http://schemas.microsoft.com/office/drawing/2014/main" id="{D025A1C0-74B7-4FB4-A97E-DA9202FE380E}"/>
                </a:ext>
              </a:extLst>
            </p:cNvPr>
            <p:cNvSpPr txBox="1"/>
            <p:nvPr/>
          </p:nvSpPr>
          <p:spPr>
            <a:xfrm>
              <a:off x="571948" y="943425"/>
              <a:ext cx="534924" cy="384048"/>
            </a:xfrm>
            <a:prstGeom prst="rect">
              <a:avLst/>
            </a:prstGeom>
            <a:solidFill>
              <a:schemeClr val="accent1"/>
            </a:solidFill>
            <a:ln>
              <a:noFill/>
            </a:ln>
          </p:spPr>
          <p:txBody>
            <a:bodyPr wrap="none" rtlCol="0" anchor="ctr">
              <a:noAutofit/>
            </a:bodyPr>
            <a:lstStyle>
              <a:defPPr marR="0" lvl="0" algn="l" rtl="0">
                <a:lnSpc>
                  <a:spcPct val="100000"/>
                </a:lnSpc>
                <a:spcBef>
                  <a:spcPts val="0"/>
                </a:spcBef>
                <a:spcAft>
                  <a:spcPts val="0"/>
                </a:spcAft>
              </a:defPPr>
              <a:lvl1pPr algn="ctr" defTabSz="685800">
                <a:buClrTx/>
                <a:defRPr sz="825" kern="1200">
                  <a:latin typeface="Calibri" panose="020F0502020204030204" pitchFamily="34" charset="0"/>
                  <a:ea typeface="+mn-ea"/>
                  <a:cs typeface="Calibri" panose="020F0502020204030204" pitchFamily="34" charset="0"/>
                </a:defRPr>
              </a:lvl1pPr>
            </a:lstStyle>
            <a:p>
              <a:r>
                <a:rPr lang="en-US" dirty="0">
                  <a:solidFill>
                    <a:schemeClr val="bg1"/>
                  </a:solidFill>
                </a:rPr>
                <a:t>NOV 21</a:t>
              </a:r>
            </a:p>
          </p:txBody>
        </p:sp>
        <p:sp>
          <p:nvSpPr>
            <p:cNvPr id="16" name="TextBox 15">
              <a:extLst>
                <a:ext uri="{FF2B5EF4-FFF2-40B4-BE49-F238E27FC236}">
                  <a16:creationId xmlns:a16="http://schemas.microsoft.com/office/drawing/2014/main" id="{D074B986-550B-4A38-8EA7-667A424A8948}"/>
                </a:ext>
              </a:extLst>
            </p:cNvPr>
            <p:cNvSpPr txBox="1"/>
            <p:nvPr/>
          </p:nvSpPr>
          <p:spPr>
            <a:xfrm>
              <a:off x="1240910"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DEC 21</a:t>
              </a:r>
            </a:p>
          </p:txBody>
        </p:sp>
        <p:sp>
          <p:nvSpPr>
            <p:cNvPr id="17" name="TextBox 16">
              <a:extLst>
                <a:ext uri="{FF2B5EF4-FFF2-40B4-BE49-F238E27FC236}">
                  <a16:creationId xmlns:a16="http://schemas.microsoft.com/office/drawing/2014/main" id="{162749A3-49E0-4971-A2D8-0C71ACD21E8C}"/>
                </a:ext>
              </a:extLst>
            </p:cNvPr>
            <p:cNvSpPr txBox="1"/>
            <p:nvPr/>
          </p:nvSpPr>
          <p:spPr>
            <a:xfrm>
              <a:off x="1909872"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JAN 22</a:t>
              </a:r>
            </a:p>
          </p:txBody>
        </p:sp>
        <p:sp>
          <p:nvSpPr>
            <p:cNvPr id="18" name="TextBox 17">
              <a:extLst>
                <a:ext uri="{FF2B5EF4-FFF2-40B4-BE49-F238E27FC236}">
                  <a16:creationId xmlns:a16="http://schemas.microsoft.com/office/drawing/2014/main" id="{E9117A34-2EE5-4C5A-8C12-133C20494291}"/>
                </a:ext>
              </a:extLst>
            </p:cNvPr>
            <p:cNvSpPr txBox="1"/>
            <p:nvPr/>
          </p:nvSpPr>
          <p:spPr>
            <a:xfrm>
              <a:off x="2578834"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FEB 22</a:t>
              </a:r>
            </a:p>
          </p:txBody>
        </p:sp>
        <p:sp>
          <p:nvSpPr>
            <p:cNvPr id="19" name="TextBox 18">
              <a:extLst>
                <a:ext uri="{FF2B5EF4-FFF2-40B4-BE49-F238E27FC236}">
                  <a16:creationId xmlns:a16="http://schemas.microsoft.com/office/drawing/2014/main" id="{BA9D7801-592E-4B7D-9A7D-20B088169E29}"/>
                </a:ext>
              </a:extLst>
            </p:cNvPr>
            <p:cNvSpPr txBox="1"/>
            <p:nvPr/>
          </p:nvSpPr>
          <p:spPr>
            <a:xfrm>
              <a:off x="3247796"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MAR 22</a:t>
              </a:r>
            </a:p>
          </p:txBody>
        </p:sp>
        <p:sp>
          <p:nvSpPr>
            <p:cNvPr id="20" name="TextBox 19">
              <a:extLst>
                <a:ext uri="{FF2B5EF4-FFF2-40B4-BE49-F238E27FC236}">
                  <a16:creationId xmlns:a16="http://schemas.microsoft.com/office/drawing/2014/main" id="{21F909A0-5109-4183-A62A-C9D67E9F3923}"/>
                </a:ext>
              </a:extLst>
            </p:cNvPr>
            <p:cNvSpPr txBox="1"/>
            <p:nvPr/>
          </p:nvSpPr>
          <p:spPr>
            <a:xfrm>
              <a:off x="3916758"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APR 22</a:t>
              </a:r>
            </a:p>
          </p:txBody>
        </p:sp>
        <p:sp>
          <p:nvSpPr>
            <p:cNvPr id="21" name="TextBox 20">
              <a:extLst>
                <a:ext uri="{FF2B5EF4-FFF2-40B4-BE49-F238E27FC236}">
                  <a16:creationId xmlns:a16="http://schemas.microsoft.com/office/drawing/2014/main" id="{2DB20DDF-3D6A-44B0-903E-B8A5B4C36D2E}"/>
                </a:ext>
              </a:extLst>
            </p:cNvPr>
            <p:cNvSpPr txBox="1"/>
            <p:nvPr/>
          </p:nvSpPr>
          <p:spPr>
            <a:xfrm>
              <a:off x="4585720"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MAY 22</a:t>
              </a:r>
            </a:p>
          </p:txBody>
        </p:sp>
        <p:sp>
          <p:nvSpPr>
            <p:cNvPr id="22" name="TextBox 21">
              <a:extLst>
                <a:ext uri="{FF2B5EF4-FFF2-40B4-BE49-F238E27FC236}">
                  <a16:creationId xmlns:a16="http://schemas.microsoft.com/office/drawing/2014/main" id="{71C9E09A-2F1C-41E5-A515-97E4AC3F7E05}"/>
                </a:ext>
              </a:extLst>
            </p:cNvPr>
            <p:cNvSpPr txBox="1"/>
            <p:nvPr/>
          </p:nvSpPr>
          <p:spPr>
            <a:xfrm>
              <a:off x="5254682"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JUN 22</a:t>
              </a:r>
            </a:p>
          </p:txBody>
        </p:sp>
        <p:sp>
          <p:nvSpPr>
            <p:cNvPr id="89" name="TextBox 88">
              <a:extLst>
                <a:ext uri="{FF2B5EF4-FFF2-40B4-BE49-F238E27FC236}">
                  <a16:creationId xmlns:a16="http://schemas.microsoft.com/office/drawing/2014/main" id="{71C9E09A-2F1C-41E5-A515-97E4AC3F7E05}"/>
                </a:ext>
              </a:extLst>
            </p:cNvPr>
            <p:cNvSpPr txBox="1"/>
            <p:nvPr/>
          </p:nvSpPr>
          <p:spPr>
            <a:xfrm>
              <a:off x="5923644"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JUL 22</a:t>
              </a:r>
            </a:p>
          </p:txBody>
        </p:sp>
        <p:sp>
          <p:nvSpPr>
            <p:cNvPr id="92" name="TextBox 91">
              <a:extLst>
                <a:ext uri="{FF2B5EF4-FFF2-40B4-BE49-F238E27FC236}">
                  <a16:creationId xmlns:a16="http://schemas.microsoft.com/office/drawing/2014/main" id="{71C9E09A-2F1C-41E5-A515-97E4AC3F7E05}"/>
                </a:ext>
              </a:extLst>
            </p:cNvPr>
            <p:cNvSpPr txBox="1"/>
            <p:nvPr/>
          </p:nvSpPr>
          <p:spPr>
            <a:xfrm>
              <a:off x="6592606"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AUG 22</a:t>
              </a:r>
            </a:p>
          </p:txBody>
        </p:sp>
        <p:sp>
          <p:nvSpPr>
            <p:cNvPr id="73" name="TextBox 72">
              <a:extLst>
                <a:ext uri="{FF2B5EF4-FFF2-40B4-BE49-F238E27FC236}">
                  <a16:creationId xmlns:a16="http://schemas.microsoft.com/office/drawing/2014/main" id="{71C9E09A-2F1C-41E5-A515-97E4AC3F7E05}"/>
                </a:ext>
              </a:extLst>
            </p:cNvPr>
            <p:cNvSpPr txBox="1"/>
            <p:nvPr/>
          </p:nvSpPr>
          <p:spPr>
            <a:xfrm>
              <a:off x="7261568"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SEP 22</a:t>
              </a:r>
            </a:p>
          </p:txBody>
        </p:sp>
        <p:sp>
          <p:nvSpPr>
            <p:cNvPr id="80" name="TextBox 79">
              <a:extLst>
                <a:ext uri="{FF2B5EF4-FFF2-40B4-BE49-F238E27FC236}">
                  <a16:creationId xmlns:a16="http://schemas.microsoft.com/office/drawing/2014/main" id="{71C9E09A-2F1C-41E5-A515-97E4AC3F7E05}"/>
                </a:ext>
              </a:extLst>
            </p:cNvPr>
            <p:cNvSpPr txBox="1"/>
            <p:nvPr/>
          </p:nvSpPr>
          <p:spPr>
            <a:xfrm>
              <a:off x="7930530"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OCT 22</a:t>
              </a:r>
            </a:p>
          </p:txBody>
        </p:sp>
        <p:sp>
          <p:nvSpPr>
            <p:cNvPr id="65" name="TextBox 64">
              <a:extLst>
                <a:ext uri="{FF2B5EF4-FFF2-40B4-BE49-F238E27FC236}">
                  <a16:creationId xmlns:a16="http://schemas.microsoft.com/office/drawing/2014/main" id="{71C9E09A-2F1C-41E5-A515-97E4AC3F7E05}"/>
                </a:ext>
              </a:extLst>
            </p:cNvPr>
            <p:cNvSpPr txBox="1"/>
            <p:nvPr/>
          </p:nvSpPr>
          <p:spPr>
            <a:xfrm>
              <a:off x="8599492"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NOV 22</a:t>
              </a:r>
            </a:p>
          </p:txBody>
        </p:sp>
        <p:sp>
          <p:nvSpPr>
            <p:cNvPr id="66" name="TextBox 65">
              <a:extLst>
                <a:ext uri="{FF2B5EF4-FFF2-40B4-BE49-F238E27FC236}">
                  <a16:creationId xmlns:a16="http://schemas.microsoft.com/office/drawing/2014/main" id="{D074B986-550B-4A38-8EA7-667A424A8948}"/>
                </a:ext>
              </a:extLst>
            </p:cNvPr>
            <p:cNvSpPr txBox="1"/>
            <p:nvPr/>
          </p:nvSpPr>
          <p:spPr>
            <a:xfrm>
              <a:off x="9268454"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DEC 22</a:t>
              </a:r>
            </a:p>
          </p:txBody>
        </p:sp>
        <p:sp>
          <p:nvSpPr>
            <p:cNvPr id="67" name="TextBox 66">
              <a:extLst>
                <a:ext uri="{FF2B5EF4-FFF2-40B4-BE49-F238E27FC236}">
                  <a16:creationId xmlns:a16="http://schemas.microsoft.com/office/drawing/2014/main" id="{162749A3-49E0-4971-A2D8-0C71ACD21E8C}"/>
                </a:ext>
              </a:extLst>
            </p:cNvPr>
            <p:cNvSpPr txBox="1"/>
            <p:nvPr/>
          </p:nvSpPr>
          <p:spPr>
            <a:xfrm>
              <a:off x="9937416"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JAN 23</a:t>
              </a:r>
            </a:p>
          </p:txBody>
        </p:sp>
        <p:sp>
          <p:nvSpPr>
            <p:cNvPr id="68" name="TextBox 67">
              <a:extLst>
                <a:ext uri="{FF2B5EF4-FFF2-40B4-BE49-F238E27FC236}">
                  <a16:creationId xmlns:a16="http://schemas.microsoft.com/office/drawing/2014/main" id="{E9117A34-2EE5-4C5A-8C12-133C20494291}"/>
                </a:ext>
              </a:extLst>
            </p:cNvPr>
            <p:cNvSpPr txBox="1"/>
            <p:nvPr/>
          </p:nvSpPr>
          <p:spPr>
            <a:xfrm>
              <a:off x="10606376" y="943425"/>
              <a:ext cx="534924" cy="384048"/>
            </a:xfrm>
            <a:prstGeom prst="rect">
              <a:avLst/>
            </a:prstGeom>
            <a:solidFill>
              <a:schemeClr val="accent1"/>
            </a:solidFill>
            <a:ln>
              <a:noFill/>
            </a:ln>
          </p:spPr>
          <p:txBody>
            <a:bodyPr wrap="none" rtlCol="0" anchor="ctr">
              <a:noAutofit/>
            </a:bodyPr>
            <a:lstStyle/>
            <a:p>
              <a:pPr algn="ctr" defTabSz="685800">
                <a:defRPr/>
              </a:pPr>
              <a:r>
                <a:rPr lang="en-US" sz="825" dirty="0">
                  <a:solidFill>
                    <a:schemeClr val="bg1"/>
                  </a:solidFill>
                  <a:latin typeface="Calibri" panose="020F0502020204030204" pitchFamily="34" charset="0"/>
                  <a:cs typeface="Calibri" panose="020F0502020204030204" pitchFamily="34" charset="0"/>
                </a:rPr>
                <a:t>FEB 23</a:t>
              </a:r>
            </a:p>
          </p:txBody>
        </p:sp>
      </p:grpSp>
      <p:grpSp>
        <p:nvGrpSpPr>
          <p:cNvPr id="6" name="Group 5"/>
          <p:cNvGrpSpPr/>
          <p:nvPr/>
        </p:nvGrpSpPr>
        <p:grpSpPr>
          <a:xfrm>
            <a:off x="2316141" y="2837885"/>
            <a:ext cx="4757494" cy="466344"/>
            <a:chOff x="2212617" y="3134224"/>
            <a:chExt cx="4879630" cy="466344"/>
          </a:xfrm>
        </p:grpSpPr>
        <p:sp>
          <p:nvSpPr>
            <p:cNvPr id="72" name="Arrow: Pentagon 149">
              <a:extLst>
                <a:ext uri="{FF2B5EF4-FFF2-40B4-BE49-F238E27FC236}">
                  <a16:creationId xmlns:a16="http://schemas.microsoft.com/office/drawing/2014/main" id="{D4FE3AD4-5A1D-432B-904F-690E5B74E4C6}"/>
                </a:ext>
              </a:extLst>
            </p:cNvPr>
            <p:cNvSpPr/>
            <p:nvPr/>
          </p:nvSpPr>
          <p:spPr>
            <a:xfrm>
              <a:off x="2212617" y="3134224"/>
              <a:ext cx="4879630" cy="466344"/>
            </a:xfrm>
            <a:prstGeom prst="homePlat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78" name="TextBox 77">
              <a:extLst>
                <a:ext uri="{FF2B5EF4-FFF2-40B4-BE49-F238E27FC236}">
                  <a16:creationId xmlns:a16="http://schemas.microsoft.com/office/drawing/2014/main" id="{0B80D953-F349-4DB8-B2CF-3DB1BB4B8D4C}"/>
                </a:ext>
              </a:extLst>
            </p:cNvPr>
            <p:cNvSpPr txBox="1"/>
            <p:nvPr/>
          </p:nvSpPr>
          <p:spPr>
            <a:xfrm>
              <a:off x="4097921" y="3182730"/>
              <a:ext cx="1109022" cy="369332"/>
            </a:xfrm>
            <a:prstGeom prst="rect">
              <a:avLst/>
            </a:prstGeom>
            <a:noFill/>
            <a:ln>
              <a:noFill/>
            </a:ln>
          </p:spPr>
          <p:txBody>
            <a:bodyPr wrap="none" rtlCol="0">
              <a:spAutoFit/>
            </a:bodyPr>
            <a:lstStyle/>
            <a:p>
              <a:r>
                <a:rPr lang="en-US" b="1" dirty="0"/>
                <a:t>Configure</a:t>
              </a:r>
            </a:p>
          </p:txBody>
        </p:sp>
      </p:grpSp>
      <p:grpSp>
        <p:nvGrpSpPr>
          <p:cNvPr id="7" name="Group 6"/>
          <p:cNvGrpSpPr/>
          <p:nvPr/>
        </p:nvGrpSpPr>
        <p:grpSpPr>
          <a:xfrm>
            <a:off x="3916758" y="3736365"/>
            <a:ext cx="5351696" cy="466344"/>
            <a:chOff x="3916758" y="4156120"/>
            <a:chExt cx="5351696" cy="466344"/>
          </a:xfrm>
        </p:grpSpPr>
        <p:sp>
          <p:nvSpPr>
            <p:cNvPr id="79" name="Arrow: Pentagon 152">
              <a:extLst>
                <a:ext uri="{FF2B5EF4-FFF2-40B4-BE49-F238E27FC236}">
                  <a16:creationId xmlns:a16="http://schemas.microsoft.com/office/drawing/2014/main" id="{9CF407FC-5F5C-4CFC-A896-9344EB8B841C}"/>
                </a:ext>
              </a:extLst>
            </p:cNvPr>
            <p:cNvSpPr/>
            <p:nvPr/>
          </p:nvSpPr>
          <p:spPr>
            <a:xfrm>
              <a:off x="3916758" y="4156120"/>
              <a:ext cx="5351696" cy="466344"/>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81" name="TextBox 80">
              <a:extLst>
                <a:ext uri="{FF2B5EF4-FFF2-40B4-BE49-F238E27FC236}">
                  <a16:creationId xmlns:a16="http://schemas.microsoft.com/office/drawing/2014/main" id="{95FD334A-0B7B-46D1-ABF0-6317DE8B9A79}"/>
                </a:ext>
              </a:extLst>
            </p:cNvPr>
            <p:cNvSpPr txBox="1"/>
            <p:nvPr/>
          </p:nvSpPr>
          <p:spPr>
            <a:xfrm>
              <a:off x="6111577" y="4204626"/>
              <a:ext cx="962058" cy="369332"/>
            </a:xfrm>
            <a:prstGeom prst="rect">
              <a:avLst/>
            </a:prstGeom>
            <a:solidFill>
              <a:schemeClr val="accent4">
                <a:lumMod val="40000"/>
                <a:lumOff val="60000"/>
              </a:schemeClr>
            </a:solidFill>
            <a:ln>
              <a:noFill/>
            </a:ln>
          </p:spPr>
          <p:txBody>
            <a:bodyPr wrap="none" rtlCol="0">
              <a:spAutoFit/>
            </a:bodyPr>
            <a:lstStyle/>
            <a:p>
              <a:r>
                <a:rPr lang="en-US" b="1" dirty="0"/>
                <a:t>Validate</a:t>
              </a:r>
            </a:p>
          </p:txBody>
        </p:sp>
      </p:grpSp>
      <p:grpSp>
        <p:nvGrpSpPr>
          <p:cNvPr id="8" name="Group 7"/>
          <p:cNvGrpSpPr/>
          <p:nvPr/>
        </p:nvGrpSpPr>
        <p:grpSpPr>
          <a:xfrm>
            <a:off x="8599492" y="4634845"/>
            <a:ext cx="1554158" cy="466344"/>
            <a:chOff x="8599492" y="4573958"/>
            <a:chExt cx="1554158" cy="466344"/>
          </a:xfrm>
        </p:grpSpPr>
        <p:sp>
          <p:nvSpPr>
            <p:cNvPr id="85" name="Arrow: Pentagon 157">
              <a:extLst>
                <a:ext uri="{FF2B5EF4-FFF2-40B4-BE49-F238E27FC236}">
                  <a16:creationId xmlns:a16="http://schemas.microsoft.com/office/drawing/2014/main" id="{A5CB8D47-10F7-42CA-8A0B-5FC09AB24476}"/>
                </a:ext>
              </a:extLst>
            </p:cNvPr>
            <p:cNvSpPr/>
            <p:nvPr/>
          </p:nvSpPr>
          <p:spPr>
            <a:xfrm>
              <a:off x="8599492" y="4573958"/>
              <a:ext cx="1554158" cy="466344"/>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86" name="TextBox 85">
              <a:extLst>
                <a:ext uri="{FF2B5EF4-FFF2-40B4-BE49-F238E27FC236}">
                  <a16:creationId xmlns:a16="http://schemas.microsoft.com/office/drawing/2014/main" id="{4562A4AE-0A2C-46ED-9128-0A96D394ABAA}"/>
                </a:ext>
              </a:extLst>
            </p:cNvPr>
            <p:cNvSpPr txBox="1"/>
            <p:nvPr/>
          </p:nvSpPr>
          <p:spPr>
            <a:xfrm>
              <a:off x="8774628" y="4622464"/>
              <a:ext cx="1203886" cy="369332"/>
            </a:xfrm>
            <a:prstGeom prst="rect">
              <a:avLst/>
            </a:prstGeom>
            <a:noFill/>
            <a:ln>
              <a:noFill/>
            </a:ln>
          </p:spPr>
          <p:txBody>
            <a:bodyPr wrap="square" rtlCol="0">
              <a:spAutoFit/>
            </a:bodyPr>
            <a:lstStyle/>
            <a:p>
              <a:r>
                <a:rPr lang="en-US" b="1" dirty="0"/>
                <a:t>Transition</a:t>
              </a:r>
            </a:p>
          </p:txBody>
        </p:sp>
      </p:grpSp>
      <p:grpSp>
        <p:nvGrpSpPr>
          <p:cNvPr id="11" name="Group 10"/>
          <p:cNvGrpSpPr/>
          <p:nvPr/>
        </p:nvGrpSpPr>
        <p:grpSpPr>
          <a:xfrm>
            <a:off x="9937416" y="5533326"/>
            <a:ext cx="1340184" cy="466344"/>
            <a:chOff x="9937416" y="5533326"/>
            <a:chExt cx="1340184" cy="466344"/>
          </a:xfrm>
        </p:grpSpPr>
        <p:sp>
          <p:nvSpPr>
            <p:cNvPr id="88" name="Arrow: Pentagon 161">
              <a:extLst>
                <a:ext uri="{FF2B5EF4-FFF2-40B4-BE49-F238E27FC236}">
                  <a16:creationId xmlns:a16="http://schemas.microsoft.com/office/drawing/2014/main" id="{22DBB6D1-0D3D-479C-8F39-2A1D8017FEA5}"/>
                </a:ext>
              </a:extLst>
            </p:cNvPr>
            <p:cNvSpPr/>
            <p:nvPr/>
          </p:nvSpPr>
          <p:spPr>
            <a:xfrm>
              <a:off x="10026115" y="5533326"/>
              <a:ext cx="1162786" cy="466344"/>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90" name="TextBox 89">
              <a:extLst>
                <a:ext uri="{FF2B5EF4-FFF2-40B4-BE49-F238E27FC236}">
                  <a16:creationId xmlns:a16="http://schemas.microsoft.com/office/drawing/2014/main" id="{E404CA3E-B5E1-4B00-AC67-80965D8F2BD8}"/>
                </a:ext>
              </a:extLst>
            </p:cNvPr>
            <p:cNvSpPr txBox="1"/>
            <p:nvPr/>
          </p:nvSpPr>
          <p:spPr>
            <a:xfrm>
              <a:off x="9937416" y="5581832"/>
              <a:ext cx="1340184" cy="369332"/>
            </a:xfrm>
            <a:prstGeom prst="rect">
              <a:avLst/>
            </a:prstGeom>
            <a:noFill/>
            <a:ln>
              <a:noFill/>
            </a:ln>
          </p:spPr>
          <p:txBody>
            <a:bodyPr wrap="square" rtlCol="0">
              <a:spAutoFit/>
            </a:bodyPr>
            <a:lstStyle/>
            <a:p>
              <a:r>
                <a:rPr lang="en-US" b="1" dirty="0">
                  <a:solidFill>
                    <a:schemeClr val="bg1"/>
                  </a:solidFill>
                </a:rPr>
                <a:t>Realization</a:t>
              </a:r>
            </a:p>
          </p:txBody>
        </p:sp>
      </p:grpSp>
      <p:grpSp>
        <p:nvGrpSpPr>
          <p:cNvPr id="29" name="Group 28"/>
          <p:cNvGrpSpPr/>
          <p:nvPr/>
        </p:nvGrpSpPr>
        <p:grpSpPr>
          <a:xfrm>
            <a:off x="9487868" y="1327472"/>
            <a:ext cx="914400" cy="5073327"/>
            <a:chOff x="9487868" y="1327472"/>
            <a:chExt cx="914400" cy="5073327"/>
          </a:xfrm>
        </p:grpSpPr>
        <p:cxnSp>
          <p:nvCxnSpPr>
            <p:cNvPr id="95" name="Straight Connector 94"/>
            <p:cNvCxnSpPr/>
            <p:nvPr/>
          </p:nvCxnSpPr>
          <p:spPr>
            <a:xfrm flipH="1">
              <a:off x="9936733" y="1327472"/>
              <a:ext cx="16671" cy="5073327"/>
            </a:xfrm>
            <a:prstGeom prst="line">
              <a:avLst/>
            </a:prstGeom>
            <a:ln w="25400">
              <a:solidFill>
                <a:srgbClr val="92D050"/>
              </a:solidFill>
              <a:prstDash val="dash"/>
            </a:ln>
          </p:spPr>
          <p:style>
            <a:lnRef idx="1">
              <a:schemeClr val="accent1"/>
            </a:lnRef>
            <a:fillRef idx="0">
              <a:schemeClr val="accent1"/>
            </a:fillRef>
            <a:effectRef idx="0">
              <a:schemeClr val="accent1"/>
            </a:effectRef>
            <a:fontRef idx="minor">
              <a:schemeClr val="tx1"/>
            </a:fontRef>
          </p:style>
        </p:cxnSp>
        <p:sp>
          <p:nvSpPr>
            <p:cNvPr id="28" name="5-Point Star 27"/>
            <p:cNvSpPr/>
            <p:nvPr/>
          </p:nvSpPr>
          <p:spPr>
            <a:xfrm>
              <a:off x="9487868" y="2949735"/>
              <a:ext cx="914400" cy="9144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9648918" y="3325356"/>
              <a:ext cx="592300" cy="184666"/>
            </a:xfrm>
            <a:prstGeom prst="rect">
              <a:avLst/>
            </a:prstGeom>
            <a:noFill/>
          </p:spPr>
          <p:txBody>
            <a:bodyPr wrap="square" lIns="0" tIns="0" rIns="0" bIns="0" rtlCol="0">
              <a:spAutoFit/>
            </a:bodyPr>
            <a:lstStyle/>
            <a:p>
              <a:pPr algn="ctr" defTabSz="685800">
                <a:defRPr/>
              </a:pPr>
              <a:r>
                <a:rPr lang="en-US" sz="1200" dirty="0">
                  <a:solidFill>
                    <a:schemeClr val="bg1"/>
                  </a:solidFill>
                  <a:latin typeface="Calibri" panose="020F0502020204030204" pitchFamily="34" charset="0"/>
                  <a:cs typeface="Calibri" panose="020F0502020204030204" pitchFamily="34" charset="0"/>
                </a:rPr>
                <a:t>Go-live</a:t>
              </a:r>
            </a:p>
          </p:txBody>
        </p:sp>
      </p:grpSp>
      <p:sp>
        <p:nvSpPr>
          <p:cNvPr id="30" name="TextBox 29"/>
          <p:cNvSpPr txBox="1"/>
          <p:nvPr/>
        </p:nvSpPr>
        <p:spPr>
          <a:xfrm>
            <a:off x="828256" y="2531762"/>
            <a:ext cx="916598" cy="830997"/>
          </a:xfrm>
          <a:prstGeom prst="rect">
            <a:avLst/>
          </a:prstGeom>
          <a:noFill/>
        </p:spPr>
        <p:txBody>
          <a:bodyPr wrap="none" rtlCol="0">
            <a:spAutoFit/>
          </a:bodyPr>
          <a:lstStyle/>
          <a:p>
            <a:pPr algn="ctr"/>
            <a:r>
              <a:rPr lang="en-US" sz="1200" dirty="0" smtClean="0"/>
              <a:t>44 </a:t>
            </a:r>
            <a:r>
              <a:rPr lang="en-US" sz="1200" dirty="0"/>
              <a:t>of 44 </a:t>
            </a:r>
          </a:p>
          <a:p>
            <a:pPr algn="ctr"/>
            <a:r>
              <a:rPr lang="en-US" sz="1200" dirty="0"/>
              <a:t>Design </a:t>
            </a:r>
          </a:p>
          <a:p>
            <a:pPr algn="ctr"/>
            <a:r>
              <a:rPr lang="en-US" sz="1200" dirty="0"/>
              <a:t>Workshops </a:t>
            </a:r>
          </a:p>
          <a:p>
            <a:pPr algn="ctr"/>
            <a:r>
              <a:rPr lang="en-US" sz="1200" dirty="0"/>
              <a:t>Completed</a:t>
            </a:r>
          </a:p>
        </p:txBody>
      </p:sp>
    </p:spTree>
    <p:extLst>
      <p:ext uri="{BB962C8B-B14F-4D97-AF65-F5344CB8AC3E}">
        <p14:creationId xmlns:p14="http://schemas.microsoft.com/office/powerpoint/2010/main" val="2144152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35" y="199662"/>
            <a:ext cx="10515600" cy="514441"/>
          </a:xfrm>
        </p:spPr>
        <p:txBody>
          <a:bodyPr>
            <a:normAutofit fontScale="90000"/>
          </a:bodyPr>
          <a:lstStyle/>
          <a:p>
            <a:r>
              <a:rPr lang="en-US" dirty="0"/>
              <a:t>Monthly Project Status Summary: </a:t>
            </a:r>
            <a:r>
              <a:rPr lang="en-US" dirty="0" smtClean="0">
                <a:solidFill>
                  <a:srgbClr val="FF0000"/>
                </a:solidFill>
              </a:rPr>
              <a:t>January 2022</a:t>
            </a:r>
            <a:endParaRPr lang="en-US" b="1" dirty="0">
              <a:solidFill>
                <a:srgbClr val="FF0000"/>
              </a:solidFill>
            </a:endParaRPr>
          </a:p>
        </p:txBody>
      </p:sp>
      <p:sp>
        <p:nvSpPr>
          <p:cNvPr id="5" name="Footer Placeholder 4"/>
          <p:cNvSpPr>
            <a:spLocks noGrp="1"/>
          </p:cNvSpPr>
          <p:nvPr>
            <p:ph type="ftr" sz="quarter" idx="11"/>
          </p:nvPr>
        </p:nvSpPr>
        <p:spPr>
          <a:xfrm>
            <a:off x="4038600" y="6462489"/>
            <a:ext cx="4114800" cy="365125"/>
          </a:xfrm>
        </p:spPr>
        <p:txBody>
          <a:bodyPr/>
          <a:lstStyle/>
          <a:p>
            <a:r>
              <a:rPr lang="en-US"/>
              <a:t>City of Stamford ERP Project </a:t>
            </a:r>
            <a:endParaRPr lang="en-US" dirty="0"/>
          </a:p>
        </p:txBody>
      </p:sp>
      <p:sp>
        <p:nvSpPr>
          <p:cNvPr id="10" name="Oval 9">
            <a:extLst>
              <a:ext uri="{FF2B5EF4-FFF2-40B4-BE49-F238E27FC236}">
                <a16:creationId xmlns:a16="http://schemas.microsoft.com/office/drawing/2014/main" id="{3D70FDB8-4C4D-9042-8D34-C682D6926497}"/>
              </a:ext>
            </a:extLst>
          </p:cNvPr>
          <p:cNvSpPr/>
          <p:nvPr/>
        </p:nvSpPr>
        <p:spPr>
          <a:xfrm>
            <a:off x="11633918" y="913359"/>
            <a:ext cx="258270" cy="265646"/>
          </a:xfrm>
          <a:prstGeom prst="ellipse">
            <a:avLst/>
          </a:prstGeom>
          <a:solidFill>
            <a:srgbClr val="00B050"/>
          </a:solidFill>
          <a:ln w="19050">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GB" sz="1000" dirty="0">
                <a:cs typeface="Arial" panose="020B0604020202020204" pitchFamily="34" charset="0"/>
              </a:rPr>
              <a:t>G</a:t>
            </a:r>
          </a:p>
        </p:txBody>
      </p:sp>
      <p:sp>
        <p:nvSpPr>
          <p:cNvPr id="12" name="Rectangle 11"/>
          <p:cNvSpPr/>
          <p:nvPr/>
        </p:nvSpPr>
        <p:spPr>
          <a:xfrm>
            <a:off x="9403284" y="892294"/>
            <a:ext cx="1838937" cy="307777"/>
          </a:xfrm>
          <a:prstGeom prst="rect">
            <a:avLst/>
          </a:prstGeom>
        </p:spPr>
        <p:txBody>
          <a:bodyPr wrap="square">
            <a:spAutoFit/>
          </a:bodyPr>
          <a:lstStyle/>
          <a:p>
            <a:r>
              <a:rPr lang="en-US" sz="1400" b="1" dirty="0"/>
              <a:t>Overall Project Status:</a:t>
            </a:r>
          </a:p>
        </p:txBody>
      </p:sp>
      <p:graphicFrame>
        <p:nvGraphicFramePr>
          <p:cNvPr id="13" name="Table 12">
            <a:extLst>
              <a:ext uri="{FF2B5EF4-FFF2-40B4-BE49-F238E27FC236}">
                <a16:creationId xmlns:a16="http://schemas.microsoft.com/office/drawing/2014/main" id="{07AFD0A2-94A9-034E-890E-CF6F981CBA66}"/>
              </a:ext>
            </a:extLst>
          </p:cNvPr>
          <p:cNvGraphicFramePr>
            <a:graphicFrameLocks noGrp="1"/>
          </p:cNvGraphicFramePr>
          <p:nvPr>
            <p:extLst>
              <p:ext uri="{D42A27DB-BD31-4B8C-83A1-F6EECF244321}">
                <p14:modId xmlns:p14="http://schemas.microsoft.com/office/powerpoint/2010/main" val="544513484"/>
              </p:ext>
            </p:extLst>
          </p:nvPr>
        </p:nvGraphicFramePr>
        <p:xfrm>
          <a:off x="768875" y="1277386"/>
          <a:ext cx="11226967" cy="961322"/>
        </p:xfrm>
        <a:graphic>
          <a:graphicData uri="http://schemas.openxmlformats.org/drawingml/2006/table">
            <a:tbl>
              <a:tblPr firstRow="1" bandRow="1">
                <a:tableStyleId>{8EC20E35-A176-4012-BC5E-935CFFF8708E}</a:tableStyleId>
              </a:tblPr>
              <a:tblGrid>
                <a:gridCol w="11226967">
                  <a:extLst>
                    <a:ext uri="{9D8B030D-6E8A-4147-A177-3AD203B41FA5}">
                      <a16:colId xmlns:a16="http://schemas.microsoft.com/office/drawing/2014/main" val="1156648682"/>
                    </a:ext>
                  </a:extLst>
                </a:gridCol>
              </a:tblGrid>
              <a:tr h="366098">
                <a:tc>
                  <a:txBody>
                    <a:bodyPr/>
                    <a:lstStyle/>
                    <a:p>
                      <a:pPr algn="ctr" rtl="0" fontAlgn="ctr"/>
                      <a:r>
                        <a:rPr lang="en-GB" sz="1050" u="none" strike="noStrike" dirty="0">
                          <a:effectLst/>
                        </a:rPr>
                        <a:t>Project Management Summary &amp; Highlights</a:t>
                      </a:r>
                      <a:endParaRPr lang="en-GB" sz="1050" b="1" i="0" u="none" strike="noStrike" dirty="0">
                        <a:solidFill>
                          <a:srgbClr val="FFFFFF"/>
                        </a:solidFill>
                        <a:effectLst/>
                        <a:latin typeface="Calibri" panose="020F0502020204030204" pitchFamily="34" charset="0"/>
                      </a:endParaRPr>
                    </a:p>
                  </a:txBody>
                  <a:tcPr marL="9439" marR="9439" marT="9439" marB="0" anchor="ctr"/>
                </a:tc>
                <a:extLst>
                  <a:ext uri="{0D108BD9-81ED-4DB2-BD59-A6C34878D82A}">
                    <a16:rowId xmlns:a16="http://schemas.microsoft.com/office/drawing/2014/main" val="490469348"/>
                  </a:ext>
                </a:extLst>
              </a:tr>
              <a:tr h="595224">
                <a:tc>
                  <a:txBody>
                    <a:bodyPr/>
                    <a:lstStyle/>
                    <a:p>
                      <a:pPr algn="l" rtl="0" fontAlgn="ctr"/>
                      <a:r>
                        <a:rPr lang="en-GB" sz="1100" b="0" i="0" u="none" strike="noStrike" baseline="0" dirty="0">
                          <a:solidFill>
                            <a:srgbClr val="0000FF"/>
                          </a:solidFill>
                          <a:effectLst/>
                          <a:latin typeface="Calibri" panose="020F0502020204030204" pitchFamily="34" charset="0"/>
                        </a:rPr>
                        <a:t>Project initiation tasks are complete. Functional Design workshops and Technical discussions are well under way.  </a:t>
                      </a:r>
                      <a:endParaRPr lang="en-GB" sz="1050" b="0" i="0" u="none" strike="noStrike" dirty="0">
                        <a:solidFill>
                          <a:srgbClr val="5F5F5F"/>
                        </a:solidFill>
                        <a:effectLst/>
                        <a:latin typeface="Calibri" panose="020F0502020204030204" pitchFamily="34" charset="0"/>
                      </a:endParaRPr>
                    </a:p>
                  </a:txBody>
                  <a:tcPr marL="9439" marR="9439" marT="9439" marB="0" anchor="ctr"/>
                </a:tc>
                <a:extLst>
                  <a:ext uri="{0D108BD9-81ED-4DB2-BD59-A6C34878D82A}">
                    <a16:rowId xmlns:a16="http://schemas.microsoft.com/office/drawing/2014/main" val="2297728893"/>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453011515"/>
              </p:ext>
            </p:extLst>
          </p:nvPr>
        </p:nvGraphicFramePr>
        <p:xfrm>
          <a:off x="7682691" y="2467659"/>
          <a:ext cx="4313151" cy="2614951"/>
        </p:xfrm>
        <a:graphic>
          <a:graphicData uri="http://schemas.openxmlformats.org/drawingml/2006/table">
            <a:tbl>
              <a:tblPr firstRow="1" bandRow="1">
                <a:tableStyleId>{8EC20E35-A176-4012-BC5E-935CFFF8708E}</a:tableStyleId>
              </a:tblPr>
              <a:tblGrid>
                <a:gridCol w="2269566">
                  <a:extLst>
                    <a:ext uri="{9D8B030D-6E8A-4147-A177-3AD203B41FA5}">
                      <a16:colId xmlns:a16="http://schemas.microsoft.com/office/drawing/2014/main" val="3420147821"/>
                    </a:ext>
                  </a:extLst>
                </a:gridCol>
                <a:gridCol w="920097">
                  <a:extLst>
                    <a:ext uri="{9D8B030D-6E8A-4147-A177-3AD203B41FA5}">
                      <a16:colId xmlns:a16="http://schemas.microsoft.com/office/drawing/2014/main" val="3532473502"/>
                    </a:ext>
                  </a:extLst>
                </a:gridCol>
                <a:gridCol w="1123488">
                  <a:extLst>
                    <a:ext uri="{9D8B030D-6E8A-4147-A177-3AD203B41FA5}">
                      <a16:colId xmlns:a16="http://schemas.microsoft.com/office/drawing/2014/main" val="1290311440"/>
                    </a:ext>
                  </a:extLst>
                </a:gridCol>
              </a:tblGrid>
              <a:tr h="359431">
                <a:tc>
                  <a:txBody>
                    <a:bodyPr/>
                    <a:lstStyle/>
                    <a:p>
                      <a:r>
                        <a:rPr lang="en-US" sz="1000" dirty="0">
                          <a:solidFill>
                            <a:srgbClr val="000000"/>
                          </a:solidFill>
                        </a:rPr>
                        <a:t>Upcoming</a:t>
                      </a:r>
                      <a:r>
                        <a:rPr lang="en-US" sz="1000" baseline="0" dirty="0">
                          <a:solidFill>
                            <a:srgbClr val="000000"/>
                          </a:solidFill>
                        </a:rPr>
                        <a:t> Milestones</a:t>
                      </a:r>
                      <a:endParaRPr lang="en-US" sz="1000" dirty="0">
                        <a:solidFill>
                          <a:srgbClr val="000000"/>
                        </a:solidFill>
                      </a:endParaRPr>
                    </a:p>
                  </a:txBody>
                  <a:tcPr>
                    <a:solidFill>
                      <a:schemeClr val="bg1"/>
                    </a:solidFill>
                  </a:tcPr>
                </a:tc>
                <a:tc>
                  <a:txBody>
                    <a:bodyPr/>
                    <a:lstStyle/>
                    <a:p>
                      <a:r>
                        <a:rPr lang="en-US" sz="1000" dirty="0">
                          <a:solidFill>
                            <a:srgbClr val="000000"/>
                          </a:solidFill>
                        </a:rPr>
                        <a:t>Date</a:t>
                      </a:r>
                    </a:p>
                  </a:txBody>
                  <a:tcPr>
                    <a:solidFill>
                      <a:schemeClr val="bg1"/>
                    </a:solidFill>
                  </a:tcPr>
                </a:tc>
                <a:tc>
                  <a:txBody>
                    <a:bodyPr/>
                    <a:lstStyle/>
                    <a:p>
                      <a:r>
                        <a:rPr lang="en-US" sz="1000" dirty="0">
                          <a:solidFill>
                            <a:srgbClr val="000000"/>
                          </a:solidFill>
                        </a:rPr>
                        <a:t>Status</a:t>
                      </a:r>
                    </a:p>
                  </a:txBody>
                  <a:tcPr>
                    <a:solidFill>
                      <a:schemeClr val="bg1"/>
                    </a:solidFill>
                  </a:tcPr>
                </a:tc>
                <a:extLst>
                  <a:ext uri="{0D108BD9-81ED-4DB2-BD59-A6C34878D82A}">
                    <a16:rowId xmlns:a16="http://schemas.microsoft.com/office/drawing/2014/main" val="3606660213"/>
                  </a:ext>
                </a:extLst>
              </a:tr>
              <a:tr h="221983">
                <a:tc>
                  <a:txBody>
                    <a:bodyPr/>
                    <a:lstStyle/>
                    <a:p>
                      <a:r>
                        <a:rPr lang="en-US" sz="1000" b="0" dirty="0"/>
                        <a:t>Conduct Design Workshops</a:t>
                      </a:r>
                    </a:p>
                  </a:txBody>
                  <a:tcPr/>
                </a:tc>
                <a:tc>
                  <a:txBody>
                    <a:bodyPr/>
                    <a:lstStyle/>
                    <a:p>
                      <a:r>
                        <a:rPr lang="en-US" sz="1000" b="0" dirty="0"/>
                        <a:t>Feb 3</a:t>
                      </a:r>
                    </a:p>
                  </a:txBody>
                  <a:tcPr/>
                </a:tc>
                <a:tc>
                  <a:txBody>
                    <a:bodyPr/>
                    <a:lstStyle/>
                    <a:p>
                      <a:r>
                        <a:rPr lang="en-US" sz="1000" b="0" dirty="0"/>
                        <a:t>On Target</a:t>
                      </a:r>
                    </a:p>
                  </a:txBody>
                  <a:tcPr/>
                </a:tc>
                <a:extLst>
                  <a:ext uri="{0D108BD9-81ED-4DB2-BD59-A6C34878D82A}">
                    <a16:rowId xmlns:a16="http://schemas.microsoft.com/office/drawing/2014/main" val="3290779037"/>
                  </a:ext>
                </a:extLst>
              </a:tr>
              <a:tr h="221983">
                <a:tc>
                  <a:txBody>
                    <a:bodyPr/>
                    <a:lstStyle/>
                    <a:p>
                      <a:r>
                        <a:rPr lang="en-US" sz="1000" b="0" dirty="0"/>
                        <a:t>Update Requirements Traceability Matrix</a:t>
                      </a:r>
                    </a:p>
                  </a:txBody>
                  <a:tcPr/>
                </a:tc>
                <a:tc>
                  <a:txBody>
                    <a:bodyPr/>
                    <a:lstStyle/>
                    <a:p>
                      <a:r>
                        <a:rPr lang="en-US" sz="1000" b="0" dirty="0"/>
                        <a:t>Feb 17</a:t>
                      </a:r>
                    </a:p>
                  </a:txBody>
                  <a:tcPr/>
                </a:tc>
                <a:tc>
                  <a:txBody>
                    <a:bodyPr/>
                    <a:lstStyle/>
                    <a:p>
                      <a:r>
                        <a:rPr lang="en-US" sz="1000" b="0" dirty="0"/>
                        <a:t>On Target</a:t>
                      </a:r>
                    </a:p>
                  </a:txBody>
                  <a:tcPr/>
                </a:tc>
                <a:extLst>
                  <a:ext uri="{0D108BD9-81ED-4DB2-BD59-A6C34878D82A}">
                    <a16:rowId xmlns:a16="http://schemas.microsoft.com/office/drawing/2014/main" val="1362216109"/>
                  </a:ext>
                </a:extLst>
              </a:tr>
              <a:tr h="221983">
                <a:tc>
                  <a:txBody>
                    <a:bodyPr/>
                    <a:lstStyle/>
                    <a:p>
                      <a:r>
                        <a:rPr lang="en-US" sz="1000" b="0" dirty="0"/>
                        <a:t>Environment Management Strategy</a:t>
                      </a:r>
                    </a:p>
                  </a:txBody>
                  <a:tcPr/>
                </a:tc>
                <a:tc>
                  <a:txBody>
                    <a:bodyPr/>
                    <a:lstStyle/>
                    <a:p>
                      <a:r>
                        <a:rPr lang="en-US" sz="1000" b="0" dirty="0"/>
                        <a:t>Jan 26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312D2A"/>
                          </a:solidFill>
                          <a:effectLst/>
                          <a:uLnTx/>
                          <a:uFillTx/>
                          <a:latin typeface="Oracle Sans Tab"/>
                          <a:ea typeface="+mn-ea"/>
                          <a:cs typeface="+mn-cs"/>
                        </a:rPr>
                        <a:t>On Target</a:t>
                      </a:r>
                      <a:endParaRPr kumimoji="0" lang="en-US" sz="1000" b="0" i="0" u="none" strike="noStrike" kern="1200" cap="none" spc="0" normalizeH="0" baseline="0" noProof="0" dirty="0">
                        <a:ln>
                          <a:noFill/>
                        </a:ln>
                        <a:solidFill>
                          <a:srgbClr val="312D2A"/>
                        </a:solidFill>
                        <a:effectLst/>
                        <a:uLnTx/>
                        <a:uFillTx/>
                        <a:latin typeface="Oracle Sans Tab"/>
                        <a:ea typeface="+mn-ea"/>
                        <a:cs typeface="+mn-cs"/>
                      </a:endParaRPr>
                    </a:p>
                  </a:txBody>
                  <a:tcPr/>
                </a:tc>
                <a:extLst>
                  <a:ext uri="{0D108BD9-81ED-4DB2-BD59-A6C34878D82A}">
                    <a16:rowId xmlns:a16="http://schemas.microsoft.com/office/drawing/2014/main" val="3503928694"/>
                  </a:ext>
                </a:extLst>
              </a:tr>
              <a:tr h="221983">
                <a:tc>
                  <a:txBody>
                    <a:bodyPr/>
                    <a:lstStyle/>
                    <a:p>
                      <a:r>
                        <a:rPr lang="en-US" sz="1000" dirty="0"/>
                        <a:t>Data Conversion Strategy</a:t>
                      </a:r>
                    </a:p>
                  </a:txBody>
                  <a:tcPr/>
                </a:tc>
                <a:tc>
                  <a:txBody>
                    <a:bodyPr/>
                    <a:lstStyle/>
                    <a:p>
                      <a:r>
                        <a:rPr lang="en-US" sz="1000" dirty="0"/>
                        <a:t>Feb 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312D2A"/>
                          </a:solidFill>
                          <a:effectLst/>
                          <a:uLnTx/>
                          <a:uFillTx/>
                          <a:latin typeface="Oracle Sans Tab"/>
                          <a:ea typeface="+mn-ea"/>
                          <a:cs typeface="+mn-cs"/>
                        </a:rPr>
                        <a:t>On Target</a:t>
                      </a:r>
                      <a:endParaRPr kumimoji="0" lang="en-US" sz="1000" b="0" i="0" u="none" strike="noStrike" kern="1200" cap="none" spc="0" normalizeH="0" baseline="0" noProof="0" dirty="0">
                        <a:ln>
                          <a:noFill/>
                        </a:ln>
                        <a:solidFill>
                          <a:srgbClr val="312D2A"/>
                        </a:solidFill>
                        <a:effectLst/>
                        <a:uLnTx/>
                        <a:uFillTx/>
                        <a:latin typeface="Oracle Sans Tab"/>
                        <a:ea typeface="+mn-ea"/>
                        <a:cs typeface="+mn-cs"/>
                      </a:endParaRPr>
                    </a:p>
                  </a:txBody>
                  <a:tcPr/>
                </a:tc>
                <a:extLst>
                  <a:ext uri="{0D108BD9-81ED-4DB2-BD59-A6C34878D82A}">
                    <a16:rowId xmlns:a16="http://schemas.microsoft.com/office/drawing/2014/main" val="2401995525"/>
                  </a:ext>
                </a:extLst>
              </a:tr>
              <a:tr h="221983">
                <a:tc>
                  <a:txBody>
                    <a:bodyPr/>
                    <a:lstStyle/>
                    <a:p>
                      <a:r>
                        <a:rPr lang="en-US" sz="1000" b="0" dirty="0"/>
                        <a:t>Integration Strategy</a:t>
                      </a:r>
                    </a:p>
                  </a:txBody>
                  <a:tcPr/>
                </a:tc>
                <a:tc>
                  <a:txBody>
                    <a:bodyPr/>
                    <a:lstStyle/>
                    <a:p>
                      <a:r>
                        <a:rPr lang="en-US" sz="1000" b="0" dirty="0"/>
                        <a:t>Mar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312D2A"/>
                          </a:solidFill>
                          <a:effectLst/>
                          <a:uLnTx/>
                          <a:uFillTx/>
                          <a:latin typeface="Oracle Sans Tab"/>
                          <a:ea typeface="+mn-ea"/>
                          <a:cs typeface="+mn-cs"/>
                        </a:rPr>
                        <a:t>On Target</a:t>
                      </a:r>
                      <a:endParaRPr kumimoji="0" lang="en-US" sz="1000" b="0" i="0" u="none" strike="noStrike" kern="1200" cap="none" spc="0" normalizeH="0" baseline="0" noProof="0" dirty="0">
                        <a:ln>
                          <a:noFill/>
                        </a:ln>
                        <a:solidFill>
                          <a:srgbClr val="312D2A"/>
                        </a:solidFill>
                        <a:effectLst/>
                        <a:uLnTx/>
                        <a:uFillTx/>
                        <a:latin typeface="Oracle Sans Tab"/>
                        <a:ea typeface="+mn-ea"/>
                        <a:cs typeface="+mn-cs"/>
                      </a:endParaRPr>
                    </a:p>
                  </a:txBody>
                  <a:tcPr/>
                </a:tc>
                <a:extLst>
                  <a:ext uri="{0D108BD9-81ED-4DB2-BD59-A6C34878D82A}">
                    <a16:rowId xmlns:a16="http://schemas.microsoft.com/office/drawing/2014/main" val="3698135219"/>
                  </a:ext>
                </a:extLst>
              </a:tr>
              <a:tr h="221983">
                <a:tc>
                  <a:txBody>
                    <a:bodyPr/>
                    <a:lstStyle/>
                    <a:p>
                      <a:r>
                        <a:rPr lang="en-US" sz="1000" b="0" dirty="0"/>
                        <a:t>Influential Stakeholder Interviews</a:t>
                      </a:r>
                    </a:p>
                  </a:txBody>
                  <a:tcPr/>
                </a:tc>
                <a:tc>
                  <a:txBody>
                    <a:bodyPr/>
                    <a:lstStyle/>
                    <a:p>
                      <a:r>
                        <a:rPr lang="en-US" sz="1000" b="0" dirty="0"/>
                        <a:t>Jan 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312D2A"/>
                          </a:solidFill>
                          <a:effectLst/>
                          <a:uLnTx/>
                          <a:uFillTx/>
                          <a:latin typeface="Oracle Sans Tab"/>
                          <a:ea typeface="+mn-ea"/>
                          <a:cs typeface="+mn-cs"/>
                        </a:rPr>
                        <a:t>On Target</a:t>
                      </a:r>
                      <a:endParaRPr kumimoji="0" lang="en-US" sz="1000" b="0" i="0" u="none" strike="noStrike" kern="1200" cap="none" spc="0" normalizeH="0" baseline="0" noProof="0" dirty="0">
                        <a:ln>
                          <a:noFill/>
                        </a:ln>
                        <a:solidFill>
                          <a:srgbClr val="312D2A"/>
                        </a:solidFill>
                        <a:effectLst/>
                        <a:uLnTx/>
                        <a:uFillTx/>
                        <a:latin typeface="Oracle Sans Tab"/>
                        <a:ea typeface="+mn-ea"/>
                        <a:cs typeface="+mn-cs"/>
                      </a:endParaRPr>
                    </a:p>
                  </a:txBody>
                  <a:tcPr/>
                </a:tc>
                <a:extLst>
                  <a:ext uri="{0D108BD9-81ED-4DB2-BD59-A6C34878D82A}">
                    <a16:rowId xmlns:a16="http://schemas.microsoft.com/office/drawing/2014/main" val="2102063925"/>
                  </a:ext>
                </a:extLst>
              </a:tr>
              <a:tr h="221983">
                <a:tc>
                  <a:txBody>
                    <a:bodyPr/>
                    <a:lstStyle/>
                    <a:p>
                      <a:r>
                        <a:rPr lang="en-US" sz="1000" b="0" dirty="0"/>
                        <a:t>Change Management Strategy and Communications Plan</a:t>
                      </a:r>
                    </a:p>
                  </a:txBody>
                  <a:tcPr/>
                </a:tc>
                <a:tc>
                  <a:txBody>
                    <a:bodyPr/>
                    <a:lstStyle/>
                    <a:p>
                      <a:r>
                        <a:rPr lang="en-US" sz="1000" b="0" dirty="0"/>
                        <a:t>Mar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12D2A"/>
                          </a:solidFill>
                          <a:effectLst/>
                          <a:uLnTx/>
                          <a:uFillTx/>
                          <a:latin typeface="Oracle Sans Tab"/>
                          <a:ea typeface="+mn-ea"/>
                          <a:cs typeface="+mn-cs"/>
                        </a:rPr>
                        <a:t>On Target</a:t>
                      </a:r>
                    </a:p>
                  </a:txBody>
                  <a:tcPr/>
                </a:tc>
                <a:extLst>
                  <a:ext uri="{0D108BD9-81ED-4DB2-BD59-A6C34878D82A}">
                    <a16:rowId xmlns:a16="http://schemas.microsoft.com/office/drawing/2014/main" val="1209547941"/>
                  </a:ext>
                </a:extLst>
              </a:tr>
              <a:tr h="221983">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1050953029"/>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708725114"/>
              </p:ext>
            </p:extLst>
          </p:nvPr>
        </p:nvGraphicFramePr>
        <p:xfrm>
          <a:off x="762000" y="2467658"/>
          <a:ext cx="6776326" cy="3751892"/>
        </p:xfrm>
        <a:graphic>
          <a:graphicData uri="http://schemas.openxmlformats.org/drawingml/2006/table">
            <a:tbl>
              <a:tblPr firstRow="1" bandRow="1">
                <a:tableStyleId>{8EC20E35-A176-4012-BC5E-935CFFF8708E}</a:tableStyleId>
              </a:tblPr>
              <a:tblGrid>
                <a:gridCol w="1302596">
                  <a:extLst>
                    <a:ext uri="{9D8B030D-6E8A-4147-A177-3AD203B41FA5}">
                      <a16:colId xmlns:a16="http://schemas.microsoft.com/office/drawing/2014/main" val="3420147821"/>
                    </a:ext>
                  </a:extLst>
                </a:gridCol>
                <a:gridCol w="685582">
                  <a:extLst>
                    <a:ext uri="{9D8B030D-6E8A-4147-A177-3AD203B41FA5}">
                      <a16:colId xmlns:a16="http://schemas.microsoft.com/office/drawing/2014/main" val="3532473502"/>
                    </a:ext>
                  </a:extLst>
                </a:gridCol>
                <a:gridCol w="2393542">
                  <a:extLst>
                    <a:ext uri="{9D8B030D-6E8A-4147-A177-3AD203B41FA5}">
                      <a16:colId xmlns:a16="http://schemas.microsoft.com/office/drawing/2014/main" val="1290311440"/>
                    </a:ext>
                  </a:extLst>
                </a:gridCol>
                <a:gridCol w="2394606">
                  <a:extLst>
                    <a:ext uri="{9D8B030D-6E8A-4147-A177-3AD203B41FA5}">
                      <a16:colId xmlns:a16="http://schemas.microsoft.com/office/drawing/2014/main" val="429230431"/>
                    </a:ext>
                  </a:extLst>
                </a:gridCol>
              </a:tblGrid>
              <a:tr h="467413">
                <a:tc>
                  <a:txBody>
                    <a:bodyPr/>
                    <a:lstStyle/>
                    <a:p>
                      <a:r>
                        <a:rPr lang="en-US" sz="1000" dirty="0">
                          <a:solidFill>
                            <a:srgbClr val="000000"/>
                          </a:solidFill>
                        </a:rPr>
                        <a:t>Workstream</a:t>
                      </a:r>
                    </a:p>
                  </a:txBody>
                  <a:tcPr>
                    <a:solidFill>
                      <a:schemeClr val="bg1"/>
                    </a:solidFill>
                  </a:tcPr>
                </a:tc>
                <a:tc>
                  <a:txBody>
                    <a:bodyPr/>
                    <a:lstStyle/>
                    <a:p>
                      <a:r>
                        <a:rPr lang="en-US" sz="1000" dirty="0">
                          <a:solidFill>
                            <a:srgbClr val="000000"/>
                          </a:solidFill>
                        </a:rPr>
                        <a:t>Status</a:t>
                      </a:r>
                    </a:p>
                  </a:txBody>
                  <a:tcPr>
                    <a:solidFill>
                      <a:schemeClr val="bg1"/>
                    </a:solidFill>
                  </a:tcPr>
                </a:tc>
                <a:tc>
                  <a:txBody>
                    <a:bodyPr/>
                    <a:lstStyle/>
                    <a:p>
                      <a:r>
                        <a:rPr lang="en-US" sz="1000" dirty="0">
                          <a:solidFill>
                            <a:srgbClr val="000000"/>
                          </a:solidFill>
                        </a:rPr>
                        <a:t>Current Month Accomplishments</a:t>
                      </a:r>
                    </a:p>
                  </a:txBody>
                  <a:tcPr>
                    <a:solidFill>
                      <a:schemeClr val="bg1"/>
                    </a:solidFill>
                  </a:tcPr>
                </a:tc>
                <a:tc>
                  <a:txBody>
                    <a:bodyPr/>
                    <a:lstStyle/>
                    <a:p>
                      <a:r>
                        <a:rPr lang="en-US" sz="1000" dirty="0">
                          <a:solidFill>
                            <a:srgbClr val="000000"/>
                          </a:solidFill>
                        </a:rPr>
                        <a:t>Next</a:t>
                      </a:r>
                      <a:r>
                        <a:rPr lang="en-US" sz="1000" baseline="0" dirty="0">
                          <a:solidFill>
                            <a:srgbClr val="000000"/>
                          </a:solidFill>
                        </a:rPr>
                        <a:t> Month Focus Areas</a:t>
                      </a:r>
                    </a:p>
                    <a:p>
                      <a:endParaRPr lang="en-US" sz="1000" dirty="0">
                        <a:solidFill>
                          <a:srgbClr val="000000"/>
                        </a:solidFill>
                      </a:endParaRPr>
                    </a:p>
                  </a:txBody>
                  <a:tcPr>
                    <a:solidFill>
                      <a:schemeClr val="bg1"/>
                    </a:solidFill>
                  </a:tcPr>
                </a:tc>
                <a:extLst>
                  <a:ext uri="{0D108BD9-81ED-4DB2-BD59-A6C34878D82A}">
                    <a16:rowId xmlns:a16="http://schemas.microsoft.com/office/drawing/2014/main" val="3606660213"/>
                  </a:ext>
                </a:extLst>
              </a:tr>
              <a:tr h="817973">
                <a:tc>
                  <a:txBody>
                    <a:bodyPr/>
                    <a:lstStyle/>
                    <a:p>
                      <a:r>
                        <a:rPr lang="en-US" sz="1000" b="1" dirty="0"/>
                        <a:t>PMO</a:t>
                      </a:r>
                    </a:p>
                  </a:txBody>
                  <a:tcPr/>
                </a:tc>
                <a:tc>
                  <a:txBody>
                    <a:bodyPr/>
                    <a:lstStyle/>
                    <a:p>
                      <a:endParaRPr lang="en-US" sz="1000" dirty="0"/>
                    </a:p>
                  </a:txBody>
                  <a:tcPr/>
                </a:tc>
                <a:tc>
                  <a:txBody>
                    <a:bodyPr/>
                    <a:lstStyle/>
                    <a:p>
                      <a:pPr marL="171450" indent="-171450">
                        <a:buFont typeface="Wingdings" panose="05000000000000000000" pitchFamily="2" charset="2"/>
                        <a:buChar char="§"/>
                      </a:pPr>
                      <a:r>
                        <a:rPr lang="en-US" sz="1000" baseline="0" dirty="0"/>
                        <a:t>Conducted weekly project team meetings</a:t>
                      </a:r>
                    </a:p>
                    <a:p>
                      <a:pPr marL="171450" indent="-171450">
                        <a:buFont typeface="Wingdings" panose="05000000000000000000" pitchFamily="2" charset="2"/>
                        <a:buChar char="§"/>
                      </a:pPr>
                      <a:r>
                        <a:rPr lang="en-US" sz="1000" baseline="0" dirty="0"/>
                        <a:t>Conducted weekly PMO meetings</a:t>
                      </a:r>
                    </a:p>
                  </a:txBody>
                  <a:tcPr/>
                </a:tc>
                <a:tc>
                  <a:txBody>
                    <a:bodyPr/>
                    <a:lstStyle/>
                    <a:p>
                      <a:pPr marL="171450" indent="-171450" algn="l">
                        <a:buFont typeface="Wingdings" panose="05000000000000000000" pitchFamily="2" charset="2"/>
                        <a:buChar char="§"/>
                      </a:pPr>
                      <a:r>
                        <a:rPr lang="en-US" sz="1000" b="0" baseline="0" dirty="0"/>
                        <a:t>Conduct weekly project team meetings</a:t>
                      </a:r>
                    </a:p>
                    <a:p>
                      <a:pPr marL="171450" indent="-171450" algn="l">
                        <a:buFont typeface="Wingdings" panose="05000000000000000000" pitchFamily="2" charset="2"/>
                        <a:buChar char="§"/>
                      </a:pPr>
                      <a:r>
                        <a:rPr lang="en-US" sz="1000" b="0" baseline="0" dirty="0"/>
                        <a:t>Conduct weekly PMO meetings</a:t>
                      </a:r>
                    </a:p>
                  </a:txBody>
                  <a:tcPr/>
                </a:tc>
                <a:extLst>
                  <a:ext uri="{0D108BD9-81ED-4DB2-BD59-A6C34878D82A}">
                    <a16:rowId xmlns:a16="http://schemas.microsoft.com/office/drawing/2014/main" val="773740415"/>
                  </a:ext>
                </a:extLst>
              </a:tr>
              <a:tr h="817973">
                <a:tc>
                  <a:txBody>
                    <a:bodyPr/>
                    <a:lstStyle/>
                    <a:p>
                      <a:r>
                        <a:rPr lang="en-US" sz="1000" b="1" dirty="0"/>
                        <a:t>Functional Team</a:t>
                      </a:r>
                    </a:p>
                  </a:txBody>
                  <a:tcPr/>
                </a:tc>
                <a:tc>
                  <a:txBody>
                    <a:bodyPr/>
                    <a:lstStyle/>
                    <a:p>
                      <a:endParaRPr lang="en-US" sz="1000" dirty="0"/>
                    </a:p>
                  </a:txBody>
                  <a:tcPr/>
                </a:tc>
                <a:tc>
                  <a:txBody>
                    <a:bodyPr/>
                    <a:lstStyle/>
                    <a:p>
                      <a:pPr marL="171450" indent="-171450">
                        <a:buFont typeface="Wingdings" panose="05000000000000000000" pitchFamily="2" charset="2"/>
                        <a:buChar char="§"/>
                      </a:pPr>
                      <a:r>
                        <a:rPr lang="en-US" sz="1000" i="0" baseline="0" dirty="0"/>
                        <a:t>Conducted the following Design Workshops:</a:t>
                      </a:r>
                    </a:p>
                    <a:p>
                      <a:pPr marL="230188" indent="-171450" algn="l">
                        <a:buFont typeface="Wingdings" pitchFamily="2" charset="2"/>
                        <a:buChar char="ü"/>
                      </a:pPr>
                      <a:r>
                        <a:rPr lang="en-US" sz="1000" i="0" baseline="0" dirty="0"/>
                        <a:t>Payables</a:t>
                      </a:r>
                    </a:p>
                    <a:p>
                      <a:pPr marL="230188" indent="-171450" algn="l">
                        <a:buFont typeface="Wingdings" pitchFamily="2" charset="2"/>
                        <a:buChar char="ü"/>
                      </a:pPr>
                      <a:r>
                        <a:rPr lang="en-US" sz="1000" i="0" baseline="0" dirty="0"/>
                        <a:t>Expenses</a:t>
                      </a:r>
                    </a:p>
                    <a:p>
                      <a:pPr marL="230188" indent="-171450" algn="l">
                        <a:buFont typeface="Wingdings" pitchFamily="2" charset="2"/>
                        <a:buChar char="ü"/>
                      </a:pPr>
                      <a:r>
                        <a:rPr lang="en-US" sz="1000" i="0" baseline="0" dirty="0"/>
                        <a:t>PPM</a:t>
                      </a:r>
                    </a:p>
                    <a:p>
                      <a:pPr marL="230188" indent="-171450" algn="l">
                        <a:buFont typeface="Wingdings" pitchFamily="2" charset="2"/>
                        <a:buChar char="ü"/>
                      </a:pPr>
                      <a:r>
                        <a:rPr lang="en-US" sz="1000" i="0" baseline="0" dirty="0"/>
                        <a:t>HCM support for ERP</a:t>
                      </a:r>
                    </a:p>
                  </a:txBody>
                  <a:tcPr/>
                </a:tc>
                <a:tc>
                  <a:txBody>
                    <a:bodyPr/>
                    <a:lstStyle/>
                    <a:p>
                      <a:pPr marL="171450" indent="-171450" algn="l">
                        <a:buFont typeface="Wingdings" panose="05000000000000000000" pitchFamily="2" charset="2"/>
                        <a:buChar char="§"/>
                      </a:pPr>
                      <a:r>
                        <a:rPr lang="en-US" sz="1000" i="0" baseline="0" dirty="0"/>
                        <a:t>Conduct  the following Design Workshops:</a:t>
                      </a:r>
                    </a:p>
                    <a:p>
                      <a:pPr marL="2301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000" i="0" baseline="0" dirty="0"/>
                        <a:t>Fixed Assets</a:t>
                      </a:r>
                    </a:p>
                    <a:p>
                      <a:pPr marL="2301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000" i="0" baseline="0" dirty="0"/>
                        <a:t>Cash Management</a:t>
                      </a:r>
                    </a:p>
                    <a:p>
                      <a:pPr marL="58738" indent="0" algn="l">
                        <a:buFont typeface="Wingdings" pitchFamily="2" charset="2"/>
                        <a:buNone/>
                      </a:pPr>
                      <a:endParaRPr lang="en-US" sz="1000" i="0" baseline="0" dirty="0"/>
                    </a:p>
                  </a:txBody>
                  <a:tcPr/>
                </a:tc>
                <a:extLst>
                  <a:ext uri="{0D108BD9-81ED-4DB2-BD59-A6C34878D82A}">
                    <a16:rowId xmlns:a16="http://schemas.microsoft.com/office/drawing/2014/main" val="2102063925"/>
                  </a:ext>
                </a:extLst>
              </a:tr>
              <a:tr h="467413">
                <a:tc>
                  <a:txBody>
                    <a:bodyPr/>
                    <a:lstStyle/>
                    <a:p>
                      <a:r>
                        <a:rPr lang="en-US" sz="1000" b="1" dirty="0"/>
                        <a:t>Technical Team</a:t>
                      </a:r>
                    </a:p>
                  </a:txBody>
                  <a:tcPr/>
                </a:tc>
                <a:tc>
                  <a:txBody>
                    <a:bodyPr/>
                    <a:lstStyle/>
                    <a:p>
                      <a:endParaRPr lang="en-US" sz="1000" i="1" dirty="0"/>
                    </a:p>
                  </a:txBody>
                  <a:tcPr/>
                </a:tc>
                <a:tc>
                  <a:txBody>
                    <a:bodyPr/>
                    <a:lstStyle/>
                    <a:p>
                      <a:pPr marL="171450" indent="-171450">
                        <a:buFont typeface="Arial" panose="020B0604020202020204" pitchFamily="34" charset="0"/>
                        <a:buChar char="•"/>
                      </a:pPr>
                      <a:r>
                        <a:rPr lang="en-US" sz="1000" i="0" dirty="0"/>
                        <a:t>Conducted Technical / Data Conversion Workshop</a:t>
                      </a:r>
                    </a:p>
                  </a:txBody>
                  <a:tcPr/>
                </a:tc>
                <a:tc>
                  <a:txBody>
                    <a:bodyPr/>
                    <a:lstStyle/>
                    <a:p>
                      <a:pPr marL="171450" indent="-171450" algn="l">
                        <a:buFont typeface="Arial" panose="020B0604020202020204" pitchFamily="34" charset="0"/>
                        <a:buChar char="•"/>
                      </a:pPr>
                      <a:r>
                        <a:rPr lang="en-US" sz="1000" i="0" dirty="0"/>
                        <a:t>Conduct Technical / Data Conversion Workshops</a:t>
                      </a:r>
                    </a:p>
                  </a:txBody>
                  <a:tcPr/>
                </a:tc>
                <a:extLst>
                  <a:ext uri="{0D108BD9-81ED-4DB2-BD59-A6C34878D82A}">
                    <a16:rowId xmlns:a16="http://schemas.microsoft.com/office/drawing/2014/main" val="2033767917"/>
                  </a:ext>
                </a:extLst>
              </a:tr>
              <a:tr h="993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Organizational Readiness Team</a:t>
                      </a:r>
                    </a:p>
                    <a:p>
                      <a:endParaRPr lang="en-US" sz="1000" b="1" dirty="0"/>
                    </a:p>
                  </a:txBody>
                  <a:tcPr/>
                </a:tc>
                <a:tc>
                  <a:txBody>
                    <a:bodyPr/>
                    <a:lstStyle/>
                    <a:p>
                      <a:endParaRPr lang="en-US" sz="1000" i="1" dirty="0"/>
                    </a:p>
                  </a:txBody>
                  <a:tcPr/>
                </a:tc>
                <a:tc>
                  <a:txBody>
                    <a:bodyPr/>
                    <a:lstStyle/>
                    <a:p>
                      <a:pPr marL="171450" indent="-171450">
                        <a:buFont typeface="Wingdings" panose="05000000000000000000" pitchFamily="2" charset="2"/>
                        <a:buChar char="§"/>
                      </a:pPr>
                      <a:r>
                        <a:rPr lang="en-US" sz="1000" dirty="0"/>
                        <a:t>Start Change Management Strategy and Communication Plan deliverables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Conducted Stakeholder interviews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Conducted Stakeholder surveys</a:t>
                      </a:r>
                    </a:p>
                    <a:p>
                      <a:pPr marL="171450" indent="-171450">
                        <a:buFont typeface="Wingdings" panose="05000000000000000000" pitchFamily="2" charset="2"/>
                        <a:buChar char="§"/>
                      </a:pPr>
                      <a:endParaRPr lang="en-US" sz="10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Continue Change Management Strategy and Communication Plan deliverables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dirty="0"/>
                    </a:p>
                    <a:p>
                      <a:pPr marL="171450" indent="-171450" algn="l">
                        <a:buFont typeface="Arial" panose="020B0604020202020204" pitchFamily="34" charset="0"/>
                        <a:buChar char="•"/>
                      </a:pPr>
                      <a:endParaRPr lang="en-US" sz="1000" baseline="0" dirty="0"/>
                    </a:p>
                  </a:txBody>
                  <a:tcPr/>
                </a:tc>
                <a:extLst>
                  <a:ext uri="{0D108BD9-81ED-4DB2-BD59-A6C34878D82A}">
                    <a16:rowId xmlns:a16="http://schemas.microsoft.com/office/drawing/2014/main" val="725637706"/>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265816044"/>
              </p:ext>
            </p:extLst>
          </p:nvPr>
        </p:nvGraphicFramePr>
        <p:xfrm>
          <a:off x="8120435" y="5119033"/>
          <a:ext cx="3008086" cy="1125257"/>
        </p:xfrm>
        <a:graphic>
          <a:graphicData uri="http://schemas.openxmlformats.org/drawingml/2006/table">
            <a:tbl>
              <a:tblPr firstRow="1" bandRow="1">
                <a:tableStyleId>{5940675A-B579-460E-94D1-54222C63F5DA}</a:tableStyleId>
              </a:tblPr>
              <a:tblGrid>
                <a:gridCol w="441331">
                  <a:extLst>
                    <a:ext uri="{9D8B030D-6E8A-4147-A177-3AD203B41FA5}">
                      <a16:colId xmlns:a16="http://schemas.microsoft.com/office/drawing/2014/main" val="40917012"/>
                    </a:ext>
                  </a:extLst>
                </a:gridCol>
                <a:gridCol w="2566755">
                  <a:extLst>
                    <a:ext uri="{9D8B030D-6E8A-4147-A177-3AD203B41FA5}">
                      <a16:colId xmlns:a16="http://schemas.microsoft.com/office/drawing/2014/main" val="3706176557"/>
                    </a:ext>
                  </a:extLst>
                </a:gridCol>
              </a:tblGrid>
              <a:tr h="310074">
                <a:tc>
                  <a:txBody>
                    <a:bodyPr/>
                    <a:lstStyle/>
                    <a:p>
                      <a:endParaRPr lang="en-US" dirty="0"/>
                    </a:p>
                  </a:txBody>
                  <a:tcPr/>
                </a:tc>
                <a:tc>
                  <a:txBody>
                    <a:bodyPr/>
                    <a:lstStyle/>
                    <a:p>
                      <a:r>
                        <a:rPr lang="en-US" sz="800" dirty="0"/>
                        <a:t>Project/Wave is on</a:t>
                      </a:r>
                      <a:r>
                        <a:rPr lang="en-US" sz="800" baseline="0" dirty="0"/>
                        <a:t> target with </a:t>
                      </a:r>
                    </a:p>
                    <a:p>
                      <a:r>
                        <a:rPr lang="en-US" sz="800" baseline="0" dirty="0"/>
                        <a:t>no impact to critical path</a:t>
                      </a:r>
                      <a:endParaRPr lang="en-US" sz="800" dirty="0"/>
                    </a:p>
                  </a:txBody>
                  <a:tcPr/>
                </a:tc>
                <a:extLst>
                  <a:ext uri="{0D108BD9-81ED-4DB2-BD59-A6C34878D82A}">
                    <a16:rowId xmlns:a16="http://schemas.microsoft.com/office/drawing/2014/main" val="1490473506"/>
                  </a:ext>
                </a:extLst>
              </a:tr>
              <a:tr h="310074">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kern="1200" dirty="0">
                          <a:solidFill>
                            <a:schemeClr val="tx1"/>
                          </a:solidFill>
                          <a:latin typeface="+mn-lt"/>
                          <a:ea typeface="+mn-ea"/>
                          <a:cs typeface="+mn-cs"/>
                        </a:rPr>
                        <a:t>Project/Wave is late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kern="1200" dirty="0">
                          <a:solidFill>
                            <a:schemeClr val="tx1"/>
                          </a:solidFill>
                          <a:latin typeface="+mn-lt"/>
                          <a:ea typeface="+mn-ea"/>
                          <a:cs typeface="+mn-cs"/>
                        </a:rPr>
                        <a:t>at risk of impacting critical path</a:t>
                      </a:r>
                    </a:p>
                  </a:txBody>
                  <a:tcPr/>
                </a:tc>
                <a:extLst>
                  <a:ext uri="{0D108BD9-81ED-4DB2-BD59-A6C34878D82A}">
                    <a16:rowId xmlns:a16="http://schemas.microsoft.com/office/drawing/2014/main" val="3781175476"/>
                  </a:ext>
                </a:extLst>
              </a:tr>
              <a:tr h="393737">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kern="1200" dirty="0">
                          <a:solidFill>
                            <a:schemeClr val="tx1"/>
                          </a:solidFill>
                          <a:latin typeface="+mn-lt"/>
                          <a:ea typeface="+mn-ea"/>
                          <a:cs typeface="+mn-cs"/>
                        </a:rPr>
                        <a:t>Project/Wave is late and off plan</a:t>
                      </a:r>
                      <a:r>
                        <a:rPr lang="en-US" altLang="en-US" sz="800" kern="1200" baseline="0" dirty="0">
                          <a:solidFill>
                            <a:schemeClr val="tx1"/>
                          </a:solidFill>
                          <a:latin typeface="+mn-lt"/>
                          <a:ea typeface="+mn-ea"/>
                          <a:cs typeface="+mn-cs"/>
                        </a:rPr>
                        <a:t> with severe issues; impacting critical path</a:t>
                      </a:r>
                      <a:endParaRPr lang="en-US" altLang="en-US" sz="800" kern="1200" dirty="0">
                        <a:solidFill>
                          <a:schemeClr val="tx1"/>
                        </a:solidFill>
                        <a:latin typeface="+mn-lt"/>
                        <a:ea typeface="+mn-ea"/>
                        <a:cs typeface="+mn-cs"/>
                      </a:endParaRPr>
                    </a:p>
                  </a:txBody>
                  <a:tcPr/>
                </a:tc>
                <a:extLst>
                  <a:ext uri="{0D108BD9-81ED-4DB2-BD59-A6C34878D82A}">
                    <a16:rowId xmlns:a16="http://schemas.microsoft.com/office/drawing/2014/main" val="3784363203"/>
                  </a:ext>
                </a:extLst>
              </a:tr>
            </a:tbl>
          </a:graphicData>
        </a:graphic>
      </p:graphicFrame>
      <p:sp>
        <p:nvSpPr>
          <p:cNvPr id="11" name="Oval 10">
            <a:extLst>
              <a:ext uri="{FF2B5EF4-FFF2-40B4-BE49-F238E27FC236}">
                <a16:creationId xmlns:a16="http://schemas.microsoft.com/office/drawing/2014/main" id="{3D70FDB8-4C4D-9042-8D34-C682D6926497}"/>
              </a:ext>
            </a:extLst>
          </p:cNvPr>
          <p:cNvSpPr/>
          <p:nvPr/>
        </p:nvSpPr>
        <p:spPr>
          <a:xfrm>
            <a:off x="2185118" y="3123159"/>
            <a:ext cx="258270" cy="265646"/>
          </a:xfrm>
          <a:prstGeom prst="ellipse">
            <a:avLst/>
          </a:prstGeom>
          <a:solidFill>
            <a:srgbClr val="00B050"/>
          </a:solidFill>
          <a:ln w="19050">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GB" sz="1000" dirty="0">
                <a:cs typeface="Arial" panose="020B0604020202020204" pitchFamily="34" charset="0"/>
              </a:rPr>
              <a:t>G</a:t>
            </a:r>
          </a:p>
        </p:txBody>
      </p:sp>
      <p:sp>
        <p:nvSpPr>
          <p:cNvPr id="17" name="Oval 16">
            <a:extLst>
              <a:ext uri="{FF2B5EF4-FFF2-40B4-BE49-F238E27FC236}">
                <a16:creationId xmlns:a16="http://schemas.microsoft.com/office/drawing/2014/main" id="{3D70FDB8-4C4D-9042-8D34-C682D6926497}"/>
              </a:ext>
            </a:extLst>
          </p:cNvPr>
          <p:cNvSpPr/>
          <p:nvPr/>
        </p:nvSpPr>
        <p:spPr>
          <a:xfrm>
            <a:off x="2185118" y="4870903"/>
            <a:ext cx="258270" cy="265646"/>
          </a:xfrm>
          <a:prstGeom prst="ellipse">
            <a:avLst/>
          </a:prstGeom>
          <a:solidFill>
            <a:srgbClr val="00B050"/>
          </a:solidFill>
          <a:ln w="19050">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GB" sz="1000" dirty="0">
                <a:cs typeface="Arial" panose="020B0604020202020204" pitchFamily="34" charset="0"/>
              </a:rPr>
              <a:t>G</a:t>
            </a:r>
          </a:p>
        </p:txBody>
      </p:sp>
      <p:sp>
        <p:nvSpPr>
          <p:cNvPr id="18" name="Oval 17">
            <a:extLst>
              <a:ext uri="{FF2B5EF4-FFF2-40B4-BE49-F238E27FC236}">
                <a16:creationId xmlns:a16="http://schemas.microsoft.com/office/drawing/2014/main" id="{3D70FDB8-4C4D-9042-8D34-C682D6926497}"/>
              </a:ext>
            </a:extLst>
          </p:cNvPr>
          <p:cNvSpPr/>
          <p:nvPr/>
        </p:nvSpPr>
        <p:spPr>
          <a:xfrm>
            <a:off x="2185118" y="5498129"/>
            <a:ext cx="258270" cy="265646"/>
          </a:xfrm>
          <a:prstGeom prst="ellipse">
            <a:avLst/>
          </a:prstGeom>
          <a:solidFill>
            <a:srgbClr val="00B050"/>
          </a:solidFill>
          <a:ln w="19050">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GB" sz="1000" dirty="0">
                <a:cs typeface="Arial" panose="020B0604020202020204" pitchFamily="34" charset="0"/>
              </a:rPr>
              <a:t>G</a:t>
            </a:r>
          </a:p>
        </p:txBody>
      </p:sp>
      <p:sp>
        <p:nvSpPr>
          <p:cNvPr id="19" name="Oval 18">
            <a:extLst>
              <a:ext uri="{FF2B5EF4-FFF2-40B4-BE49-F238E27FC236}">
                <a16:creationId xmlns:a16="http://schemas.microsoft.com/office/drawing/2014/main" id="{3D70FDB8-4C4D-9042-8D34-C682D6926497}"/>
              </a:ext>
            </a:extLst>
          </p:cNvPr>
          <p:cNvSpPr/>
          <p:nvPr/>
        </p:nvSpPr>
        <p:spPr>
          <a:xfrm>
            <a:off x="2185118" y="4084952"/>
            <a:ext cx="258270" cy="265646"/>
          </a:xfrm>
          <a:prstGeom prst="ellipse">
            <a:avLst/>
          </a:prstGeom>
          <a:solidFill>
            <a:srgbClr val="00B050"/>
          </a:solidFill>
          <a:ln w="19050">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GB" sz="1000" dirty="0">
                <a:cs typeface="Arial" panose="020B0604020202020204" pitchFamily="34" charset="0"/>
              </a:rPr>
              <a:t>G</a:t>
            </a:r>
          </a:p>
        </p:txBody>
      </p:sp>
    </p:spTree>
    <p:extLst>
      <p:ext uri="{BB962C8B-B14F-4D97-AF65-F5344CB8AC3E}">
        <p14:creationId xmlns:p14="http://schemas.microsoft.com/office/powerpoint/2010/main" val="274594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35" y="199662"/>
            <a:ext cx="10515600" cy="514441"/>
          </a:xfrm>
        </p:spPr>
        <p:txBody>
          <a:bodyPr>
            <a:normAutofit fontScale="90000"/>
          </a:bodyPr>
          <a:lstStyle/>
          <a:p>
            <a:r>
              <a:rPr lang="en-US" dirty="0"/>
              <a:t>ERP Cloud </a:t>
            </a:r>
            <a:r>
              <a:rPr lang="en-US" dirty="0" smtClean="0"/>
              <a:t>Functional Component Progress</a:t>
            </a:r>
            <a:endParaRPr lang="en-US" b="1" dirty="0">
              <a:solidFill>
                <a:srgbClr val="FF0000"/>
              </a:solidFill>
            </a:endParaRPr>
          </a:p>
        </p:txBody>
      </p:sp>
      <p:sp>
        <p:nvSpPr>
          <p:cNvPr id="5" name="Footer Placeholder 4"/>
          <p:cNvSpPr>
            <a:spLocks noGrp="1"/>
          </p:cNvSpPr>
          <p:nvPr>
            <p:ph type="ftr" sz="quarter" idx="11"/>
          </p:nvPr>
        </p:nvSpPr>
        <p:spPr>
          <a:xfrm>
            <a:off x="4038600" y="6462489"/>
            <a:ext cx="4114800" cy="365125"/>
          </a:xfrm>
        </p:spPr>
        <p:txBody>
          <a:bodyPr/>
          <a:lstStyle/>
          <a:p>
            <a:r>
              <a:rPr lang="en-US"/>
              <a:t>City of Stamford ERP Project </a:t>
            </a:r>
            <a:endParaRPr lang="en-US" dirty="0"/>
          </a:p>
        </p:txBody>
      </p:sp>
      <p:graphicFrame>
        <p:nvGraphicFramePr>
          <p:cNvPr id="27" name="Table 4">
            <a:extLst>
              <a:ext uri="{FF2B5EF4-FFF2-40B4-BE49-F238E27FC236}">
                <a16:creationId xmlns:a16="http://schemas.microsoft.com/office/drawing/2014/main" id="{21334430-B158-43E9-B885-4A5767195743}"/>
              </a:ext>
            </a:extLst>
          </p:cNvPr>
          <p:cNvGraphicFramePr>
            <a:graphicFrameLocks noGrp="1"/>
          </p:cNvGraphicFramePr>
          <p:nvPr>
            <p:extLst>
              <p:ext uri="{D42A27DB-BD31-4B8C-83A1-F6EECF244321}">
                <p14:modId xmlns:p14="http://schemas.microsoft.com/office/powerpoint/2010/main" val="3753390195"/>
              </p:ext>
            </p:extLst>
          </p:nvPr>
        </p:nvGraphicFramePr>
        <p:xfrm>
          <a:off x="1387968" y="1052340"/>
          <a:ext cx="8684225" cy="3139440"/>
        </p:xfrm>
        <a:graphic>
          <a:graphicData uri="http://schemas.openxmlformats.org/drawingml/2006/table">
            <a:tbl>
              <a:tblPr firstRow="1" bandRow="1">
                <a:tableStyleId>{5940675A-B579-460E-94D1-54222C63F5DA}</a:tableStyleId>
              </a:tblPr>
              <a:tblGrid>
                <a:gridCol w="1901112">
                  <a:extLst>
                    <a:ext uri="{9D8B030D-6E8A-4147-A177-3AD203B41FA5}">
                      <a16:colId xmlns:a16="http://schemas.microsoft.com/office/drawing/2014/main" val="10041632"/>
                    </a:ext>
                  </a:extLst>
                </a:gridCol>
                <a:gridCol w="670035">
                  <a:extLst>
                    <a:ext uri="{9D8B030D-6E8A-4147-A177-3AD203B41FA5}">
                      <a16:colId xmlns:a16="http://schemas.microsoft.com/office/drawing/2014/main" val="3771098929"/>
                    </a:ext>
                  </a:extLst>
                </a:gridCol>
                <a:gridCol w="1044465">
                  <a:extLst>
                    <a:ext uri="{9D8B030D-6E8A-4147-A177-3AD203B41FA5}">
                      <a16:colId xmlns:a16="http://schemas.microsoft.com/office/drawing/2014/main" val="2340918140"/>
                    </a:ext>
                  </a:extLst>
                </a:gridCol>
                <a:gridCol w="859221">
                  <a:extLst>
                    <a:ext uri="{9D8B030D-6E8A-4147-A177-3AD203B41FA5}">
                      <a16:colId xmlns:a16="http://schemas.microsoft.com/office/drawing/2014/main" val="2912026739"/>
                    </a:ext>
                  </a:extLst>
                </a:gridCol>
                <a:gridCol w="863162">
                  <a:extLst>
                    <a:ext uri="{9D8B030D-6E8A-4147-A177-3AD203B41FA5}">
                      <a16:colId xmlns:a16="http://schemas.microsoft.com/office/drawing/2014/main" val="1922503422"/>
                    </a:ext>
                  </a:extLst>
                </a:gridCol>
                <a:gridCol w="3346230">
                  <a:extLst>
                    <a:ext uri="{9D8B030D-6E8A-4147-A177-3AD203B41FA5}">
                      <a16:colId xmlns:a16="http://schemas.microsoft.com/office/drawing/2014/main" val="202006819"/>
                    </a:ext>
                  </a:extLst>
                </a:gridCol>
              </a:tblGrid>
              <a:tr h="370840">
                <a:tc>
                  <a:txBody>
                    <a:bodyPr/>
                    <a:lstStyle/>
                    <a:p>
                      <a:r>
                        <a:rPr lang="en-US" sz="1000" b="1" dirty="0">
                          <a:solidFill>
                            <a:schemeClr val="bg1"/>
                          </a:solidFill>
                          <a:latin typeface="Arial Narrow" panose="020B0606020202030204" pitchFamily="34" charset="0"/>
                        </a:rPr>
                        <a:t>Activity</a:t>
                      </a:r>
                    </a:p>
                  </a:txBody>
                  <a:tcPr anchor="b">
                    <a:solidFill>
                      <a:srgbClr val="0058A3"/>
                    </a:solidFill>
                  </a:tcPr>
                </a:tc>
                <a:tc>
                  <a:txBody>
                    <a:bodyPr/>
                    <a:lstStyle/>
                    <a:p>
                      <a:pPr algn="ctr"/>
                      <a:r>
                        <a:rPr lang="en-US" sz="1000" b="1" dirty="0">
                          <a:solidFill>
                            <a:schemeClr val="bg1"/>
                          </a:solidFill>
                          <a:latin typeface="Arial Narrow" panose="020B0606020202030204" pitchFamily="34" charset="0"/>
                        </a:rPr>
                        <a:t>Overall</a:t>
                      </a:r>
                    </a:p>
                    <a:p>
                      <a:pPr algn="ctr"/>
                      <a:r>
                        <a:rPr lang="en-US" sz="1000" b="1" dirty="0">
                          <a:solidFill>
                            <a:schemeClr val="bg1"/>
                          </a:solidFill>
                          <a:latin typeface="Arial Narrow" panose="020B0606020202030204" pitchFamily="34" charset="0"/>
                        </a:rPr>
                        <a:t>Status</a:t>
                      </a:r>
                    </a:p>
                  </a:txBody>
                  <a:tcPr anchor="b">
                    <a:solidFill>
                      <a:srgbClr val="0058A3"/>
                    </a:solidFill>
                  </a:tcPr>
                </a:tc>
                <a:tc>
                  <a:txBody>
                    <a:bodyPr/>
                    <a:lstStyle/>
                    <a:p>
                      <a:pPr algn="ctr"/>
                      <a:r>
                        <a:rPr lang="en-US" sz="1000" b="1" dirty="0">
                          <a:solidFill>
                            <a:schemeClr val="bg1"/>
                          </a:solidFill>
                          <a:latin typeface="Arial Narrow" panose="020B0606020202030204" pitchFamily="34" charset="0"/>
                        </a:rPr>
                        <a:t>Questionnaire</a:t>
                      </a:r>
                    </a:p>
                    <a:p>
                      <a:pPr algn="ctr"/>
                      <a:r>
                        <a:rPr lang="en-US" sz="1000" b="1" dirty="0">
                          <a:solidFill>
                            <a:schemeClr val="bg1"/>
                          </a:solidFill>
                          <a:latin typeface="Arial Narrow" panose="020B0606020202030204" pitchFamily="34" charset="0"/>
                        </a:rPr>
                        <a:t>Status</a:t>
                      </a:r>
                    </a:p>
                  </a:txBody>
                  <a:tcPr anchor="b">
                    <a:solidFill>
                      <a:srgbClr val="0058A3"/>
                    </a:solidFill>
                  </a:tcPr>
                </a:tc>
                <a:tc>
                  <a:txBody>
                    <a:bodyPr/>
                    <a:lstStyle/>
                    <a:p>
                      <a:pPr algn="ctr"/>
                      <a:r>
                        <a:rPr lang="en-US" sz="1000" b="1" dirty="0">
                          <a:solidFill>
                            <a:schemeClr val="bg1"/>
                          </a:solidFill>
                          <a:latin typeface="Arial Narrow" panose="020B0606020202030204" pitchFamily="34" charset="0"/>
                        </a:rPr>
                        <a:t>Agenda Status</a:t>
                      </a:r>
                    </a:p>
                  </a:txBody>
                  <a:tcPr anchor="b">
                    <a:solidFill>
                      <a:srgbClr val="0058A3"/>
                    </a:solidFill>
                  </a:tcPr>
                </a:tc>
                <a:tc>
                  <a:txBody>
                    <a:bodyPr/>
                    <a:lstStyle/>
                    <a:p>
                      <a:pPr algn="ctr"/>
                      <a:r>
                        <a:rPr lang="en-US" sz="1000" b="1" dirty="0">
                          <a:solidFill>
                            <a:schemeClr val="bg1"/>
                          </a:solidFill>
                          <a:latin typeface="Arial Narrow" panose="020B0606020202030204" pitchFamily="34" charset="0"/>
                        </a:rPr>
                        <a:t>Workshop</a:t>
                      </a:r>
                    </a:p>
                    <a:p>
                      <a:pPr algn="ctr"/>
                      <a:r>
                        <a:rPr lang="en-US" sz="1000" b="1" dirty="0">
                          <a:solidFill>
                            <a:schemeClr val="bg1"/>
                          </a:solidFill>
                          <a:latin typeface="Arial Narrow" panose="020B0606020202030204" pitchFamily="34" charset="0"/>
                        </a:rPr>
                        <a:t>Status</a:t>
                      </a:r>
                    </a:p>
                  </a:txBody>
                  <a:tcPr anchor="b">
                    <a:solidFill>
                      <a:srgbClr val="0058A3"/>
                    </a:solidFill>
                  </a:tcPr>
                </a:tc>
                <a:tc>
                  <a:txBody>
                    <a:bodyPr/>
                    <a:lstStyle/>
                    <a:p>
                      <a:r>
                        <a:rPr lang="en-US" sz="1000" b="1" dirty="0">
                          <a:solidFill>
                            <a:schemeClr val="bg1"/>
                          </a:solidFill>
                          <a:latin typeface="Arial Narrow" panose="020B0606020202030204" pitchFamily="34" charset="0"/>
                        </a:rPr>
                        <a:t>Comments</a:t>
                      </a:r>
                    </a:p>
                  </a:txBody>
                  <a:tcPr anchor="b">
                    <a:solidFill>
                      <a:srgbClr val="0058A3"/>
                    </a:solidFill>
                  </a:tcPr>
                </a:tc>
                <a:extLst>
                  <a:ext uri="{0D108BD9-81ED-4DB2-BD59-A6C34878D82A}">
                    <a16:rowId xmlns:a16="http://schemas.microsoft.com/office/drawing/2014/main" val="2555457658"/>
                  </a:ext>
                </a:extLst>
              </a:tr>
              <a:tr h="152653">
                <a:tc>
                  <a:txBody>
                    <a:bodyPr/>
                    <a:lstStyle/>
                    <a:p>
                      <a:pPr algn="l"/>
                      <a:r>
                        <a:rPr lang="en-US" sz="1000" dirty="0">
                          <a:latin typeface="Arial Narrow" panose="020B0606020202030204" pitchFamily="34" charset="0"/>
                        </a:rPr>
                        <a:t>General Ledger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B050"/>
                          </a:solidFill>
                          <a:effectLst/>
                          <a:uLnTx/>
                          <a:uFillTx/>
                          <a:latin typeface="Arial Narrow" panose="020B0606020202030204" pitchFamily="34" charset="0"/>
                          <a:ea typeface="+mn-ea"/>
                          <a:cs typeface="+mn-cs"/>
                        </a:rPr>
                        <a:t>●</a:t>
                      </a:r>
                    </a:p>
                  </a:txBody>
                  <a:tcPr>
                    <a:solidFill>
                      <a:schemeClr val="bg1">
                        <a:lumMod val="85000"/>
                      </a:schemeClr>
                    </a:solidFill>
                  </a:tcPr>
                </a:tc>
                <a:tc>
                  <a:txBody>
                    <a:bodyPr/>
                    <a:lstStyle/>
                    <a:p>
                      <a:pPr algn="ctr"/>
                      <a:r>
                        <a:rPr lang="en-US" sz="1000" dirty="0">
                          <a:latin typeface="Arial Narrow" panose="020B0606020202030204" pitchFamily="34" charset="0"/>
                        </a:rPr>
                        <a:t>Complete</a:t>
                      </a:r>
                    </a:p>
                  </a:txBody>
                  <a:tcPr/>
                </a:tc>
                <a:tc>
                  <a:txBody>
                    <a:bodyPr/>
                    <a:lstStyle/>
                    <a:p>
                      <a:pPr algn="ctr"/>
                      <a:r>
                        <a:rPr lang="en-US" sz="1000" dirty="0">
                          <a:latin typeface="Arial Narrow" panose="020B0606020202030204" pitchFamily="34" charset="0"/>
                        </a:rPr>
                        <a:t>Complete</a:t>
                      </a:r>
                    </a:p>
                  </a:txBody>
                  <a:tcPr/>
                </a:tc>
                <a:tc>
                  <a:txBody>
                    <a:bodyPr/>
                    <a:lstStyle/>
                    <a:p>
                      <a:pPr algn="ctr"/>
                      <a:r>
                        <a:rPr lang="en-US" sz="1000" dirty="0">
                          <a:latin typeface="Arial Narrow"/>
                        </a:rPr>
                        <a:t>Complete</a:t>
                      </a:r>
                      <a:endParaRPr lang="en-US" sz="1000" dirty="0">
                        <a:latin typeface="Arial Narrow" panose="020B0606020202030204" pitchFamily="34" charset="0"/>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endParaRPr lang="en-US" sz="1000" dirty="0">
                        <a:latin typeface="Arial Narrow"/>
                      </a:endParaRPr>
                    </a:p>
                  </a:txBody>
                  <a:tcPr/>
                </a:tc>
                <a:extLst>
                  <a:ext uri="{0D108BD9-81ED-4DB2-BD59-A6C34878D82A}">
                    <a16:rowId xmlns:a16="http://schemas.microsoft.com/office/drawing/2014/main" val="2289503518"/>
                  </a:ext>
                </a:extLst>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Narrow" panose="020B0606020202030204" pitchFamily="34" charset="0"/>
                        </a:rPr>
                        <a:t>Receivables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B050"/>
                          </a:solidFill>
                          <a:effectLst/>
                          <a:uLnTx/>
                          <a:uFillTx/>
                          <a:latin typeface="Arial Narrow" panose="020B0606020202030204" pitchFamily="34" charset="0"/>
                          <a:ea typeface="+mn-ea"/>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Complete</a:t>
                      </a:r>
                    </a:p>
                  </a:txBody>
                  <a:tcPr/>
                </a:tc>
                <a:tc>
                  <a:txBody>
                    <a:bodyPr/>
                    <a:lstStyle/>
                    <a:p>
                      <a:pPr lvl="0" algn="ctr">
                        <a:lnSpc>
                          <a:spcPct val="100000"/>
                        </a:lnSpc>
                        <a:spcBef>
                          <a:spcPts val="0"/>
                        </a:spcBef>
                        <a:spcAft>
                          <a:spcPts val="0"/>
                        </a:spcAft>
                        <a:buNone/>
                      </a:pPr>
                      <a:r>
                        <a:rPr lang="en-US" sz="1000" b="0" i="0" u="none" strike="noStrike" kern="1200" cap="none" spc="0" normalizeH="0" baseline="0" noProof="0" dirty="0">
                          <a:ln>
                            <a:noFill/>
                          </a:ln>
                          <a:effectLst/>
                          <a:uLnTx/>
                          <a:uFillTx/>
                          <a:latin typeface="Arial Narrow"/>
                        </a:rPr>
                        <a:t>Complete</a:t>
                      </a:r>
                      <a:endParaRPr lang="en-US" sz="1000" b="0" i="0" u="none" strike="noStrike" kern="1200" cap="none" spc="0" normalizeH="0" baseline="0" noProof="0" dirty="0">
                        <a:ln>
                          <a:noFill/>
                        </a:ln>
                        <a:effectLst/>
                        <a:uLnTx/>
                        <a:uFillTx/>
                      </a:endParaRPr>
                    </a:p>
                  </a:txBody>
                  <a:tcPr/>
                </a:tc>
                <a:tc>
                  <a:txBody>
                    <a:bodyPr/>
                    <a:lstStyle/>
                    <a:p>
                      <a:pPr marL="0" marR="0" lvl="0" indent="0" algn="l">
                        <a:lnSpc>
                          <a:spcPct val="100000"/>
                        </a:lnSpc>
                        <a:spcBef>
                          <a:spcPts val="0"/>
                        </a:spcBef>
                        <a:spcAft>
                          <a:spcPts val="0"/>
                        </a:spcAft>
                        <a:buNone/>
                      </a:pPr>
                      <a:endParaRPr kumimoji="0" lang="en-US" sz="1000" dirty="0"/>
                    </a:p>
                  </a:txBody>
                  <a:tcPr/>
                </a:tc>
                <a:extLst>
                  <a:ext uri="{0D108BD9-81ED-4DB2-BD59-A6C34878D82A}">
                    <a16:rowId xmlns:a16="http://schemas.microsoft.com/office/drawing/2014/main" val="3929806637"/>
                  </a:ext>
                </a:extLst>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Narrow"/>
                        </a:rPr>
                        <a:t>Procurement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B050"/>
                          </a:solidFill>
                          <a:effectLst/>
                          <a:uLnTx/>
                          <a:uFillTx/>
                          <a:latin typeface="Arial Narrow" panose="020B0606020202030204" pitchFamily="34" charset="0"/>
                          <a:ea typeface="+mn-ea"/>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Complete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effectLst/>
                          <a:uLnTx/>
                          <a:uFillTx/>
                          <a:latin typeface="Arial Narrow"/>
                          <a:ea typeface="+mn-ea"/>
                          <a:cs typeface="+mn-cs"/>
                        </a:rPr>
                        <a:t>Complete</a:t>
                      </a:r>
                      <a:endPar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a:tc>
                <a:tc>
                  <a:txBody>
                    <a:bodyPr/>
                    <a:lstStyle/>
                    <a:p>
                      <a:pPr lvl="0" algn="ctr">
                        <a:lnSpc>
                          <a:spcPct val="100000"/>
                        </a:lnSpc>
                        <a:spcBef>
                          <a:spcPts val="0"/>
                        </a:spcBef>
                        <a:spcAft>
                          <a:spcPts val="0"/>
                        </a:spcAft>
                        <a:buNone/>
                      </a:pPr>
                      <a:r>
                        <a:rPr lang="en-US" sz="1000" b="0" i="0" u="none" strike="noStrike" kern="1200" cap="none" spc="0" normalizeH="0" baseline="0" noProof="0" dirty="0">
                          <a:ln>
                            <a:noFill/>
                          </a:ln>
                          <a:effectLst/>
                          <a:uLnTx/>
                          <a:uFillTx/>
                          <a:latin typeface="Arial Narrow"/>
                        </a:rPr>
                        <a:t>Complete</a:t>
                      </a:r>
                      <a:endParaRPr lang="en-US" sz="1000" b="0" i="0" u="none" strike="noStrike" kern="1200" cap="none" spc="0" normalizeH="0" baseline="0" noProof="0" dirty="0">
                        <a:ln>
                          <a:noFill/>
                        </a:ln>
                        <a:effectLst/>
                        <a:uLnTx/>
                        <a:uFillTx/>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endParaRPr kumimoji="0" lang="en-US" sz="1000" b="0" i="0" u="none" strike="noStrike" kern="1200" cap="none" spc="0" normalizeH="0" baseline="0" noProof="0" dirty="0">
                        <a:ln>
                          <a:noFill/>
                        </a:ln>
                        <a:solidFill>
                          <a:prstClr val="black"/>
                        </a:solidFill>
                        <a:effectLst/>
                        <a:uLnTx/>
                        <a:uFillTx/>
                        <a:latin typeface="Arial Narrow"/>
                        <a:ea typeface="+mn-ea"/>
                        <a:cs typeface="+mn-cs"/>
                      </a:endParaRPr>
                    </a:p>
                  </a:txBody>
                  <a:tcPr/>
                </a:tc>
                <a:extLst>
                  <a:ext uri="{0D108BD9-81ED-4DB2-BD59-A6C34878D82A}">
                    <a16:rowId xmlns:a16="http://schemas.microsoft.com/office/drawing/2014/main" val="879249566"/>
                  </a:ext>
                </a:extLst>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Narrow" panose="020B0606020202030204" pitchFamily="34" charset="0"/>
                        </a:rPr>
                        <a:t>Grants / Projects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B050"/>
                          </a:solidFill>
                          <a:effectLst/>
                          <a:uLnTx/>
                          <a:uFillTx/>
                          <a:latin typeface="Arial Narrow" panose="020B0606020202030204" pitchFamily="34" charset="0"/>
                          <a:ea typeface="+mn-ea"/>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Complete</a:t>
                      </a:r>
                    </a:p>
                  </a:txBody>
                  <a:tcPr/>
                </a:tc>
                <a:tc>
                  <a:txBody>
                    <a:bodyPr/>
                    <a:lstStyle/>
                    <a:p>
                      <a:pPr algn="ctr"/>
                      <a:r>
                        <a:rPr lang="en-US" sz="1000" dirty="0">
                          <a:latin typeface="Arial Narrow" panose="020B0606020202030204" pitchFamily="34" charset="0"/>
                        </a:rPr>
                        <a:t>Complete</a:t>
                      </a:r>
                    </a:p>
                  </a:txBody>
                  <a:tcPr/>
                </a:tc>
                <a:tc>
                  <a:txBody>
                    <a:bodyPr/>
                    <a:lstStyle/>
                    <a:p>
                      <a:pPr marL="0" marR="0" lvl="0" indent="0" algn="ctr" defTabSz="914400">
                        <a:lnSpc>
                          <a:spcPct val="100000"/>
                        </a:lnSpc>
                        <a:spcBef>
                          <a:spcPts val="0"/>
                        </a:spcBef>
                        <a:spcAft>
                          <a:spcPts val="0"/>
                        </a:spcAft>
                        <a:buNone/>
                        <a:tabLst/>
                        <a:defRPr/>
                      </a:pPr>
                      <a:r>
                        <a:rPr lang="en-US" sz="1000" b="0" i="0" u="none" strike="noStrike" kern="1200" cap="none" spc="0" normalizeH="0" baseline="0" noProof="0" dirty="0">
                          <a:ln>
                            <a:noFill/>
                          </a:ln>
                          <a:effectLst/>
                          <a:uLnTx/>
                          <a:uFillTx/>
                          <a:latin typeface="Arial Narrow"/>
                        </a:rPr>
                        <a:t>Complete</a:t>
                      </a:r>
                      <a:endParaRPr kumimoji="0" lang="en-US" dirty="0"/>
                    </a:p>
                  </a:txBody>
                  <a:tcPr/>
                </a:tc>
                <a:tc>
                  <a:txBody>
                    <a:bodyPr/>
                    <a:lstStyle/>
                    <a:p>
                      <a:pPr marL="0" marR="0" lvl="0" indent="0" algn="l" rtl="0" eaLnBrk="1" fontAlgn="auto" latinLnBrk="0" hangingPunct="1">
                        <a:lnSpc>
                          <a:spcPct val="100000"/>
                        </a:lnSpc>
                        <a:spcBef>
                          <a:spcPts val="0"/>
                        </a:spcBef>
                        <a:spcAft>
                          <a:spcPts val="0"/>
                        </a:spcAft>
                        <a:buClrTx/>
                        <a:buSzTx/>
                        <a:buFontTx/>
                        <a:buNone/>
                      </a:pPr>
                      <a:endParaRPr kumimoji="0" lang="en-US" sz="1000" b="0" i="0" u="none" strike="noStrike" kern="1200" cap="none" spc="0" normalizeH="0" baseline="0" noProof="0" dirty="0">
                        <a:ln>
                          <a:noFill/>
                        </a:ln>
                        <a:solidFill>
                          <a:prstClr val="black"/>
                        </a:solidFill>
                        <a:effectLst/>
                        <a:uLnTx/>
                        <a:uFillTx/>
                        <a:latin typeface="Arial Narrow"/>
                        <a:ea typeface="+mn-ea"/>
                        <a:cs typeface="+mn-cs"/>
                      </a:endParaRPr>
                    </a:p>
                  </a:txBody>
                  <a:tcPr/>
                </a:tc>
                <a:extLst>
                  <a:ext uri="{0D108BD9-81ED-4DB2-BD59-A6C34878D82A}">
                    <a16:rowId xmlns:a16="http://schemas.microsoft.com/office/drawing/2014/main" val="3448249449"/>
                  </a:ext>
                </a:extLst>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Narrow" panose="020B0606020202030204" pitchFamily="34" charset="0"/>
                        </a:rPr>
                        <a:t>Expenses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B050"/>
                          </a:solidFill>
                          <a:effectLst/>
                          <a:uLnTx/>
                          <a:uFillTx/>
                          <a:latin typeface="Arial Narrow" panose="020B0606020202030204" pitchFamily="34" charset="0"/>
                          <a:ea typeface="+mn-ea"/>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Complete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Complete</a:t>
                      </a:r>
                    </a:p>
                  </a:txBody>
                  <a:tcPr/>
                </a:tc>
                <a:tc>
                  <a:txBody>
                    <a:bodyPr/>
                    <a:lstStyle/>
                    <a:p>
                      <a:pPr marL="0" marR="0" lvl="0" indent="0" algn="ctr">
                        <a:lnSpc>
                          <a:spcPct val="100000"/>
                        </a:lnSpc>
                        <a:spcBef>
                          <a:spcPts val="0"/>
                        </a:spcBef>
                        <a:spcAft>
                          <a:spcPts val="0"/>
                        </a:spcAft>
                        <a:buNone/>
                      </a:pPr>
                      <a:r>
                        <a:rPr lang="en-US" sz="1000" b="0" i="0" u="none" strike="noStrike" kern="1200" cap="none" spc="0" normalizeH="0" baseline="0" noProof="0" dirty="0">
                          <a:ln>
                            <a:noFill/>
                          </a:ln>
                          <a:effectLst/>
                          <a:uLnTx/>
                          <a:uFillTx/>
                          <a:latin typeface="Arial Narrow"/>
                        </a:rPr>
                        <a:t>Complete</a:t>
                      </a:r>
                      <a:endParaRPr kumimoji="0"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effectLst/>
                        <a:uLnTx/>
                        <a:uFillTx/>
                        <a:latin typeface="Arial Narrow"/>
                        <a:ea typeface="+mn-ea"/>
                        <a:cs typeface="+mn-cs"/>
                      </a:endParaRPr>
                    </a:p>
                  </a:txBody>
                  <a:tcPr/>
                </a:tc>
                <a:extLst>
                  <a:ext uri="{0D108BD9-81ED-4DB2-BD59-A6C34878D82A}">
                    <a16:rowId xmlns:a16="http://schemas.microsoft.com/office/drawing/2014/main" val="1857946609"/>
                  </a:ext>
                </a:extLst>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Narrow" panose="020B0606020202030204" pitchFamily="34" charset="0"/>
                        </a:rPr>
                        <a:t>Payables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B050"/>
                          </a:solidFill>
                          <a:effectLst/>
                          <a:uLnTx/>
                          <a:uFillTx/>
                          <a:latin typeface="Arial Narrow" panose="020B0606020202030204" pitchFamily="34" charset="0"/>
                          <a:ea typeface="+mn-ea"/>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Complete</a:t>
                      </a:r>
                    </a:p>
                  </a:txBody>
                  <a:tcPr/>
                </a:tc>
                <a:tc>
                  <a:txBody>
                    <a:bodyPr/>
                    <a:lstStyle/>
                    <a:p>
                      <a:pPr algn="ctr"/>
                      <a:r>
                        <a:rPr lang="en-US" sz="1000" dirty="0">
                          <a:latin typeface="Arial Narrow" panose="020B0606020202030204" pitchFamily="34" charset="0"/>
                        </a:rPr>
                        <a:t>Complete</a:t>
                      </a:r>
                    </a:p>
                  </a:txBody>
                  <a:tcPr/>
                </a:tc>
                <a:tc>
                  <a:txBody>
                    <a:bodyPr/>
                    <a:lstStyle/>
                    <a:p>
                      <a:pPr algn="ctr"/>
                      <a:r>
                        <a:rPr lang="en-US" sz="1000" dirty="0">
                          <a:latin typeface="Arial Narrow"/>
                        </a:rPr>
                        <a:t>Complete</a:t>
                      </a:r>
                      <a:endParaRPr lang="en-US" sz="1000" dirty="0">
                        <a:latin typeface="Arial Narrow" panose="020B0606020202030204" pitchFamily="34" charset="0"/>
                      </a:endParaRPr>
                    </a:p>
                  </a:txBody>
                  <a:tcPr/>
                </a:tc>
                <a:tc>
                  <a:txBody>
                    <a:bodyPr/>
                    <a:lstStyle/>
                    <a:p>
                      <a:pPr algn="l"/>
                      <a:endParaRPr lang="en-US" sz="1000" dirty="0">
                        <a:latin typeface="Arial Narrow"/>
                      </a:endParaRPr>
                    </a:p>
                  </a:txBody>
                  <a:tcPr/>
                </a:tc>
                <a:extLst>
                  <a:ext uri="{0D108BD9-81ED-4DB2-BD59-A6C34878D82A}">
                    <a16:rowId xmlns:a16="http://schemas.microsoft.com/office/drawing/2014/main" val="1383936063"/>
                  </a:ext>
                </a:extLst>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Narrow" panose="020B0606020202030204" pitchFamily="34" charset="0"/>
                        </a:rPr>
                        <a:t>Fixed Assets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B050"/>
                          </a:solidFill>
                          <a:effectLst/>
                          <a:uLnTx/>
                          <a:uFillTx/>
                          <a:latin typeface="Arial Narrow" panose="020B0606020202030204" pitchFamily="34" charset="0"/>
                          <a:ea typeface="+mn-ea"/>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Distributed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In Process</a:t>
                      </a:r>
                    </a:p>
                  </a:txBody>
                  <a:tcPr/>
                </a:tc>
                <a:tc>
                  <a:txBody>
                    <a:bodyPr/>
                    <a:lstStyle/>
                    <a:p>
                      <a:pPr marL="0" marR="0" lvl="0" indent="0" algn="ctr" defTabSz="914400">
                        <a:lnSpc>
                          <a:spcPct val="100000"/>
                        </a:lnSpc>
                        <a:spcBef>
                          <a:spcPts val="0"/>
                        </a:spcBef>
                        <a:spcAft>
                          <a:spcPts val="0"/>
                        </a:spcAft>
                        <a:buNone/>
                        <a:tabLst/>
                        <a:defRPr/>
                      </a:pPr>
                      <a:r>
                        <a:rPr lang="en-US" sz="1000" b="0" i="0" u="none" strike="noStrike" kern="1200" cap="none" spc="0" normalizeH="0" baseline="0" noProof="0" dirty="0">
                          <a:ln>
                            <a:noFill/>
                          </a:ln>
                          <a:effectLst/>
                          <a:uLnTx/>
                          <a:uFillTx/>
                          <a:latin typeface="Arial Narrow"/>
                        </a:rPr>
                        <a:t>Scheduled</a:t>
                      </a:r>
                      <a:endParaRPr kumimoji="0"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latin typeface="Arial Narrow"/>
                        </a:rPr>
                        <a:t>Session scheduled for week of 1/31/2022.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Arial Narrow"/>
                        <a:ea typeface="+mn-ea"/>
                        <a:cs typeface="+mn-cs"/>
                      </a:endParaRPr>
                    </a:p>
                  </a:txBody>
                  <a:tcPr/>
                </a:tc>
                <a:extLst>
                  <a:ext uri="{0D108BD9-81ED-4DB2-BD59-A6C34878D82A}">
                    <a16:rowId xmlns:a16="http://schemas.microsoft.com/office/drawing/2014/main" val="3561418785"/>
                  </a:ext>
                </a:extLst>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Narrow" panose="020B0606020202030204" pitchFamily="34" charset="0"/>
                        </a:rPr>
                        <a:t>Cash Management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B050"/>
                          </a:solidFill>
                          <a:effectLst/>
                          <a:uLnTx/>
                          <a:uFillTx/>
                          <a:latin typeface="Arial Narrow" panose="020B0606020202030204" pitchFamily="34" charset="0"/>
                          <a:ea typeface="+mn-ea"/>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Distributed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In Process</a:t>
                      </a:r>
                    </a:p>
                  </a:txBody>
                  <a:tcPr/>
                </a:tc>
                <a:tc>
                  <a:txBody>
                    <a:bodyPr/>
                    <a:lstStyle/>
                    <a:p>
                      <a:pPr marL="0" marR="0" lvl="0" indent="0" algn="ctr" defTabSz="914400">
                        <a:lnSpc>
                          <a:spcPct val="100000"/>
                        </a:lnSpc>
                        <a:spcBef>
                          <a:spcPts val="0"/>
                        </a:spcBef>
                        <a:spcAft>
                          <a:spcPts val="0"/>
                        </a:spcAft>
                        <a:buNone/>
                        <a:tabLst/>
                        <a:defRPr/>
                      </a:pPr>
                      <a:r>
                        <a:rPr lang="en-US" sz="1000" b="0" i="0" u="none" strike="noStrike" kern="1200" cap="none" spc="0" normalizeH="0" baseline="0" noProof="0" dirty="0">
                          <a:ln>
                            <a:noFill/>
                          </a:ln>
                          <a:effectLst/>
                          <a:uLnTx/>
                          <a:uFillTx/>
                          <a:latin typeface="Arial Narrow"/>
                        </a:rPr>
                        <a:t>Scheduled</a:t>
                      </a:r>
                      <a:endParaRPr kumimoji="0"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latin typeface="Arial Narrow"/>
                        </a:rPr>
                        <a:t>Session scheduled for week of 1/31/2022.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Arial Narrow"/>
                        <a:ea typeface="+mn-ea"/>
                        <a:cs typeface="+mn-cs"/>
                      </a:endParaRPr>
                    </a:p>
                  </a:txBody>
                  <a:tcPr/>
                </a:tc>
                <a:extLst>
                  <a:ext uri="{0D108BD9-81ED-4DB2-BD59-A6C34878D82A}">
                    <a16:rowId xmlns:a16="http://schemas.microsoft.com/office/drawing/2014/main" val="3767329212"/>
                  </a:ext>
                </a:extLst>
              </a:tr>
            </a:tbl>
          </a:graphicData>
        </a:graphic>
      </p:graphicFrame>
      <p:grpSp>
        <p:nvGrpSpPr>
          <p:cNvPr id="28" name="Group 27"/>
          <p:cNvGrpSpPr/>
          <p:nvPr/>
        </p:nvGrpSpPr>
        <p:grpSpPr>
          <a:xfrm>
            <a:off x="1482692" y="4594758"/>
            <a:ext cx="8494777" cy="1867731"/>
            <a:chOff x="211465" y="4462751"/>
            <a:chExt cx="8494777" cy="1867731"/>
          </a:xfrm>
        </p:grpSpPr>
        <p:sp>
          <p:nvSpPr>
            <p:cNvPr id="29" name="Title 20">
              <a:extLst>
                <a:ext uri="{FF2B5EF4-FFF2-40B4-BE49-F238E27FC236}">
                  <a16:creationId xmlns:a16="http://schemas.microsoft.com/office/drawing/2014/main" id="{92210307-F5B4-47EA-A4B3-907F452B0C21}"/>
                </a:ext>
              </a:extLst>
            </p:cNvPr>
            <p:cNvSpPr txBox="1">
              <a:spLocks/>
            </p:cNvSpPr>
            <p:nvPr/>
          </p:nvSpPr>
          <p:spPr bwMode="auto">
            <a:xfrm>
              <a:off x="211465" y="4463155"/>
              <a:ext cx="2057400" cy="228600"/>
            </a:xfrm>
            <a:prstGeom prst="rect">
              <a:avLst/>
            </a:prstGeom>
            <a:solidFill>
              <a:srgbClr val="0058A3"/>
            </a:solidFill>
            <a:ln w="6350">
              <a:solidFill>
                <a:schemeClr val="tx1"/>
              </a:solidFill>
              <a:miter lim="800000"/>
              <a:headEnd/>
              <a:tailEnd/>
            </a:ln>
          </p:spPr>
          <p:txBody>
            <a:bodyPr vert="horz" wrap="square" lIns="0" tIns="0" rIns="0" bIns="0" numCol="1" anchor="ctr" anchorCtr="0" compatLnSpc="1">
              <a:prstTxWarp prst="textNoShape">
                <a:avLst/>
              </a:prstTxWarp>
            </a:bodyPr>
            <a:lstStyle/>
            <a:p>
              <a:pPr algn="ctr" eaLnBrk="0" fontAlgn="base" hangingPunct="0">
                <a:spcBef>
                  <a:spcPct val="0"/>
                </a:spcBef>
                <a:spcAft>
                  <a:spcPct val="0"/>
                </a:spcAft>
                <a:defRPr/>
              </a:pPr>
              <a:r>
                <a:rPr lang="en-US" sz="1100" b="1" kern="0" dirty="0">
                  <a:solidFill>
                    <a:schemeClr val="bg1"/>
                  </a:solidFill>
                  <a:latin typeface="Arial Narrow" panose="020B0606020202030204" pitchFamily="34" charset="0"/>
                  <a:ea typeface="Tahoma" pitchFamily="34" charset="0"/>
                  <a:cs typeface="Arial" panose="020B0604020202020204" pitchFamily="34" charset="0"/>
                </a:rPr>
                <a:t>Issues</a:t>
              </a:r>
            </a:p>
          </p:txBody>
        </p:sp>
        <p:sp>
          <p:nvSpPr>
            <p:cNvPr id="30" name="Rectangle 29">
              <a:extLst>
                <a:ext uri="{FF2B5EF4-FFF2-40B4-BE49-F238E27FC236}">
                  <a16:creationId xmlns:a16="http://schemas.microsoft.com/office/drawing/2014/main" id="{2C3C8CCC-E601-4FAC-9D82-36D21E249302}"/>
                </a:ext>
              </a:extLst>
            </p:cNvPr>
            <p:cNvSpPr/>
            <p:nvPr/>
          </p:nvSpPr>
          <p:spPr>
            <a:xfrm>
              <a:off x="211465" y="4686303"/>
              <a:ext cx="2057400" cy="164417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68598" bIns="68598" rtlCol="0" anchor="t" anchorCtr="0"/>
            <a:lstStyle/>
            <a:p>
              <a:pPr marL="171450"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No issues reported as of this period.</a:t>
              </a:r>
            </a:p>
            <a:p>
              <a:pPr marL="171450" indent="-171450">
                <a:buFont typeface="Arial" panose="020B0604020202020204" pitchFamily="34" charset="0"/>
                <a:buChar char="•"/>
              </a:pPr>
              <a:endParaRPr lang="en-US" sz="1000" dirty="0">
                <a:solidFill>
                  <a:schemeClr val="dk1"/>
                </a:solidFill>
                <a:latin typeface="Calibri" panose="020F0502020204030204" pitchFamily="34" charset="0"/>
              </a:endParaRPr>
            </a:p>
            <a:p>
              <a:pPr marL="171450" indent="-171450">
                <a:buFont typeface="Arial" panose="020B0604020202020204" pitchFamily="34" charset="0"/>
                <a:buChar char="•"/>
              </a:pPr>
              <a:endParaRPr lang="en-US" sz="1000" i="1" dirty="0">
                <a:solidFill>
                  <a:schemeClr val="dk1"/>
                </a:solidFill>
                <a:latin typeface="Calibri" panose="020F0502020204030204" pitchFamily="34" charset="0"/>
              </a:endParaRPr>
            </a:p>
          </p:txBody>
        </p:sp>
        <p:sp>
          <p:nvSpPr>
            <p:cNvPr id="31" name="Title 20">
              <a:extLst>
                <a:ext uri="{FF2B5EF4-FFF2-40B4-BE49-F238E27FC236}">
                  <a16:creationId xmlns:a16="http://schemas.microsoft.com/office/drawing/2014/main" id="{81FDBBE1-8D1E-4036-AE9F-B6747F896396}"/>
                </a:ext>
              </a:extLst>
            </p:cNvPr>
            <p:cNvSpPr txBox="1">
              <a:spLocks/>
            </p:cNvSpPr>
            <p:nvPr/>
          </p:nvSpPr>
          <p:spPr bwMode="auto">
            <a:xfrm>
              <a:off x="2353996" y="4462751"/>
              <a:ext cx="2057400" cy="228600"/>
            </a:xfrm>
            <a:prstGeom prst="rect">
              <a:avLst/>
            </a:prstGeom>
            <a:solidFill>
              <a:srgbClr val="0058A3"/>
            </a:solidFill>
            <a:ln w="6350">
              <a:solidFill>
                <a:schemeClr val="tx1"/>
              </a:solidFill>
              <a:miter lim="800000"/>
              <a:headEnd/>
              <a:tailEnd/>
            </a:ln>
          </p:spPr>
          <p:txBody>
            <a:bodyPr vert="horz" wrap="square" lIns="0" tIns="0" rIns="0" bIns="0" numCol="1" anchor="ctr" anchorCtr="0" compatLnSpc="1">
              <a:prstTxWarp prst="textNoShape">
                <a:avLst/>
              </a:prstTxWarp>
            </a:bodyPr>
            <a:lstStyle/>
            <a:p>
              <a:pPr algn="ctr" eaLnBrk="0" fontAlgn="base" hangingPunct="0">
                <a:spcBef>
                  <a:spcPct val="0"/>
                </a:spcBef>
                <a:spcAft>
                  <a:spcPct val="0"/>
                </a:spcAft>
                <a:defRPr/>
              </a:pPr>
              <a:r>
                <a:rPr lang="en-US" sz="1100" b="1" kern="0" dirty="0">
                  <a:solidFill>
                    <a:schemeClr val="bg1"/>
                  </a:solidFill>
                  <a:latin typeface="Arial Narrow" panose="020B0606020202030204" pitchFamily="34" charset="0"/>
                  <a:ea typeface="Tahoma" pitchFamily="34" charset="0"/>
                  <a:cs typeface="Arial" panose="020B0604020202020204" pitchFamily="34" charset="0"/>
                </a:rPr>
                <a:t>Risks</a:t>
              </a:r>
            </a:p>
          </p:txBody>
        </p:sp>
        <p:sp>
          <p:nvSpPr>
            <p:cNvPr id="32" name="Rectangle 31">
              <a:extLst>
                <a:ext uri="{FF2B5EF4-FFF2-40B4-BE49-F238E27FC236}">
                  <a16:creationId xmlns:a16="http://schemas.microsoft.com/office/drawing/2014/main" id="{9CE7C915-86B1-4AB2-B55D-E9040DB564D3}"/>
                </a:ext>
              </a:extLst>
            </p:cNvPr>
            <p:cNvSpPr/>
            <p:nvPr/>
          </p:nvSpPr>
          <p:spPr>
            <a:xfrm>
              <a:off x="2353996" y="4685899"/>
              <a:ext cx="2057400" cy="164417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68598" bIns="68598" rtlCol="0" anchor="t" anchorCtr="0"/>
            <a:lstStyle/>
            <a:p>
              <a:pPr marL="171450"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No risks reported as of this period.</a:t>
              </a:r>
            </a:p>
            <a:p>
              <a:pPr marL="171450" indent="-171450">
                <a:buFont typeface="Arial" panose="020B0604020202020204" pitchFamily="34" charset="0"/>
                <a:buChar char="•"/>
              </a:pPr>
              <a:endParaRPr lang="en-US" sz="1000" dirty="0">
                <a:solidFill>
                  <a:schemeClr val="dk1"/>
                </a:solidFill>
                <a:latin typeface="Calibri" panose="020F0502020204030204" pitchFamily="34" charset="0"/>
              </a:endParaRPr>
            </a:p>
            <a:p>
              <a:pPr marL="171450" indent="-171450">
                <a:buFont typeface="Arial" panose="020B0604020202020204" pitchFamily="34" charset="0"/>
                <a:buChar char="•"/>
              </a:pPr>
              <a:endParaRPr lang="en-US" sz="1000" i="1" dirty="0">
                <a:solidFill>
                  <a:schemeClr val="dk1"/>
                </a:solidFill>
                <a:latin typeface="Calibri" panose="020F0502020204030204" pitchFamily="34" charset="0"/>
              </a:endParaRPr>
            </a:p>
          </p:txBody>
        </p:sp>
        <p:sp>
          <p:nvSpPr>
            <p:cNvPr id="33" name="Title 20">
              <a:extLst>
                <a:ext uri="{FF2B5EF4-FFF2-40B4-BE49-F238E27FC236}">
                  <a16:creationId xmlns:a16="http://schemas.microsoft.com/office/drawing/2014/main" id="{FA2B7395-DA3E-45EE-B104-775D1C91AD4E}"/>
                </a:ext>
              </a:extLst>
            </p:cNvPr>
            <p:cNvSpPr txBox="1">
              <a:spLocks/>
            </p:cNvSpPr>
            <p:nvPr/>
          </p:nvSpPr>
          <p:spPr bwMode="auto">
            <a:xfrm>
              <a:off x="6648842" y="4463157"/>
              <a:ext cx="2057400" cy="246275"/>
            </a:xfrm>
            <a:prstGeom prst="rect">
              <a:avLst/>
            </a:prstGeom>
            <a:solidFill>
              <a:srgbClr val="0058A3"/>
            </a:solidFill>
            <a:ln w="6350">
              <a:solidFill>
                <a:schemeClr val="tx1"/>
              </a:solidFill>
              <a:miter lim="800000"/>
              <a:headEnd/>
              <a:tailEnd/>
            </a:ln>
          </p:spPr>
          <p:txBody>
            <a:bodyPr vert="horz" wrap="square" lIns="0" tIns="0" rIns="0" bIns="0" numCol="1" anchor="ctr" anchorCtr="0" compatLnSpc="1">
              <a:prstTxWarp prst="textNoShape">
                <a:avLst/>
              </a:prstTxWarp>
            </a:bodyPr>
            <a:lstStyle/>
            <a:p>
              <a:pPr algn="ctr" eaLnBrk="0" fontAlgn="base" hangingPunct="0">
                <a:spcBef>
                  <a:spcPct val="0"/>
                </a:spcBef>
                <a:spcAft>
                  <a:spcPct val="0"/>
                </a:spcAft>
                <a:defRPr/>
              </a:pPr>
              <a:r>
                <a:rPr lang="en-US" sz="1100" b="1" kern="0" dirty="0">
                  <a:solidFill>
                    <a:schemeClr val="bg1"/>
                  </a:solidFill>
                  <a:latin typeface="Arial Narrow" panose="020B0606020202030204" pitchFamily="34" charset="0"/>
                  <a:ea typeface="Tahoma" pitchFamily="34" charset="0"/>
                  <a:cs typeface="Tahoma" pitchFamily="34" charset="0"/>
                </a:rPr>
                <a:t>Rollout 1 Deliverables</a:t>
              </a:r>
            </a:p>
          </p:txBody>
        </p:sp>
        <p:sp>
          <p:nvSpPr>
            <p:cNvPr id="34" name="Rectangle 33">
              <a:extLst>
                <a:ext uri="{FF2B5EF4-FFF2-40B4-BE49-F238E27FC236}">
                  <a16:creationId xmlns:a16="http://schemas.microsoft.com/office/drawing/2014/main" id="{89E0EFDF-0A6A-480F-AD4F-10A6A579B943}"/>
                </a:ext>
              </a:extLst>
            </p:cNvPr>
            <p:cNvSpPr/>
            <p:nvPr/>
          </p:nvSpPr>
          <p:spPr>
            <a:xfrm>
              <a:off x="6648842" y="4685899"/>
              <a:ext cx="2057400" cy="164417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68598" rIns="91440" bIns="68598" rtlCol="0" anchor="t" anchorCtr="0"/>
            <a:lstStyle/>
            <a:p>
              <a:pPr marL="171450" indent="-171450">
                <a:buClr>
                  <a:srgbClr val="0058A3"/>
                </a:buClr>
                <a:buFont typeface="Wingdings" panose="05000000000000000000" pitchFamily="2" charset="2"/>
                <a:buChar char="§"/>
              </a:pPr>
              <a:r>
                <a:rPr lang="en-US" sz="1000" b="1" dirty="0">
                  <a:solidFill>
                    <a:schemeClr val="dk1"/>
                  </a:solidFill>
                  <a:latin typeface="Arial Narrow"/>
                </a:rPr>
                <a:t>D6 Requirements Traceability Matrix</a:t>
              </a:r>
              <a:endParaRPr lang="en-US" sz="1000" dirty="0">
                <a:ea typeface="+mn-lt"/>
                <a:cs typeface="+mn-lt"/>
              </a:endParaRPr>
            </a:p>
            <a:p>
              <a:pPr marL="742950" indent="-285750">
                <a:buFont typeface="Arial" panose="05000000000000000000" pitchFamily="2" charset="2"/>
                <a:buChar char="•"/>
              </a:pPr>
              <a:endParaRPr lang="en-US" sz="1000" dirty="0">
                <a:ea typeface="+mn-lt"/>
                <a:cs typeface="+mn-lt"/>
              </a:endParaRPr>
            </a:p>
            <a:p>
              <a:pPr marL="340995" lvl="1" indent="-171450">
                <a:buClr>
                  <a:srgbClr val="0058A3"/>
                </a:buClr>
                <a:buFont typeface="Wingdings" panose="05000000000000000000" pitchFamily="2" charset="2"/>
                <a:buChar char="§"/>
              </a:pPr>
              <a:endParaRPr lang="en-US" sz="1000" dirty="0">
                <a:solidFill>
                  <a:schemeClr val="dk1"/>
                </a:solidFill>
                <a:latin typeface="Arial Narrow" panose="020B0606020202030204" pitchFamily="34" charset="0"/>
              </a:endParaRPr>
            </a:p>
            <a:p>
              <a:pPr>
                <a:buClr>
                  <a:srgbClr val="0058A3"/>
                </a:buClr>
              </a:pPr>
              <a:endParaRPr lang="en-US" sz="825" b="1" dirty="0">
                <a:solidFill>
                  <a:schemeClr val="dk1"/>
                </a:solidFill>
                <a:latin typeface="Arial Narrow" panose="020B0606020202030204" pitchFamily="34" charset="0"/>
              </a:endParaRPr>
            </a:p>
          </p:txBody>
        </p:sp>
        <p:sp>
          <p:nvSpPr>
            <p:cNvPr id="35" name="Title 20">
              <a:extLst>
                <a:ext uri="{FF2B5EF4-FFF2-40B4-BE49-F238E27FC236}">
                  <a16:creationId xmlns:a16="http://schemas.microsoft.com/office/drawing/2014/main" id="{0AB7A9AA-8E50-4C2D-9F20-39D28E480A84}"/>
                </a:ext>
              </a:extLst>
            </p:cNvPr>
            <p:cNvSpPr txBox="1">
              <a:spLocks/>
            </p:cNvSpPr>
            <p:nvPr/>
          </p:nvSpPr>
          <p:spPr bwMode="auto">
            <a:xfrm>
              <a:off x="4496527" y="4462751"/>
              <a:ext cx="2057400" cy="228600"/>
            </a:xfrm>
            <a:prstGeom prst="rect">
              <a:avLst/>
            </a:prstGeom>
            <a:solidFill>
              <a:srgbClr val="0058A3"/>
            </a:solidFill>
            <a:ln w="6350">
              <a:solidFill>
                <a:schemeClr val="tx1"/>
              </a:solidFill>
              <a:miter lim="800000"/>
              <a:headEnd/>
              <a:tailEnd/>
            </a:ln>
          </p:spPr>
          <p:txBody>
            <a:bodyPr vert="horz" wrap="square" lIns="0" tIns="0" rIns="0" bIns="0" numCol="1" anchor="ctr" anchorCtr="0" compatLnSpc="1">
              <a:prstTxWarp prst="textNoShape">
                <a:avLst/>
              </a:prstTxWarp>
            </a:bodyPr>
            <a:lstStyle/>
            <a:p>
              <a:pPr algn="ctr" eaLnBrk="0" fontAlgn="base" hangingPunct="0">
                <a:spcBef>
                  <a:spcPct val="0"/>
                </a:spcBef>
                <a:spcAft>
                  <a:spcPct val="0"/>
                </a:spcAft>
                <a:defRPr/>
              </a:pPr>
              <a:r>
                <a:rPr lang="en-US" sz="1100" b="1" kern="0" dirty="0">
                  <a:solidFill>
                    <a:schemeClr val="bg1"/>
                  </a:solidFill>
                  <a:latin typeface="Arial Narrow" panose="020B0606020202030204" pitchFamily="34" charset="0"/>
                  <a:ea typeface="Tahoma" pitchFamily="34" charset="0"/>
                  <a:cs typeface="Arial" panose="020B0604020202020204" pitchFamily="34" charset="0"/>
                </a:rPr>
                <a:t>Supporting Activities</a:t>
              </a:r>
            </a:p>
          </p:txBody>
        </p:sp>
        <p:sp>
          <p:nvSpPr>
            <p:cNvPr id="36" name="Rectangle 35">
              <a:extLst>
                <a:ext uri="{FF2B5EF4-FFF2-40B4-BE49-F238E27FC236}">
                  <a16:creationId xmlns:a16="http://schemas.microsoft.com/office/drawing/2014/main" id="{D45D3B99-465F-44E5-A2C9-98A789EDDCAA}"/>
                </a:ext>
              </a:extLst>
            </p:cNvPr>
            <p:cNvSpPr/>
            <p:nvPr/>
          </p:nvSpPr>
          <p:spPr>
            <a:xfrm>
              <a:off x="4496527" y="4685899"/>
              <a:ext cx="2057400" cy="164417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68598" bIns="68598" rtlCol="0" anchor="t" anchorCtr="0"/>
            <a:lstStyle/>
            <a:p>
              <a:pPr marL="171450"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Develop upcoming design workshop materials</a:t>
              </a:r>
            </a:p>
            <a:p>
              <a:pPr marL="171450"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Conducted workshops</a:t>
              </a:r>
            </a:p>
            <a:p>
              <a:pPr marL="342900" lvl="1"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Payables</a:t>
              </a:r>
            </a:p>
            <a:p>
              <a:pPr marL="342900" lvl="1"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HCM to support ERP</a:t>
              </a:r>
            </a:p>
            <a:p>
              <a:pPr marL="171450"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Updates to RTM</a:t>
              </a:r>
            </a:p>
            <a:p>
              <a:pPr marL="342900" lvl="1"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Total requirements - 989</a:t>
              </a:r>
            </a:p>
            <a:p>
              <a:pPr marL="342900" lvl="1" indent="-171450">
                <a:buClr>
                  <a:srgbClr val="0058A3"/>
                </a:buClr>
                <a:buFont typeface="Wingdings" panose="05000000000000000000" pitchFamily="2" charset="2"/>
                <a:buChar char="§"/>
              </a:pPr>
              <a:r>
                <a:rPr lang="en-US" sz="1000" dirty="0">
                  <a:solidFill>
                    <a:schemeClr val="dk1"/>
                  </a:solidFill>
                  <a:latin typeface="Arial Narrow" panose="020B0606020202030204" pitchFamily="34" charset="0"/>
                </a:rPr>
                <a:t>Evaluated - 456</a:t>
              </a:r>
            </a:p>
            <a:p>
              <a:pPr>
                <a:buClr>
                  <a:srgbClr val="0058A3"/>
                </a:buClr>
              </a:pPr>
              <a:endParaRPr lang="en-US" sz="1000" i="1" dirty="0">
                <a:solidFill>
                  <a:schemeClr val="dk1"/>
                </a:solidFill>
                <a:latin typeface="Calibri" panose="020F0502020204030204" pitchFamily="34" charset="0"/>
              </a:endParaRPr>
            </a:p>
          </p:txBody>
        </p:sp>
      </p:grpSp>
    </p:spTree>
    <p:extLst>
      <p:ext uri="{BB962C8B-B14F-4D97-AF65-F5344CB8AC3E}">
        <p14:creationId xmlns:p14="http://schemas.microsoft.com/office/powerpoint/2010/main" val="3285150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35" y="199662"/>
            <a:ext cx="10515600" cy="514441"/>
          </a:xfrm>
        </p:spPr>
        <p:txBody>
          <a:bodyPr>
            <a:normAutofit fontScale="90000"/>
          </a:bodyPr>
          <a:lstStyle/>
          <a:p>
            <a:pPr algn="l"/>
            <a:r>
              <a:rPr lang="en-US" b="1" dirty="0" smtClean="0"/>
              <a:t>High Level Timeline</a:t>
            </a:r>
            <a:endParaRPr lang="en-US" b="1" dirty="0"/>
          </a:p>
        </p:txBody>
      </p:sp>
      <p:sp>
        <p:nvSpPr>
          <p:cNvPr id="5" name="Footer Placeholder 4"/>
          <p:cNvSpPr>
            <a:spLocks noGrp="1"/>
          </p:cNvSpPr>
          <p:nvPr>
            <p:ph type="ftr" sz="quarter" idx="11"/>
          </p:nvPr>
        </p:nvSpPr>
        <p:spPr/>
        <p:txBody>
          <a:bodyPr/>
          <a:lstStyle/>
          <a:p>
            <a:r>
              <a:rPr lang="en-US"/>
              <a:t>City of Stamford ERP Project </a:t>
            </a:r>
            <a:endParaRPr lang="en-US" dirty="0"/>
          </a:p>
        </p:txBody>
      </p:sp>
      <p:pic>
        <p:nvPicPr>
          <p:cNvPr id="7" name="Picture 6">
            <a:extLst>
              <a:ext uri="{FF2B5EF4-FFF2-40B4-BE49-F238E27FC236}">
                <a16:creationId xmlns:a16="http://schemas.microsoft.com/office/drawing/2014/main" id="{88D6E053-5C73-4127-AFAC-EC585094284A}"/>
              </a:ext>
            </a:extLst>
          </p:cNvPr>
          <p:cNvPicPr>
            <a:picLocks noChangeAspect="1"/>
          </p:cNvPicPr>
          <p:nvPr/>
        </p:nvPicPr>
        <p:blipFill>
          <a:blip r:embed="rId2"/>
          <a:stretch>
            <a:fillRect/>
          </a:stretch>
        </p:blipFill>
        <p:spPr>
          <a:xfrm>
            <a:off x="768875" y="1138700"/>
            <a:ext cx="10317176" cy="4873389"/>
          </a:xfrm>
          <a:prstGeom prst="rect">
            <a:avLst/>
          </a:prstGeom>
        </p:spPr>
      </p:pic>
    </p:spTree>
    <p:extLst>
      <p:ext uri="{BB962C8B-B14F-4D97-AF65-F5344CB8AC3E}">
        <p14:creationId xmlns:p14="http://schemas.microsoft.com/office/powerpoint/2010/main" val="165098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City of Stamford ERP Project </a:t>
            </a:r>
            <a:endParaRPr lang="en-US" dirty="0"/>
          </a:p>
        </p:txBody>
      </p:sp>
      <p:sp>
        <p:nvSpPr>
          <p:cNvPr id="7" name="TextBox 6">
            <a:extLst>
              <a:ext uri="{FF2B5EF4-FFF2-40B4-BE49-F238E27FC236}">
                <a16:creationId xmlns:a16="http://schemas.microsoft.com/office/drawing/2014/main" id="{DED96092-E4A1-4767-8014-F8A4287CFD53}"/>
              </a:ext>
            </a:extLst>
          </p:cNvPr>
          <p:cNvSpPr txBox="1"/>
          <p:nvPr/>
        </p:nvSpPr>
        <p:spPr>
          <a:xfrm>
            <a:off x="4363442" y="2899955"/>
            <a:ext cx="3465116" cy="646331"/>
          </a:xfrm>
          <a:prstGeom prst="rect">
            <a:avLst/>
          </a:prstGeom>
          <a:noFill/>
        </p:spPr>
        <p:txBody>
          <a:bodyPr wrap="none" rtlCol="0">
            <a:spAutoFit/>
          </a:bodyPr>
          <a:lstStyle/>
          <a:p>
            <a:r>
              <a:rPr lang="en-US" sz="3600" dirty="0" smtClean="0"/>
              <a:t>Decisions-to-date</a:t>
            </a:r>
            <a:endParaRPr lang="en-US" sz="3600" dirty="0"/>
          </a:p>
        </p:txBody>
      </p:sp>
    </p:spTree>
    <p:extLst>
      <p:ext uri="{BB962C8B-B14F-4D97-AF65-F5344CB8AC3E}">
        <p14:creationId xmlns:p14="http://schemas.microsoft.com/office/powerpoint/2010/main" val="2260706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1158</Words>
  <Application>Microsoft Office PowerPoint</Application>
  <PresentationFormat>Widescreen</PresentationFormat>
  <Paragraphs>318</Paragraphs>
  <Slides>13</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Arial</vt:lpstr>
      <vt:lpstr>Arial Narrow</vt:lpstr>
      <vt:lpstr>Bradley Hand ITC</vt:lpstr>
      <vt:lpstr>Calibri</vt:lpstr>
      <vt:lpstr>Calibri Light</vt:lpstr>
      <vt:lpstr>Oracle Sans Tab</vt:lpstr>
      <vt:lpstr>Roboto Slab Light</vt:lpstr>
      <vt:lpstr>Symbol</vt:lpstr>
      <vt:lpstr>Tahoma</vt:lpstr>
      <vt:lpstr>Times</vt:lpstr>
      <vt:lpstr>Times New Roman</vt:lpstr>
      <vt:lpstr>Wingdings</vt:lpstr>
      <vt:lpstr>Office Theme</vt:lpstr>
      <vt:lpstr>PowerPoint Presentation</vt:lpstr>
      <vt:lpstr>Agenda</vt:lpstr>
      <vt:lpstr>PowerPoint Presentation</vt:lpstr>
      <vt:lpstr>PowerPoint Presentation</vt:lpstr>
      <vt:lpstr>PowerPoint Presentation</vt:lpstr>
      <vt:lpstr>Monthly Project Status Summary: January 2022</vt:lpstr>
      <vt:lpstr>ERP Cloud Functional Component Progress</vt:lpstr>
      <vt:lpstr>High Level Timeline</vt:lpstr>
      <vt:lpstr>PowerPoint Presentation</vt:lpstr>
      <vt:lpstr>Key Configuration Decisions</vt:lpstr>
      <vt:lpstr>PowerPoint Presentation</vt:lpstr>
      <vt:lpstr>Key Risks and Issues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Chuck Williams</dc:creator>
  <cp:lastModifiedBy>Williams, Chuck</cp:lastModifiedBy>
  <cp:revision>59</cp:revision>
  <dcterms:created xsi:type="dcterms:W3CDTF">2021-12-07T19:53:28Z</dcterms:created>
  <dcterms:modified xsi:type="dcterms:W3CDTF">2022-01-26T14:50:16Z</dcterms:modified>
</cp:coreProperties>
</file>