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146" r:id="rId1"/>
  </p:sldMasterIdLst>
  <p:notesMasterIdLst>
    <p:notesMasterId r:id="rId14"/>
  </p:notesMasterIdLst>
  <p:sldIdLst>
    <p:sldId id="256" r:id="rId2"/>
    <p:sldId id="408" r:id="rId3"/>
    <p:sldId id="398" r:id="rId4"/>
    <p:sldId id="407" r:id="rId5"/>
    <p:sldId id="409" r:id="rId6"/>
    <p:sldId id="406" r:id="rId7"/>
    <p:sldId id="411" r:id="rId8"/>
    <p:sldId id="412" r:id="rId9"/>
    <p:sldId id="410" r:id="rId10"/>
    <p:sldId id="403" r:id="rId11"/>
    <p:sldId id="393" r:id="rId12"/>
    <p:sldId id="28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E1FA00-1865-D6A9-D75C-242656F53A10}" name="Jacoby, Rachel" initials="JR" userId="S::rjacoby@hks.harvard.edu::529e61ba-cab7-4358-b017-e8e38cfcb7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5579"/>
    <a:srgbClr val="FF85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079BD-A916-45C0-827D-7A06255D4D3F}" type="datetimeFigureOut">
              <a:rPr lang="en-US" smtClean="0"/>
              <a:t>3/8/2022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3E576-27E5-4283-9209-7412F8B0AC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99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0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06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9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99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32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15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6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7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52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56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A6E5849F-8334-433C-8F52-1234662387B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54380" y="58521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05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" t="923" r="10788" b="588"/>
          <a:stretch/>
        </p:blipFill>
        <p:spPr>
          <a:xfrm>
            <a:off x="3350878" y="2303533"/>
            <a:ext cx="3001492" cy="2286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5696" y="4960137"/>
            <a:ext cx="5893904" cy="1463040"/>
          </a:xfrm>
        </p:spPr>
        <p:txBody>
          <a:bodyPr>
            <a:normAutofit/>
          </a:bodyPr>
          <a:lstStyle/>
          <a:p>
            <a:r>
              <a:rPr lang="en-US" sz="3600" dirty="0"/>
              <a:t>Office of administration-Administration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14350" y="4960137"/>
            <a:ext cx="3581400" cy="1463040"/>
          </a:xfrm>
        </p:spPr>
        <p:txBody>
          <a:bodyPr/>
          <a:lstStyle/>
          <a:p>
            <a:r>
              <a:rPr lang="en-US" b="1" dirty="0"/>
              <a:t>March 9</a:t>
            </a:r>
            <a:r>
              <a:rPr lang="en-US" b="1" baseline="30000" dirty="0"/>
              <a:t>th</a:t>
            </a:r>
          </a:p>
          <a:p>
            <a:r>
              <a:rPr lang="en-US" sz="2000" b="1" baseline="30000" dirty="0"/>
              <a:t>Sandy Dennies</a:t>
            </a:r>
            <a:r>
              <a:rPr lang="en-US" sz="2000" b="1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t="5057" r="13324" b="5025"/>
          <a:stretch/>
        </p:blipFill>
        <p:spPr>
          <a:xfrm>
            <a:off x="9765270" y="-2628"/>
            <a:ext cx="2478030" cy="4582018"/>
          </a:xfrm>
          <a:prstGeom prst="rect">
            <a:avLst/>
          </a:prstGeom>
        </p:spPr>
      </p:pic>
      <p:pic>
        <p:nvPicPr>
          <p:cNvPr id="11" name="Picture 2" descr="http://tse1.mm.bing.net/th?&amp;id=JN.sAbfTz7oVgFn7cqJ7CTGiw&amp;w=300&amp;h=300&amp;c=0&amp;pid=1.9&amp;rs=0&amp;p=0">
            <a:extLst>
              <a:ext uri="{FF2B5EF4-FFF2-40B4-BE49-F238E27FC236}">
                <a16:creationId xmlns:a16="http://schemas.microsoft.com/office/drawing/2014/main" id="{EABA0389-EEBF-41E8-8C0F-CCC17AF25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78" y="4637360"/>
            <a:ext cx="1783914" cy="22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uilding with a sign on it&#10;&#10;Description automatically generated with low confidence">
            <a:extLst>
              <a:ext uri="{FF2B5EF4-FFF2-40B4-BE49-F238E27FC236}">
                <a16:creationId xmlns:a16="http://schemas.microsoft.com/office/drawing/2014/main" id="{2221EE7E-4C7F-4610-AAEA-51B703B1D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85" y="-11316"/>
            <a:ext cx="3129507" cy="2372202"/>
          </a:xfrm>
          <a:prstGeom prst="rect">
            <a:avLst/>
          </a:prstGeom>
        </p:spPr>
      </p:pic>
      <p:pic>
        <p:nvPicPr>
          <p:cNvPr id="14" name="Picture 13" descr="A picture containing boat, water, outdoor, sky&#10;&#10;Description automatically generated">
            <a:extLst>
              <a:ext uri="{FF2B5EF4-FFF2-40B4-BE49-F238E27FC236}">
                <a16:creationId xmlns:a16="http://schemas.microsoft.com/office/drawing/2014/main" id="{8402F86B-6913-4DF7-8082-5DBBD96983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92" y="-11331"/>
            <a:ext cx="3284519" cy="2372202"/>
          </a:xfrm>
          <a:prstGeom prst="rect">
            <a:avLst/>
          </a:prstGeom>
        </p:spPr>
      </p:pic>
      <p:pic>
        <p:nvPicPr>
          <p:cNvPr id="17" name="Picture 16" descr="A picture containing tree, grass, outdoor, sky&#10;&#10;Description automatically generated">
            <a:extLst>
              <a:ext uri="{FF2B5EF4-FFF2-40B4-BE49-F238E27FC236}">
                <a16:creationId xmlns:a16="http://schemas.microsoft.com/office/drawing/2014/main" id="{F6759402-710A-4AEF-BEA5-50C279896E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7" y="-2628"/>
            <a:ext cx="3385732" cy="2221098"/>
          </a:xfrm>
          <a:prstGeom prst="rect">
            <a:avLst/>
          </a:prstGeom>
        </p:spPr>
      </p:pic>
      <p:pic>
        <p:nvPicPr>
          <p:cNvPr id="19" name="Picture 18" descr="A city with many buildings&#10;&#10;Description automatically generated with low confidence">
            <a:extLst>
              <a:ext uri="{FF2B5EF4-FFF2-40B4-BE49-F238E27FC236}">
                <a16:creationId xmlns:a16="http://schemas.microsoft.com/office/drawing/2014/main" id="{3CA70E84-8BED-497D-869D-26DEC6288F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40" y="2215891"/>
            <a:ext cx="3385732" cy="2363499"/>
          </a:xfrm>
          <a:prstGeom prst="rect">
            <a:avLst/>
          </a:prstGeom>
        </p:spPr>
      </p:pic>
      <p:pic>
        <p:nvPicPr>
          <p:cNvPr id="21" name="Picture 20" descr="A picture containing tree, outdoor, way, road&#10;&#10;Description automatically generated">
            <a:extLst>
              <a:ext uri="{FF2B5EF4-FFF2-40B4-BE49-F238E27FC236}">
                <a16:creationId xmlns:a16="http://schemas.microsoft.com/office/drawing/2014/main" id="{D1F3F7F5-70CE-4EA4-8E2F-D0BEEEECC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70" y="2331474"/>
            <a:ext cx="3412900" cy="225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9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980D-9B8A-4ED1-8CA3-50BAFD4F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Budget Item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A3E65-647D-4F5E-AF6E-AB0B325F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6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F05A5-1095-443F-80A9-FC989A91D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0"/>
            <a:ext cx="9991675" cy="1499616"/>
          </a:xfrm>
        </p:spPr>
        <p:txBody>
          <a:bodyPr/>
          <a:lstStyle/>
          <a:p>
            <a:r>
              <a:rPr lang="en-US" dirty="0"/>
              <a:t>Capital budget items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DAC3A1-C403-4ED2-8B9A-4BAEEC34A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10</a:t>
            </a:fld>
            <a:endParaRPr lang="en-US" dirty="0"/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610D5038-9362-4A2B-B720-32E0E9925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41" y="1136533"/>
            <a:ext cx="9190880" cy="545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" r="578"/>
          <a:stretch/>
        </p:blipFill>
        <p:spPr>
          <a:xfrm>
            <a:off x="4602488" y="2079689"/>
            <a:ext cx="3245645" cy="2120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520"/>
            <a:ext cx="4606761" cy="3485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9" y="0"/>
            <a:ext cx="2726039" cy="2097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12" y="0"/>
            <a:ext cx="2195088" cy="20894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00029"/>
            <a:ext cx="5947367" cy="2670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9"/>
          <a:stretch/>
        </p:blipFill>
        <p:spPr>
          <a:xfrm>
            <a:off x="8129614" y="4200029"/>
            <a:ext cx="4062385" cy="2670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42" y="4186495"/>
            <a:ext cx="2187073" cy="267150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8854" y="0"/>
            <a:ext cx="4503634" cy="8320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STAMFORD, 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9F5D5B62-4933-4B93-816F-3151AB6683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4400" y="-2931"/>
            <a:ext cx="2743200" cy="2057400"/>
          </a:xfrm>
          <a:prstGeom prst="rect">
            <a:avLst/>
          </a:prstGeom>
        </p:spPr>
      </p:pic>
      <p:pic>
        <p:nvPicPr>
          <p:cNvPr id="10" name="Picture 10" descr="A picture containing person, outdoor, ground, dressed&#10;&#10;Description automatically generated">
            <a:extLst>
              <a:ext uri="{FF2B5EF4-FFF2-40B4-BE49-F238E27FC236}">
                <a16:creationId xmlns:a16="http://schemas.microsoft.com/office/drawing/2014/main" id="{62293B5B-8E47-47F5-9697-62E343457DB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336" r="-332" b="21006"/>
          <a:stretch/>
        </p:blipFill>
        <p:spPr>
          <a:xfrm>
            <a:off x="7844041" y="2105921"/>
            <a:ext cx="1968180" cy="2074902"/>
          </a:xfrm>
          <a:prstGeom prst="rect">
            <a:avLst/>
          </a:prstGeom>
        </p:spPr>
      </p:pic>
      <p:pic>
        <p:nvPicPr>
          <p:cNvPr id="11" name="Picture 11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EA8BE91C-EAE7-4D15-BF42-007DE7043B0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6" r="20" b="13273"/>
          <a:stretch/>
        </p:blipFill>
        <p:spPr>
          <a:xfrm>
            <a:off x="9778349" y="2078314"/>
            <a:ext cx="2423578" cy="21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9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980D-9B8A-4ED1-8CA3-50BAFD4F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A3E65-647D-4F5E-AF6E-AB0B325F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9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8B04-D652-4FF8-BC75-3A8EA1B9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94" y="255274"/>
            <a:ext cx="9720072" cy="1499616"/>
          </a:xfrm>
        </p:spPr>
        <p:txBody>
          <a:bodyPr/>
          <a:lstStyle/>
          <a:p>
            <a:r>
              <a:rPr lang="en-US" dirty="0"/>
              <a:t>Office of administration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46966D-02D9-41B9-9504-B993F796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EB71CC-DCCC-4897-BFB5-ECAB4A720F5B}"/>
              </a:ext>
            </a:extLst>
          </p:cNvPr>
          <p:cNvSpPr/>
          <p:nvPr/>
        </p:nvSpPr>
        <p:spPr>
          <a:xfrm>
            <a:off x="4512640" y="2111582"/>
            <a:ext cx="3910298" cy="401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ea typeface="+mn-lt"/>
                <a:cs typeface="+mn-lt"/>
              </a:rPr>
              <a:t>Director of Administration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514C0-FC58-4DAB-A9EE-30D59E0A9F8B}"/>
              </a:ext>
            </a:extLst>
          </p:cNvPr>
          <p:cNvSpPr/>
          <p:nvPr/>
        </p:nvSpPr>
        <p:spPr>
          <a:xfrm>
            <a:off x="773166" y="3688211"/>
            <a:ext cx="2995896" cy="6627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Office of Policy and Management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F7ABAC-77AA-4661-BC69-BF539D90E248}"/>
              </a:ext>
            </a:extLst>
          </p:cNvPr>
          <p:cNvSpPr/>
          <p:nvPr/>
        </p:nvSpPr>
        <p:spPr>
          <a:xfrm>
            <a:off x="4029016" y="3688208"/>
            <a:ext cx="2218267" cy="6627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Tax and Collection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D8B23A-BCDF-47D4-94B7-697C31FB7181}"/>
              </a:ext>
            </a:extLst>
          </p:cNvPr>
          <p:cNvSpPr/>
          <p:nvPr/>
        </p:nvSpPr>
        <p:spPr>
          <a:xfrm>
            <a:off x="764048" y="4960549"/>
            <a:ext cx="2995896" cy="6627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Grants Administration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CC58FA-1E8B-4CDC-8670-653AC8604328}"/>
              </a:ext>
            </a:extLst>
          </p:cNvPr>
          <p:cNvSpPr/>
          <p:nvPr/>
        </p:nvSpPr>
        <p:spPr>
          <a:xfrm>
            <a:off x="6635843" y="3688210"/>
            <a:ext cx="2218267" cy="6627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Purchasing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7EE952-6637-4B02-88AD-264542BD4354}"/>
              </a:ext>
            </a:extLst>
          </p:cNvPr>
          <p:cNvSpPr/>
          <p:nvPr/>
        </p:nvSpPr>
        <p:spPr>
          <a:xfrm>
            <a:off x="4029017" y="4962212"/>
            <a:ext cx="2218267" cy="6627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Assessment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843230-F00D-40CD-AB08-DA905A5CB8B8}"/>
              </a:ext>
            </a:extLst>
          </p:cNvPr>
          <p:cNvSpPr/>
          <p:nvPr/>
        </p:nvSpPr>
        <p:spPr>
          <a:xfrm>
            <a:off x="6683642" y="4958863"/>
            <a:ext cx="2218267" cy="6627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Controller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D832C0-5978-4559-88F3-D54B00A478F6}"/>
              </a:ext>
            </a:extLst>
          </p:cNvPr>
          <p:cNvSpPr/>
          <p:nvPr/>
        </p:nvSpPr>
        <p:spPr>
          <a:xfrm>
            <a:off x="9170982" y="4960549"/>
            <a:ext cx="2218267" cy="6627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Anti-Blight Fund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1913D5-62A1-4BB8-B103-69CF5BEC24F9}"/>
              </a:ext>
            </a:extLst>
          </p:cNvPr>
          <p:cNvSpPr/>
          <p:nvPr/>
        </p:nvSpPr>
        <p:spPr>
          <a:xfrm>
            <a:off x="9130835" y="3688209"/>
            <a:ext cx="2218267" cy="6627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Risk Management Fund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E77708-361D-4618-87A6-53FE62058C35}"/>
              </a:ext>
            </a:extLst>
          </p:cNvPr>
          <p:cNvCxnSpPr/>
          <p:nvPr/>
        </p:nvCxnSpPr>
        <p:spPr>
          <a:xfrm>
            <a:off x="7104185" y="984738"/>
            <a:ext cx="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E9B965A-AB8E-4F60-AC83-5D0E7280DB87}"/>
              </a:ext>
            </a:extLst>
          </p:cNvPr>
          <p:cNvSpPr/>
          <p:nvPr/>
        </p:nvSpPr>
        <p:spPr>
          <a:xfrm rot="5400000">
            <a:off x="2063858" y="3453207"/>
            <a:ext cx="3851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6D6E3C-F6A5-45AE-A024-4140BFC4077A}"/>
              </a:ext>
            </a:extLst>
          </p:cNvPr>
          <p:cNvSpPr/>
          <p:nvPr/>
        </p:nvSpPr>
        <p:spPr>
          <a:xfrm rot="10800000" flipV="1">
            <a:off x="444472" y="3223257"/>
            <a:ext cx="1130305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05D43F-1309-4B13-AF4F-DA9E512150B2}"/>
              </a:ext>
            </a:extLst>
          </p:cNvPr>
          <p:cNvSpPr/>
          <p:nvPr/>
        </p:nvSpPr>
        <p:spPr>
          <a:xfrm rot="5400000" flipV="1">
            <a:off x="-611573" y="4282159"/>
            <a:ext cx="215120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361E05-063A-41FA-ABAF-0F3C17CC17F2}"/>
              </a:ext>
            </a:extLst>
          </p:cNvPr>
          <p:cNvSpPr/>
          <p:nvPr/>
        </p:nvSpPr>
        <p:spPr>
          <a:xfrm rot="5400000">
            <a:off x="6021887" y="2870084"/>
            <a:ext cx="77033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F052C0-361D-492F-9F6F-96EF943D2898}"/>
              </a:ext>
            </a:extLst>
          </p:cNvPr>
          <p:cNvSpPr/>
          <p:nvPr/>
        </p:nvSpPr>
        <p:spPr>
          <a:xfrm rot="5400000">
            <a:off x="4950928" y="3448796"/>
            <a:ext cx="43310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3DC942-A30E-4E78-B798-D58629BD88D9}"/>
              </a:ext>
            </a:extLst>
          </p:cNvPr>
          <p:cNvSpPr/>
          <p:nvPr/>
        </p:nvSpPr>
        <p:spPr>
          <a:xfrm rot="5400000">
            <a:off x="10206374" y="3456432"/>
            <a:ext cx="3851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E4C5DC-3395-4FC1-A74B-0CEE0C12559B}"/>
              </a:ext>
            </a:extLst>
          </p:cNvPr>
          <p:cNvSpPr/>
          <p:nvPr/>
        </p:nvSpPr>
        <p:spPr>
          <a:xfrm rot="5400000">
            <a:off x="7554449" y="3439880"/>
            <a:ext cx="41182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990515-8878-4646-AB67-71138F210763}"/>
              </a:ext>
            </a:extLst>
          </p:cNvPr>
          <p:cNvSpPr/>
          <p:nvPr/>
        </p:nvSpPr>
        <p:spPr>
          <a:xfrm rot="5400000" flipV="1">
            <a:off x="10645289" y="4298858"/>
            <a:ext cx="215120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830D0A-195E-48B8-A552-F08E9095F269}"/>
              </a:ext>
            </a:extLst>
          </p:cNvPr>
          <p:cNvSpPr/>
          <p:nvPr/>
        </p:nvSpPr>
        <p:spPr>
          <a:xfrm rot="10800000">
            <a:off x="441169" y="5357760"/>
            <a:ext cx="331997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7DACF9-A192-4B84-BC96-9E2EE70B181B}"/>
              </a:ext>
            </a:extLst>
          </p:cNvPr>
          <p:cNvSpPr/>
          <p:nvPr/>
        </p:nvSpPr>
        <p:spPr>
          <a:xfrm rot="5400000" flipV="1">
            <a:off x="2808963" y="4290509"/>
            <a:ext cx="215120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8C6C3D-458C-43F1-9B4E-1B6FDE0B071D}"/>
              </a:ext>
            </a:extLst>
          </p:cNvPr>
          <p:cNvSpPr/>
          <p:nvPr/>
        </p:nvSpPr>
        <p:spPr>
          <a:xfrm rot="5400000" flipV="1">
            <a:off x="5329860" y="4282159"/>
            <a:ext cx="215120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CD6FFFA-93E0-481E-B49D-2393FEB522EA}"/>
              </a:ext>
            </a:extLst>
          </p:cNvPr>
          <p:cNvSpPr/>
          <p:nvPr/>
        </p:nvSpPr>
        <p:spPr>
          <a:xfrm rot="10800000">
            <a:off x="3859240" y="5389810"/>
            <a:ext cx="1659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CF5A42-7010-4059-8DC1-0FCA2C4048D9}"/>
              </a:ext>
            </a:extLst>
          </p:cNvPr>
          <p:cNvSpPr/>
          <p:nvPr/>
        </p:nvSpPr>
        <p:spPr>
          <a:xfrm rot="10800000">
            <a:off x="6432216" y="5334900"/>
            <a:ext cx="23666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C1026B-7395-43C7-88A0-67D6B3EAB29D}"/>
              </a:ext>
            </a:extLst>
          </p:cNvPr>
          <p:cNvSpPr/>
          <p:nvPr/>
        </p:nvSpPr>
        <p:spPr>
          <a:xfrm rot="10800000">
            <a:off x="11382727" y="5359388"/>
            <a:ext cx="331997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980D-9B8A-4ED1-8CA3-50BAFD4F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A3E65-647D-4F5E-AF6E-AB0B325F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9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8B04-D652-4FF8-BC75-3A8EA1B9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94" y="255274"/>
            <a:ext cx="9720072" cy="1499616"/>
          </a:xfrm>
        </p:spPr>
        <p:txBody>
          <a:bodyPr/>
          <a:lstStyle/>
          <a:p>
            <a:r>
              <a:rPr lang="en-US" dirty="0"/>
              <a:t>Office of administration - Administration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46966D-02D9-41B9-9504-B993F796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514C0-FC58-4DAB-A9EE-30D59E0A9F8B}"/>
              </a:ext>
            </a:extLst>
          </p:cNvPr>
          <p:cNvSpPr/>
          <p:nvPr/>
        </p:nvSpPr>
        <p:spPr>
          <a:xfrm>
            <a:off x="4598052" y="2219078"/>
            <a:ext cx="2995896" cy="66272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 i="1" dirty="0">
              <a:solidFill>
                <a:schemeClr val="accent5"/>
              </a:solidFill>
              <a:ea typeface="+mn-lt"/>
              <a:cs typeface="+mn-lt"/>
            </a:endParaRPr>
          </a:p>
          <a:p>
            <a:pPr algn="ctr"/>
            <a:r>
              <a:rPr lang="en-US" sz="2000" i="1" dirty="0">
                <a:solidFill>
                  <a:schemeClr val="accent1"/>
                </a:solidFill>
                <a:ea typeface="+mn-lt"/>
                <a:cs typeface="+mn-lt"/>
              </a:rPr>
              <a:t>Director of Administration</a:t>
            </a:r>
          </a:p>
          <a:p>
            <a:pPr algn="ctr"/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D8B23A-BCDF-47D4-94B7-697C31FB7181}"/>
              </a:ext>
            </a:extLst>
          </p:cNvPr>
          <p:cNvSpPr/>
          <p:nvPr/>
        </p:nvSpPr>
        <p:spPr>
          <a:xfrm>
            <a:off x="4643771" y="4019003"/>
            <a:ext cx="2995896" cy="49270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Executive Secretary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E77708-361D-4618-87A6-53FE62058C35}"/>
              </a:ext>
            </a:extLst>
          </p:cNvPr>
          <p:cNvCxnSpPr/>
          <p:nvPr/>
        </p:nvCxnSpPr>
        <p:spPr>
          <a:xfrm>
            <a:off x="7104185" y="984738"/>
            <a:ext cx="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905D43F-1309-4B13-AF4F-DA9E512150B2}"/>
              </a:ext>
            </a:extLst>
          </p:cNvPr>
          <p:cNvSpPr/>
          <p:nvPr/>
        </p:nvSpPr>
        <p:spPr>
          <a:xfrm rot="5400000" flipV="1">
            <a:off x="5595978" y="3427543"/>
            <a:ext cx="113720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9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980D-9B8A-4ED1-8CA3-50BAFD4F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year 2022-23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A3E65-647D-4F5E-AF6E-AB0B325F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1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8B04-D652-4FF8-BC75-3A8EA1B9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960" y="300405"/>
            <a:ext cx="9720072" cy="1499616"/>
          </a:xfrm>
        </p:spPr>
        <p:txBody>
          <a:bodyPr/>
          <a:lstStyle/>
          <a:p>
            <a:r>
              <a:rPr lang="en-US" dirty="0"/>
              <a:t>Office of Administration (Admin) FY 2022-23 Requested Budget (Full Time Salary)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46966D-02D9-41B9-9504-B993F796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987CBB35-B5A2-450B-A814-9328E303C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092102"/>
              </p:ext>
            </p:extLst>
          </p:nvPr>
        </p:nvGraphicFramePr>
        <p:xfrm>
          <a:off x="191529" y="2229930"/>
          <a:ext cx="11808941" cy="270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235">
                  <a:extLst>
                    <a:ext uri="{9D8B030D-6E8A-4147-A177-3AD203B41FA5}">
                      <a16:colId xmlns:a16="http://schemas.microsoft.com/office/drawing/2014/main" val="1654878565"/>
                    </a:ext>
                  </a:extLst>
                </a:gridCol>
                <a:gridCol w="2420071">
                  <a:extLst>
                    <a:ext uri="{9D8B030D-6E8A-4147-A177-3AD203B41FA5}">
                      <a16:colId xmlns:a16="http://schemas.microsoft.com/office/drawing/2014/main" val="2678003449"/>
                    </a:ext>
                  </a:extLst>
                </a:gridCol>
                <a:gridCol w="2407402">
                  <a:extLst>
                    <a:ext uri="{9D8B030D-6E8A-4147-A177-3AD203B41FA5}">
                      <a16:colId xmlns:a16="http://schemas.microsoft.com/office/drawing/2014/main" val="3104428564"/>
                    </a:ext>
                  </a:extLst>
                </a:gridCol>
                <a:gridCol w="4029233">
                  <a:extLst>
                    <a:ext uri="{9D8B030D-6E8A-4147-A177-3AD203B41FA5}">
                      <a16:colId xmlns:a16="http://schemas.microsoft.com/office/drawing/2014/main" val="3624484323"/>
                    </a:ext>
                  </a:extLst>
                </a:gridCol>
              </a:tblGrid>
              <a:tr h="4712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22/23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026516"/>
                  </a:ext>
                </a:extLst>
              </a:tr>
              <a:tr h="82461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Job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 Count       Adopted</a:t>
                      </a:r>
                    </a:p>
                    <a:p>
                      <a:r>
                        <a:rPr lang="en-US" dirty="0"/>
                        <a:t>                    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Pos Count   Department</a:t>
                      </a:r>
                    </a:p>
                    <a:p>
                      <a:pPr algn="l"/>
                      <a:r>
                        <a:rPr lang="en-US" dirty="0"/>
                        <a:t>                    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Funded</a:t>
                      </a:r>
                      <a:r>
                        <a:rPr lang="en-US" dirty="0"/>
                        <a:t>     </a:t>
                      </a:r>
                      <a:r>
                        <a:rPr lang="en-US" sz="1600" dirty="0"/>
                        <a:t>Mayor’s</a:t>
                      </a:r>
                      <a:r>
                        <a:rPr lang="en-US" dirty="0"/>
                        <a:t>     </a:t>
                      </a:r>
                      <a:r>
                        <a:rPr lang="en-US" sz="1600" dirty="0"/>
                        <a:t>Pos</a:t>
                      </a:r>
                      <a:r>
                        <a:rPr lang="en-US" dirty="0"/>
                        <a:t>     </a:t>
                      </a:r>
                      <a:r>
                        <a:rPr lang="en-US" sz="1600" dirty="0"/>
                        <a:t>$Var       %Var    Pos Count  Proposed</a:t>
                      </a:r>
                      <a:r>
                        <a:rPr lang="en-US" dirty="0"/>
                        <a:t>   </a:t>
                      </a:r>
                      <a:r>
                        <a:rPr lang="en-US" sz="1600" dirty="0"/>
                        <a:t>Var</a:t>
                      </a:r>
                      <a:r>
                        <a:rPr lang="en-US" dirty="0"/>
                        <a:t>      </a:t>
                      </a:r>
                      <a:r>
                        <a:rPr lang="en-US" sz="1600" dirty="0"/>
                        <a:t>Adpt.</a:t>
                      </a:r>
                      <a:r>
                        <a:rPr lang="en-US" dirty="0"/>
                        <a:t>     </a:t>
                      </a:r>
                      <a:r>
                        <a:rPr lang="en-US" sz="1600" dirty="0"/>
                        <a:t>Adpt.</a:t>
                      </a:r>
                      <a:r>
                        <a:rPr lang="en-US" dirty="0"/>
                        <a:t>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91270"/>
                  </a:ext>
                </a:extLst>
              </a:tr>
              <a:tr h="471211">
                <a:tc>
                  <a:txBody>
                    <a:bodyPr/>
                    <a:lstStyle/>
                    <a:p>
                      <a:r>
                        <a:rPr lang="en-US" dirty="0"/>
                        <a:t>Dir of 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                $176,949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                $180,843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          $180,843   0  $3,894      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163877"/>
                  </a:ext>
                </a:extLst>
              </a:tr>
              <a:tr h="471211">
                <a:tc>
                  <a:txBody>
                    <a:bodyPr/>
                    <a:lstStyle/>
                    <a:p>
                      <a:r>
                        <a:rPr lang="en-US" dirty="0"/>
                        <a:t>Executive Secretary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                $76,146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                $79,997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          $79,997    0   $3,851      5.1%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541533"/>
                  </a:ext>
                </a:extLst>
              </a:tr>
              <a:tr h="471211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                  $253,091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                  $260,840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            $260,840   0   $7,745      3.1%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730408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601BDF-0BB2-48C1-B080-A2B75205AAE6}"/>
              </a:ext>
            </a:extLst>
          </p:cNvPr>
          <p:cNvCxnSpPr>
            <a:cxnSpLocks/>
          </p:cNvCxnSpPr>
          <p:nvPr/>
        </p:nvCxnSpPr>
        <p:spPr>
          <a:xfrm>
            <a:off x="8859795" y="2695802"/>
            <a:ext cx="0" cy="2243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6F0533-6C41-4897-9D32-9A3853DC482E}"/>
              </a:ext>
            </a:extLst>
          </p:cNvPr>
          <p:cNvCxnSpPr>
            <a:cxnSpLocks/>
          </p:cNvCxnSpPr>
          <p:nvPr/>
        </p:nvCxnSpPr>
        <p:spPr>
          <a:xfrm>
            <a:off x="9852454" y="2695802"/>
            <a:ext cx="0" cy="2243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3113C9-D0F2-4532-BD8B-77339CC66EA9}"/>
              </a:ext>
            </a:extLst>
          </p:cNvPr>
          <p:cNvCxnSpPr>
            <a:cxnSpLocks/>
          </p:cNvCxnSpPr>
          <p:nvPr/>
        </p:nvCxnSpPr>
        <p:spPr>
          <a:xfrm>
            <a:off x="10247870" y="2695802"/>
            <a:ext cx="0" cy="2243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B5C724-670E-4312-B224-88C6AB454586}"/>
              </a:ext>
            </a:extLst>
          </p:cNvPr>
          <p:cNvCxnSpPr>
            <a:cxnSpLocks/>
          </p:cNvCxnSpPr>
          <p:nvPr/>
        </p:nvCxnSpPr>
        <p:spPr>
          <a:xfrm>
            <a:off x="11236411" y="2695802"/>
            <a:ext cx="0" cy="2243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609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980D-9B8A-4ED1-8CA3-50BAFD4F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A3E65-647D-4F5E-AF6E-AB0B325F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8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285E-E6EB-4DB8-B71C-ECBD4FA2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615" y="88259"/>
            <a:ext cx="9720072" cy="1499616"/>
          </a:xfrm>
        </p:spPr>
        <p:txBody>
          <a:bodyPr/>
          <a:lstStyle/>
          <a:p>
            <a:r>
              <a:rPr lang="en-US" dirty="0"/>
              <a:t>Debt Service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AD318-F76F-4A07-BF80-101E5344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849F-8334-433C-8F52-1234662387B6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B053F86-387F-4503-94FC-A3F2B2B4D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57" y="1234999"/>
            <a:ext cx="9344278" cy="55100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AC96AD-1548-46FA-A78C-BCEEA60BB839}"/>
              </a:ext>
            </a:extLst>
          </p:cNvPr>
          <p:cNvSpPr/>
          <p:nvPr/>
        </p:nvSpPr>
        <p:spPr>
          <a:xfrm>
            <a:off x="9760226" y="1308269"/>
            <a:ext cx="1077108" cy="146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00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7">
      <a:dk1>
        <a:srgbClr val="3C4663"/>
      </a:dk1>
      <a:lt1>
        <a:sysClr val="window" lastClr="FFFFFF"/>
      </a:lt1>
      <a:dk2>
        <a:srgbClr val="3C4663"/>
      </a:dk2>
      <a:lt2>
        <a:srgbClr val="8E9EA7"/>
      </a:lt2>
      <a:accent1>
        <a:srgbClr val="459088"/>
      </a:accent1>
      <a:accent2>
        <a:srgbClr val="62C7CD"/>
      </a:accent2>
      <a:accent3>
        <a:srgbClr val="75BDA7"/>
      </a:accent3>
      <a:accent4>
        <a:srgbClr val="7A8C8E"/>
      </a:accent4>
      <a:accent5>
        <a:srgbClr val="84ACB6"/>
      </a:accent5>
      <a:accent6>
        <a:srgbClr val="62C7CD"/>
      </a:accent6>
      <a:hlink>
        <a:srgbClr val="8DC73D"/>
      </a:hlink>
      <a:folHlink>
        <a:srgbClr val="9F6715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91440" indent="-91440" defTabSz="914400">
          <a:lnSpc>
            <a:spcPct val="90000"/>
          </a:lnSpc>
          <a:spcBef>
            <a:spcPts val="100"/>
          </a:spcBef>
          <a:buClr>
            <a:srgbClr val="62C7CD"/>
          </a:buClr>
          <a:buSzPct val="100000"/>
          <a:buFont typeface="Tw Cen MT" panose="020B0602020104020603" pitchFamily="34" charset="0"/>
          <a:buChar char=" "/>
          <a:defRPr sz="2200" dirty="0">
            <a:solidFill>
              <a:srgbClr val="3C466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758</TotalTime>
  <Words>169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Tw Cen MT</vt:lpstr>
      <vt:lpstr>Tw Cen MT Condensed</vt:lpstr>
      <vt:lpstr>Wingdings 3</vt:lpstr>
      <vt:lpstr>Integral</vt:lpstr>
      <vt:lpstr>Office of administration-Administration</vt:lpstr>
      <vt:lpstr>Department Overview</vt:lpstr>
      <vt:lpstr>Office of administration </vt:lpstr>
      <vt:lpstr>Current staff</vt:lpstr>
      <vt:lpstr>Office of administration - Administration </vt:lpstr>
      <vt:lpstr>Fiscal year 2022-23</vt:lpstr>
      <vt:lpstr>Office of Administration (Admin) FY 2022-23 Requested Budget (Full Time Salary)</vt:lpstr>
      <vt:lpstr>Debt service</vt:lpstr>
      <vt:lpstr>Debt Service </vt:lpstr>
      <vt:lpstr>Capital Budget Item Request</vt:lpstr>
      <vt:lpstr>Capital budget items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Augustyn, Arthur</dc:creator>
  <cp:lastModifiedBy>Dennies, Sandy</cp:lastModifiedBy>
  <cp:revision>73</cp:revision>
  <dcterms:created xsi:type="dcterms:W3CDTF">2019-03-25T13:59:05Z</dcterms:created>
  <dcterms:modified xsi:type="dcterms:W3CDTF">2022-03-08T21:12:41Z</dcterms:modified>
</cp:coreProperties>
</file>