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21"/>
  </p:notesMasterIdLst>
  <p:sldIdLst>
    <p:sldId id="256" r:id="rId2"/>
    <p:sldId id="423" r:id="rId3"/>
    <p:sldId id="419" r:id="rId4"/>
    <p:sldId id="398" r:id="rId5"/>
    <p:sldId id="409" r:id="rId6"/>
    <p:sldId id="420" r:id="rId7"/>
    <p:sldId id="411" r:id="rId8"/>
    <p:sldId id="412" r:id="rId9"/>
    <p:sldId id="410" r:id="rId10"/>
    <p:sldId id="405" r:id="rId11"/>
    <p:sldId id="414" r:id="rId12"/>
    <p:sldId id="416" r:id="rId13"/>
    <p:sldId id="418" r:id="rId14"/>
    <p:sldId id="424" r:id="rId15"/>
    <p:sldId id="413" r:id="rId16"/>
    <p:sldId id="415" r:id="rId17"/>
    <p:sldId id="417" r:id="rId18"/>
    <p:sldId id="421" r:id="rId19"/>
    <p:sldId id="286" r:id="rId2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A34916-6D00-42D8-858D-C813C98558CA}">
          <p14:sldIdLst>
            <p14:sldId id="256"/>
            <p14:sldId id="423"/>
            <p14:sldId id="419"/>
            <p14:sldId id="398"/>
            <p14:sldId id="409"/>
            <p14:sldId id="420"/>
            <p14:sldId id="411"/>
            <p14:sldId id="412"/>
            <p14:sldId id="410"/>
            <p14:sldId id="405"/>
            <p14:sldId id="414"/>
            <p14:sldId id="416"/>
            <p14:sldId id="418"/>
            <p14:sldId id="424"/>
            <p14:sldId id="413"/>
            <p14:sldId id="415"/>
            <p14:sldId id="417"/>
            <p14:sldId id="421"/>
            <p14:sldId id="2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2" autoAdjust="0"/>
    <p:restoredTop sz="94660"/>
  </p:normalViewPr>
  <p:slideViewPr>
    <p:cSldViewPr snapToGrid="0">
      <p:cViewPr varScale="1">
        <p:scale>
          <a:sx n="108" d="100"/>
          <a:sy n="108" d="100"/>
        </p:scale>
        <p:origin x="10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07079BD-A916-45C0-827D-7A06255D4D3F}" type="datetimeFigureOut">
              <a:rPr lang="en-US" smtClean="0"/>
              <a:t>3/9/2022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A13E576-27E5-4283-9209-7412F8B0AC99}" type="slidenum">
              <a:rPr lang="en-US" smtClean="0"/>
              <a:t>‹#›</a:t>
            </a:fld>
            <a:endParaRPr lang="en-US" dirty="0"/>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dirty="0"/>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r>
              <a:rPr lang="en-US" b="1" dirty="0"/>
              <a:t>March 9</a:t>
            </a:r>
            <a:r>
              <a:rPr lang="en-US" b="1" baseline="30000" dirty="0"/>
              <a:t>th</a:t>
            </a:r>
            <a:r>
              <a:rPr lang="en-US" b="1" dirty="0"/>
              <a:t> </a:t>
            </a:r>
          </a:p>
          <a:p>
            <a:r>
              <a:rPr lang="en-US" b="1" dirty="0"/>
              <a:t>Bridget Fox</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278960" y="300405"/>
            <a:ext cx="9720072" cy="1499616"/>
          </a:xfrm>
        </p:spPr>
        <p:txBody>
          <a:bodyPr/>
          <a:lstStyle/>
          <a:p>
            <a:r>
              <a:rPr lang="en-US" dirty="0"/>
              <a:t>Economic Development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9</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3011737105"/>
              </p:ext>
            </p:extLst>
          </p:nvPr>
        </p:nvGraphicFramePr>
        <p:xfrm>
          <a:off x="191529" y="2229930"/>
          <a:ext cx="11808941" cy="3180674"/>
        </p:xfrm>
        <a:graphic>
          <a:graphicData uri="http://schemas.openxmlformats.org/drawingml/2006/table">
            <a:tbl>
              <a:tblPr firstRow="1" bandRow="1">
                <a:tableStyleId>{5C22544A-7EE6-4342-B048-85BDC9FD1C3A}</a:tableStyleId>
              </a:tblPr>
              <a:tblGrid>
                <a:gridCol w="2952235">
                  <a:extLst>
                    <a:ext uri="{9D8B030D-6E8A-4147-A177-3AD203B41FA5}">
                      <a16:colId xmlns:a16="http://schemas.microsoft.com/office/drawing/2014/main" val="1654878565"/>
                    </a:ext>
                  </a:extLst>
                </a:gridCol>
                <a:gridCol w="2420071">
                  <a:extLst>
                    <a:ext uri="{9D8B030D-6E8A-4147-A177-3AD203B41FA5}">
                      <a16:colId xmlns:a16="http://schemas.microsoft.com/office/drawing/2014/main" val="2678003449"/>
                    </a:ext>
                  </a:extLst>
                </a:gridCol>
                <a:gridCol w="2407402">
                  <a:extLst>
                    <a:ext uri="{9D8B030D-6E8A-4147-A177-3AD203B41FA5}">
                      <a16:colId xmlns:a16="http://schemas.microsoft.com/office/drawing/2014/main" val="3104428564"/>
                    </a:ext>
                  </a:extLst>
                </a:gridCol>
                <a:gridCol w="4029233">
                  <a:extLst>
                    <a:ext uri="{9D8B030D-6E8A-4147-A177-3AD203B41FA5}">
                      <a16:colId xmlns:a16="http://schemas.microsoft.com/office/drawing/2014/main" val="3624484323"/>
                    </a:ext>
                  </a:extLst>
                </a:gridCol>
              </a:tblGrid>
              <a:tr h="471211">
                <a:tc>
                  <a:txBody>
                    <a:bodyPr/>
                    <a:lstStyle/>
                    <a:p>
                      <a:endParaRPr lang="en-US" dirty="0"/>
                    </a:p>
                  </a:txBody>
                  <a:tcPr/>
                </a:tc>
                <a:tc>
                  <a:txBody>
                    <a:bodyPr/>
                    <a:lstStyle/>
                    <a:p>
                      <a:pPr algn="ctr"/>
                      <a:r>
                        <a:rPr lang="en-US" dirty="0"/>
                        <a:t>FY 21/22</a:t>
                      </a:r>
                    </a:p>
                  </a:txBody>
                  <a:tcPr/>
                </a:tc>
                <a:tc>
                  <a:txBody>
                    <a:bodyPr/>
                    <a:lstStyle/>
                    <a:p>
                      <a:pPr algn="ctr"/>
                      <a:r>
                        <a:rPr lang="en-US" dirty="0"/>
                        <a:t>FY 22/23</a:t>
                      </a:r>
                    </a:p>
                  </a:txBody>
                  <a:tcPr/>
                </a:tc>
                <a:tc>
                  <a:txBody>
                    <a:bodyPr/>
                    <a:lstStyle/>
                    <a:p>
                      <a:pPr algn="ctr"/>
                      <a:r>
                        <a:rPr lang="en-US" dirty="0"/>
                        <a:t>FY 22/23</a:t>
                      </a:r>
                    </a:p>
                  </a:txBody>
                  <a:tcPr/>
                </a:tc>
                <a:extLst>
                  <a:ext uri="{0D108BD9-81ED-4DB2-BD59-A6C34878D82A}">
                    <a16:rowId xmlns:a16="http://schemas.microsoft.com/office/drawing/2014/main" val="1063026516"/>
                  </a:ext>
                </a:extLst>
              </a:tr>
              <a:tr h="824619">
                <a:tc>
                  <a:txBody>
                    <a:bodyPr/>
                    <a:lstStyle/>
                    <a:p>
                      <a:pPr algn="l"/>
                      <a:r>
                        <a:rPr lang="en-US" dirty="0"/>
                        <a:t>Job Title</a:t>
                      </a:r>
                    </a:p>
                  </a:txBody>
                  <a:tcPr/>
                </a:tc>
                <a:tc>
                  <a:txBody>
                    <a:bodyPr/>
                    <a:lstStyle/>
                    <a:p>
                      <a:r>
                        <a:rPr lang="en-US" dirty="0"/>
                        <a:t>Pos Count       Adopted</a:t>
                      </a:r>
                    </a:p>
                    <a:p>
                      <a:r>
                        <a:rPr lang="en-US" dirty="0"/>
                        <a:t>                     Budget</a:t>
                      </a:r>
                    </a:p>
                  </a:txBody>
                  <a:tcPr/>
                </a:tc>
                <a:tc>
                  <a:txBody>
                    <a:bodyPr/>
                    <a:lstStyle/>
                    <a:p>
                      <a:pPr algn="l"/>
                      <a:r>
                        <a:rPr lang="en-US" dirty="0"/>
                        <a:t>Pos Count   Department</a:t>
                      </a:r>
                    </a:p>
                    <a:p>
                      <a:pPr algn="l"/>
                      <a:r>
                        <a:rPr lang="en-US" dirty="0"/>
                        <a:t>                    Request</a:t>
                      </a:r>
                    </a:p>
                  </a:txBody>
                  <a:tcPr/>
                </a:tc>
                <a:tc>
                  <a:txBody>
                    <a:bodyPr/>
                    <a:lstStyle/>
                    <a:p>
                      <a:r>
                        <a:rPr lang="en-US" sz="1600" dirty="0"/>
                        <a:t>Funded</a:t>
                      </a:r>
                      <a:r>
                        <a:rPr lang="en-US" dirty="0"/>
                        <a:t>     </a:t>
                      </a:r>
                      <a:r>
                        <a:rPr lang="en-US" sz="1600" dirty="0"/>
                        <a:t>Mayor’s</a:t>
                      </a:r>
                      <a:r>
                        <a:rPr lang="en-US" dirty="0"/>
                        <a:t>     </a:t>
                      </a:r>
                      <a:r>
                        <a:rPr lang="en-US" sz="1600" dirty="0"/>
                        <a:t>Pos</a:t>
                      </a:r>
                      <a:r>
                        <a:rPr lang="en-US" dirty="0"/>
                        <a:t>     </a:t>
                      </a:r>
                      <a:r>
                        <a:rPr lang="en-US" sz="1600" dirty="0"/>
                        <a:t>$Var       %Var    Pos Count  Proposed</a:t>
                      </a:r>
                      <a:r>
                        <a:rPr lang="en-US" dirty="0"/>
                        <a:t>   </a:t>
                      </a:r>
                      <a:r>
                        <a:rPr lang="en-US" sz="1600" dirty="0"/>
                        <a:t>Var</a:t>
                      </a:r>
                      <a:r>
                        <a:rPr lang="en-US" dirty="0"/>
                        <a:t>      </a:t>
                      </a:r>
                      <a:r>
                        <a:rPr lang="en-US" sz="1600" dirty="0"/>
                        <a:t>Adpt.</a:t>
                      </a:r>
                      <a:r>
                        <a:rPr lang="en-US" dirty="0"/>
                        <a:t>     </a:t>
                      </a:r>
                      <a:r>
                        <a:rPr lang="en-US" sz="1600" dirty="0"/>
                        <a:t>Adpt.</a:t>
                      </a:r>
                      <a:r>
                        <a:rPr lang="en-US" dirty="0"/>
                        <a:t>                                  </a:t>
                      </a:r>
                    </a:p>
                  </a:txBody>
                  <a:tcPr/>
                </a:tc>
                <a:extLst>
                  <a:ext uri="{0D108BD9-81ED-4DB2-BD59-A6C34878D82A}">
                    <a16:rowId xmlns:a16="http://schemas.microsoft.com/office/drawing/2014/main" val="2728991270"/>
                  </a:ext>
                </a:extLst>
              </a:tr>
              <a:tr h="471211">
                <a:tc>
                  <a:txBody>
                    <a:bodyPr/>
                    <a:lstStyle/>
                    <a:p>
                      <a:r>
                        <a:rPr lang="en-US" dirty="0"/>
                        <a:t>Dir of Economic Development</a:t>
                      </a:r>
                    </a:p>
                  </a:txBody>
                  <a:tcPr/>
                </a:tc>
                <a:tc>
                  <a:txBody>
                    <a:bodyPr/>
                    <a:lstStyle/>
                    <a:p>
                      <a:r>
                        <a:rPr lang="en-US" dirty="0"/>
                        <a:t>1                 $159,053</a:t>
                      </a:r>
                    </a:p>
                  </a:txBody>
                  <a:tcPr/>
                </a:tc>
                <a:tc>
                  <a:txBody>
                    <a:bodyPr/>
                    <a:lstStyle/>
                    <a:p>
                      <a:r>
                        <a:rPr lang="en-US" dirty="0"/>
                        <a:t>1                 $180,843</a:t>
                      </a:r>
                    </a:p>
                  </a:txBody>
                  <a:tcPr/>
                </a:tc>
                <a:tc>
                  <a:txBody>
                    <a:bodyPr/>
                    <a:lstStyle/>
                    <a:p>
                      <a:r>
                        <a:rPr lang="en-US" dirty="0"/>
                        <a:t>1           $180,843   0  $21,790   13.7%</a:t>
                      </a:r>
                    </a:p>
                  </a:txBody>
                  <a:tcPr/>
                </a:tc>
                <a:extLst>
                  <a:ext uri="{0D108BD9-81ED-4DB2-BD59-A6C34878D82A}">
                    <a16:rowId xmlns:a16="http://schemas.microsoft.com/office/drawing/2014/main" val="1447163877"/>
                  </a:ext>
                </a:extLst>
              </a:tr>
              <a:tr h="471211">
                <a:tc>
                  <a:txBody>
                    <a:bodyPr/>
                    <a:lstStyle/>
                    <a:p>
                      <a:r>
                        <a:rPr lang="en-US" dirty="0"/>
                        <a:t>Economic Dev Analyst</a:t>
                      </a:r>
                    </a:p>
                  </a:txBody>
                  <a:tcPr/>
                </a:tc>
                <a:tc>
                  <a:txBody>
                    <a:bodyPr/>
                    <a:lstStyle/>
                    <a:p>
                      <a:r>
                        <a:rPr lang="en-US" dirty="0"/>
                        <a:t>1                 $82,636</a:t>
                      </a:r>
                    </a:p>
                  </a:txBody>
                  <a:tcPr/>
                </a:tc>
                <a:tc>
                  <a:txBody>
                    <a:bodyPr/>
                    <a:lstStyle/>
                    <a:p>
                      <a:r>
                        <a:rPr lang="en-US" dirty="0"/>
                        <a:t>1                 $92,038</a:t>
                      </a:r>
                    </a:p>
                  </a:txBody>
                  <a:tcPr/>
                </a:tc>
                <a:tc>
                  <a:txBody>
                    <a:bodyPr/>
                    <a:lstStyle/>
                    <a:p>
                      <a:r>
                        <a:rPr lang="en-US" dirty="0"/>
                        <a:t>1           $92,038     0  $9,402     11.4%</a:t>
                      </a:r>
                    </a:p>
                  </a:txBody>
                  <a:tcPr/>
                </a:tc>
                <a:extLst>
                  <a:ext uri="{0D108BD9-81ED-4DB2-BD59-A6C34878D82A}">
                    <a16:rowId xmlns:a16="http://schemas.microsoft.com/office/drawing/2014/main" val="1338541533"/>
                  </a:ext>
                </a:extLst>
              </a:tr>
              <a:tr h="471211">
                <a:tc>
                  <a:txBody>
                    <a:bodyPr/>
                    <a:lstStyle/>
                    <a:p>
                      <a:r>
                        <a:rPr lang="en-US" dirty="0"/>
                        <a:t>Special Asst. to the Mayor</a:t>
                      </a:r>
                    </a:p>
                  </a:txBody>
                  <a:tcPr/>
                </a:tc>
                <a:tc>
                  <a:txBody>
                    <a:bodyPr/>
                    <a:lstStyle/>
                    <a:p>
                      <a:r>
                        <a:rPr lang="en-US" dirty="0"/>
                        <a:t>0                 $0</a:t>
                      </a:r>
                    </a:p>
                  </a:txBody>
                  <a:tcPr/>
                </a:tc>
                <a:tc>
                  <a:txBody>
                    <a:bodyPr/>
                    <a:lstStyle/>
                    <a:p>
                      <a:r>
                        <a:rPr lang="en-US" dirty="0"/>
                        <a:t>1                 $132,540</a:t>
                      </a:r>
                    </a:p>
                  </a:txBody>
                  <a:tcPr/>
                </a:tc>
                <a:tc>
                  <a:txBody>
                    <a:bodyPr/>
                    <a:lstStyle/>
                    <a:p>
                      <a:r>
                        <a:rPr lang="en-US" dirty="0"/>
                        <a:t>1           $132,540   1  $132,540 100%</a:t>
                      </a:r>
                    </a:p>
                  </a:txBody>
                  <a:tcPr/>
                </a:tc>
                <a:extLst>
                  <a:ext uri="{0D108BD9-81ED-4DB2-BD59-A6C34878D82A}">
                    <a16:rowId xmlns:a16="http://schemas.microsoft.com/office/drawing/2014/main" val="889055520"/>
                  </a:ext>
                </a:extLst>
              </a:tr>
              <a:tr h="471211">
                <a:tc>
                  <a:txBody>
                    <a:bodyPr/>
                    <a:lstStyle/>
                    <a:p>
                      <a:r>
                        <a:rPr lang="en-US" b="1" dirty="0"/>
                        <a:t>Total</a:t>
                      </a:r>
                    </a:p>
                  </a:txBody>
                  <a:tcPr/>
                </a:tc>
                <a:tc>
                  <a:txBody>
                    <a:bodyPr/>
                    <a:lstStyle/>
                    <a:p>
                      <a:r>
                        <a:rPr lang="en-US" b="1" dirty="0"/>
                        <a:t>2                  $241,689</a:t>
                      </a:r>
                    </a:p>
                  </a:txBody>
                  <a:tcPr/>
                </a:tc>
                <a:tc>
                  <a:txBody>
                    <a:bodyPr/>
                    <a:lstStyle/>
                    <a:p>
                      <a:r>
                        <a:rPr lang="en-US" b="1" dirty="0"/>
                        <a:t>3                  $405,421</a:t>
                      </a:r>
                    </a:p>
                  </a:txBody>
                  <a:tcPr/>
                </a:tc>
                <a:tc>
                  <a:txBody>
                    <a:bodyPr/>
                    <a:lstStyle/>
                    <a:p>
                      <a:r>
                        <a:rPr lang="en-US" b="1" dirty="0"/>
                        <a:t>3            $405,421   1   $163,732 67.7%</a:t>
                      </a:r>
                    </a:p>
                  </a:txBody>
                  <a:tcPr/>
                </a:tc>
                <a:extLst>
                  <a:ext uri="{0D108BD9-81ED-4DB2-BD59-A6C34878D82A}">
                    <a16:rowId xmlns:a16="http://schemas.microsoft.com/office/drawing/2014/main" val="2610730408"/>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859795" y="2695802"/>
            <a:ext cx="0" cy="271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852454" y="2695802"/>
            <a:ext cx="0" cy="271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247870" y="2695802"/>
            <a:ext cx="0" cy="271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236411" y="2695802"/>
            <a:ext cx="0" cy="27148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24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443322"/>
            <a:ext cx="9720072" cy="1499616"/>
          </a:xfrm>
        </p:spPr>
        <p:txBody>
          <a:bodyPr/>
          <a:lstStyle/>
          <a:p>
            <a:r>
              <a:rPr lang="en-US" dirty="0"/>
              <a:t>Citizen’s Services Office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10</a:t>
            </a:fld>
            <a:endParaRPr lang="en-US" dirty="0"/>
          </a:p>
        </p:txBody>
      </p:sp>
      <p:sp>
        <p:nvSpPr>
          <p:cNvPr id="8" name="Rectangle 7">
            <a:extLst>
              <a:ext uri="{FF2B5EF4-FFF2-40B4-BE49-F238E27FC236}">
                <a16:creationId xmlns:a16="http://schemas.microsoft.com/office/drawing/2014/main" id="{9242F0BE-CC9B-4BF5-B822-14A80A3EC345}"/>
              </a:ext>
            </a:extLst>
          </p:cNvPr>
          <p:cNvSpPr/>
          <p:nvPr/>
        </p:nvSpPr>
        <p:spPr>
          <a:xfrm>
            <a:off x="474406" y="2422819"/>
            <a:ext cx="11336594" cy="2782491"/>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514350" lvl="0" algn="ctr" hangingPunct="0">
              <a:spcBef>
                <a:spcPts val="0"/>
              </a:spcBef>
              <a:spcAft>
                <a:spcPts val="0"/>
              </a:spcAft>
            </a:pPr>
            <a:r>
              <a:rPr lang="en-US" dirty="0"/>
              <a:t>The mission of the Citizen's Service Center is to provide a convenient and effective mechanism for receiving and responding to complaints and services and information requests for residents and visitors to Stamford so that requests and complaints are resolved with speed, fairness and courtesy. The department works with the Mayor’s Office, Operations and Public Health and Safety to ensure that complaints are addressed in a timely fashion and that citizens are advised when a complaint has been closed. The department also tracks data on the number of complaints, the complaint status, and how quickly the City responds. The department researches and develops process enhancements and streamlined cloud-based solutions in order to increase efficiency and leverage technology to produce data that is accurate, timely, and effective for managers and department directors.</a:t>
            </a:r>
            <a:endParaRPr lang="en-US" dirty="0">
              <a:solidFill>
                <a:schemeClr val="tx1"/>
              </a:solidFill>
            </a:endParaRPr>
          </a:p>
        </p:txBody>
      </p:sp>
    </p:spTree>
    <p:extLst>
      <p:ext uri="{BB962C8B-B14F-4D97-AF65-F5344CB8AC3E}">
        <p14:creationId xmlns:p14="http://schemas.microsoft.com/office/powerpoint/2010/main" val="192123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Citizen’s services Office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11</a:t>
            </a:fld>
            <a:endParaRPr lang="en-US" dirty="0"/>
          </a:p>
        </p:txBody>
      </p:sp>
      <p:sp>
        <p:nvSpPr>
          <p:cNvPr id="8" name="Rectangle 7">
            <a:extLst>
              <a:ext uri="{FF2B5EF4-FFF2-40B4-BE49-F238E27FC236}">
                <a16:creationId xmlns:a16="http://schemas.microsoft.com/office/drawing/2014/main" id="{9242F0BE-CC9B-4BF5-B822-14A80A3EC345}"/>
              </a:ext>
            </a:extLst>
          </p:cNvPr>
          <p:cNvSpPr/>
          <p:nvPr/>
        </p:nvSpPr>
        <p:spPr>
          <a:xfrm>
            <a:off x="520262" y="3429000"/>
            <a:ext cx="5492912" cy="226407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dirty="0">
              <a:solidFill>
                <a:schemeClr val="tx2"/>
              </a:solidFill>
            </a:endParaRPr>
          </a:p>
          <a:p>
            <a:pPr marL="285750" indent="-285750">
              <a:buFont typeface="Arial"/>
              <a:buChar char="•"/>
            </a:pPr>
            <a:endParaRPr lang="en-US" dirty="0">
              <a:solidFill>
                <a:schemeClr val="tx2"/>
              </a:solidFill>
            </a:endParaRPr>
          </a:p>
          <a:p>
            <a:r>
              <a:rPr lang="en-US" dirty="0">
                <a:solidFill>
                  <a:schemeClr val="tx2"/>
                </a:solidFill>
              </a:rPr>
              <a:t>Serves as a liaison between the Mayor’s office and local community, nonprofit and civic organizations in the city</a:t>
            </a:r>
          </a:p>
          <a:p>
            <a:pPr marL="742950" lvl="1" indent="-285750">
              <a:buFont typeface="Arial"/>
              <a:buChar char="•"/>
            </a:pPr>
            <a:r>
              <a:rPr lang="en-US" sz="1600" dirty="0">
                <a:solidFill>
                  <a:schemeClr val="tx2"/>
                </a:solidFill>
              </a:rPr>
              <a:t>Develops and executes robust community engagement strategy, oversees policy committees and councils with focus on education and affordable housing</a:t>
            </a:r>
          </a:p>
          <a:p>
            <a:pPr marL="742950" lvl="1" indent="-285750">
              <a:buFont typeface="Arial"/>
              <a:buChar char="•"/>
            </a:pPr>
            <a:r>
              <a:rPr lang="en-US" sz="1600" dirty="0">
                <a:solidFill>
                  <a:schemeClr val="tx2"/>
                </a:solidFill>
              </a:rPr>
              <a:t>Engages with residents to resolve issues and oversees activities of Citizen’s Services, including Fix It Stamford </a:t>
            </a:r>
          </a:p>
          <a:p>
            <a:pPr marL="457200" indent="-457200">
              <a:buFont typeface="Arial" panose="020B0604020202020204" pitchFamily="34" charset="0"/>
              <a:buChar char="•"/>
            </a:pPr>
            <a:endParaRPr lang="en-US" sz="2800" dirty="0">
              <a:solidFill>
                <a:schemeClr val="tx2"/>
              </a:solidFill>
            </a:endParaRPr>
          </a:p>
          <a:p>
            <a:pPr marL="285750" indent="-285750">
              <a:buFont typeface="Arial"/>
              <a:buChar char="•"/>
            </a:pPr>
            <a:endParaRPr lang="en-US" dirty="0">
              <a:solidFill>
                <a:schemeClr val="tx2"/>
              </a:solidFill>
            </a:endParaRPr>
          </a:p>
        </p:txBody>
      </p:sp>
      <p:sp>
        <p:nvSpPr>
          <p:cNvPr id="10" name="Rectangle 9">
            <a:extLst>
              <a:ext uri="{FF2B5EF4-FFF2-40B4-BE49-F238E27FC236}">
                <a16:creationId xmlns:a16="http://schemas.microsoft.com/office/drawing/2014/main" id="{7958D0D5-BF0A-424C-96B5-41677B7E58A4}"/>
              </a:ext>
            </a:extLst>
          </p:cNvPr>
          <p:cNvSpPr/>
          <p:nvPr/>
        </p:nvSpPr>
        <p:spPr>
          <a:xfrm>
            <a:off x="520262" y="2022224"/>
            <a:ext cx="5492911"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Assistant to the Mayor  -</a:t>
            </a:r>
            <a:r>
              <a:rPr lang="en-US" sz="1800" dirty="0">
                <a:solidFill>
                  <a:srgbClr val="495579"/>
                </a:solidFill>
              </a:rPr>
              <a:t> </a:t>
            </a:r>
            <a:r>
              <a:rPr lang="en-US" sz="1800" dirty="0">
                <a:solidFill>
                  <a:schemeClr val="bg1"/>
                </a:solidFill>
              </a:rPr>
              <a:t>Director of Partnerships and Community Engagement</a:t>
            </a:r>
            <a:endParaRPr lang="en-US" dirty="0">
              <a:solidFill>
                <a:schemeClr val="bg1"/>
              </a:solidFill>
              <a:ea typeface="+mn-lt"/>
              <a:cs typeface="+mn-lt"/>
            </a:endParaRPr>
          </a:p>
        </p:txBody>
      </p:sp>
      <p:sp>
        <p:nvSpPr>
          <p:cNvPr id="17" name="Rectangle 16">
            <a:extLst>
              <a:ext uri="{FF2B5EF4-FFF2-40B4-BE49-F238E27FC236}">
                <a16:creationId xmlns:a16="http://schemas.microsoft.com/office/drawing/2014/main" id="{7B3CF5E8-2C13-4C8B-B151-3AEB307AA175}"/>
              </a:ext>
            </a:extLst>
          </p:cNvPr>
          <p:cNvSpPr/>
          <p:nvPr/>
        </p:nvSpPr>
        <p:spPr>
          <a:xfrm>
            <a:off x="6657126" y="2022224"/>
            <a:ext cx="5230074"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Citizen’s Service Representative</a:t>
            </a:r>
          </a:p>
        </p:txBody>
      </p:sp>
      <p:sp>
        <p:nvSpPr>
          <p:cNvPr id="18" name="Rectangle 17">
            <a:extLst>
              <a:ext uri="{FF2B5EF4-FFF2-40B4-BE49-F238E27FC236}">
                <a16:creationId xmlns:a16="http://schemas.microsoft.com/office/drawing/2014/main" id="{B077A31B-C9F2-41E4-8370-297239D3BB60}"/>
              </a:ext>
            </a:extLst>
          </p:cNvPr>
          <p:cNvSpPr/>
          <p:nvPr/>
        </p:nvSpPr>
        <p:spPr>
          <a:xfrm>
            <a:off x="6657126" y="3429000"/>
            <a:ext cx="5230074" cy="226407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solidFill>
                  <a:schemeClr val="tx1"/>
                </a:solidFill>
                <a:effectLst/>
                <a:latin typeface="Tw Cen MT (Body)"/>
                <a:ea typeface="Times New Roman" panose="02020603050405020304" pitchFamily="18" charset="0"/>
              </a:rPr>
              <a:t>City Services Representative, works in the city's centralized Citizen’s Service Center, which provides a single phone number for citizens to obtain basic information about City services and activities </a:t>
            </a:r>
          </a:p>
          <a:p>
            <a:pPr marL="742950" lvl="1" indent="-285750">
              <a:buFont typeface="Arial" panose="020B0604020202020204" pitchFamily="34" charset="0"/>
              <a:buChar char="•"/>
            </a:pPr>
            <a:r>
              <a:rPr lang="en-US" sz="1600" dirty="0">
                <a:solidFill>
                  <a:schemeClr val="tx1"/>
                </a:solidFill>
                <a:latin typeface="Tw Cen MT (Body)"/>
                <a:ea typeface="Times New Roman" panose="02020603050405020304" pitchFamily="18" charset="0"/>
              </a:rPr>
              <a:t>As</a:t>
            </a:r>
            <a:r>
              <a:rPr lang="en-US" sz="1600" dirty="0">
                <a:solidFill>
                  <a:schemeClr val="tx1"/>
                </a:solidFill>
                <a:effectLst/>
                <a:latin typeface="Tw Cen MT (Body)"/>
                <a:ea typeface="Times New Roman" panose="02020603050405020304" pitchFamily="18" charset="0"/>
              </a:rPr>
              <a:t> well as initiates service requests. Representatives will be responsible for handling calls, e-mails, chats and walk-in traffic requesting information and/or services</a:t>
            </a:r>
            <a:endParaRPr lang="en-US" sz="1600" dirty="0">
              <a:solidFill>
                <a:schemeClr val="tx1"/>
              </a:solidFill>
              <a:latin typeface="Tw Cen MT (Body)"/>
            </a:endParaRPr>
          </a:p>
        </p:txBody>
      </p:sp>
    </p:spTree>
    <p:extLst>
      <p:ext uri="{BB962C8B-B14F-4D97-AF65-F5344CB8AC3E}">
        <p14:creationId xmlns:p14="http://schemas.microsoft.com/office/powerpoint/2010/main" val="212531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979157" y="374808"/>
            <a:ext cx="10721510" cy="1499616"/>
          </a:xfrm>
        </p:spPr>
        <p:txBody>
          <a:bodyPr/>
          <a:lstStyle/>
          <a:p>
            <a:r>
              <a:rPr lang="en-US" dirty="0"/>
              <a:t>Citizen’s services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12</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3459857963"/>
              </p:ext>
            </p:extLst>
          </p:nvPr>
        </p:nvGraphicFramePr>
        <p:xfrm>
          <a:off x="2058" y="1874424"/>
          <a:ext cx="12189942" cy="3180674"/>
        </p:xfrm>
        <a:graphic>
          <a:graphicData uri="http://schemas.openxmlformats.org/drawingml/2006/table">
            <a:tbl>
              <a:tblPr firstRow="1" bandRow="1">
                <a:tableStyleId>{5C22544A-7EE6-4342-B048-85BDC9FD1C3A}</a:tableStyleId>
              </a:tblPr>
              <a:tblGrid>
                <a:gridCol w="3047485">
                  <a:extLst>
                    <a:ext uri="{9D8B030D-6E8A-4147-A177-3AD203B41FA5}">
                      <a16:colId xmlns:a16="http://schemas.microsoft.com/office/drawing/2014/main" val="1654878565"/>
                    </a:ext>
                  </a:extLst>
                </a:gridCol>
                <a:gridCol w="2498152">
                  <a:extLst>
                    <a:ext uri="{9D8B030D-6E8A-4147-A177-3AD203B41FA5}">
                      <a16:colId xmlns:a16="http://schemas.microsoft.com/office/drawing/2014/main" val="2678003449"/>
                    </a:ext>
                  </a:extLst>
                </a:gridCol>
                <a:gridCol w="2485074">
                  <a:extLst>
                    <a:ext uri="{9D8B030D-6E8A-4147-A177-3AD203B41FA5}">
                      <a16:colId xmlns:a16="http://schemas.microsoft.com/office/drawing/2014/main" val="3104428564"/>
                    </a:ext>
                  </a:extLst>
                </a:gridCol>
                <a:gridCol w="4159231">
                  <a:extLst>
                    <a:ext uri="{9D8B030D-6E8A-4147-A177-3AD203B41FA5}">
                      <a16:colId xmlns:a16="http://schemas.microsoft.com/office/drawing/2014/main" val="3624484323"/>
                    </a:ext>
                  </a:extLst>
                </a:gridCol>
              </a:tblGrid>
              <a:tr h="471211">
                <a:tc>
                  <a:txBody>
                    <a:bodyPr/>
                    <a:lstStyle/>
                    <a:p>
                      <a:endParaRPr lang="en-US" dirty="0"/>
                    </a:p>
                  </a:txBody>
                  <a:tcPr/>
                </a:tc>
                <a:tc>
                  <a:txBody>
                    <a:bodyPr/>
                    <a:lstStyle/>
                    <a:p>
                      <a:pPr algn="ctr"/>
                      <a:r>
                        <a:rPr lang="en-US" dirty="0"/>
                        <a:t>FY 21/22</a:t>
                      </a:r>
                    </a:p>
                  </a:txBody>
                  <a:tcPr/>
                </a:tc>
                <a:tc>
                  <a:txBody>
                    <a:bodyPr/>
                    <a:lstStyle/>
                    <a:p>
                      <a:pPr algn="ctr"/>
                      <a:r>
                        <a:rPr lang="en-US" dirty="0"/>
                        <a:t>FY 22/23</a:t>
                      </a:r>
                    </a:p>
                  </a:txBody>
                  <a:tcPr/>
                </a:tc>
                <a:tc>
                  <a:txBody>
                    <a:bodyPr/>
                    <a:lstStyle/>
                    <a:p>
                      <a:pPr algn="ctr"/>
                      <a:r>
                        <a:rPr lang="en-US" dirty="0"/>
                        <a:t>FY 22/23</a:t>
                      </a:r>
                    </a:p>
                  </a:txBody>
                  <a:tcPr/>
                </a:tc>
                <a:extLst>
                  <a:ext uri="{0D108BD9-81ED-4DB2-BD59-A6C34878D82A}">
                    <a16:rowId xmlns:a16="http://schemas.microsoft.com/office/drawing/2014/main" val="1063026516"/>
                  </a:ext>
                </a:extLst>
              </a:tr>
              <a:tr h="824619">
                <a:tc>
                  <a:txBody>
                    <a:bodyPr/>
                    <a:lstStyle/>
                    <a:p>
                      <a:pPr algn="l"/>
                      <a:r>
                        <a:rPr lang="en-US" dirty="0"/>
                        <a:t>Job Title</a:t>
                      </a:r>
                    </a:p>
                  </a:txBody>
                  <a:tcPr/>
                </a:tc>
                <a:tc>
                  <a:txBody>
                    <a:bodyPr/>
                    <a:lstStyle/>
                    <a:p>
                      <a:r>
                        <a:rPr lang="en-US" dirty="0"/>
                        <a:t>Pos Count       Adopted</a:t>
                      </a:r>
                    </a:p>
                    <a:p>
                      <a:r>
                        <a:rPr lang="en-US" dirty="0"/>
                        <a:t>                     Budget</a:t>
                      </a:r>
                    </a:p>
                  </a:txBody>
                  <a:tcPr/>
                </a:tc>
                <a:tc>
                  <a:txBody>
                    <a:bodyPr/>
                    <a:lstStyle/>
                    <a:p>
                      <a:pPr algn="l"/>
                      <a:r>
                        <a:rPr lang="en-US" dirty="0"/>
                        <a:t>Pos Count   Department</a:t>
                      </a:r>
                    </a:p>
                    <a:p>
                      <a:pPr algn="l"/>
                      <a:r>
                        <a:rPr lang="en-US" dirty="0"/>
                        <a:t>                    Request</a:t>
                      </a:r>
                    </a:p>
                  </a:txBody>
                  <a:tcPr/>
                </a:tc>
                <a:tc>
                  <a:txBody>
                    <a:bodyPr/>
                    <a:lstStyle/>
                    <a:p>
                      <a:r>
                        <a:rPr lang="en-US" sz="1600" dirty="0"/>
                        <a:t>Funded</a:t>
                      </a:r>
                      <a:r>
                        <a:rPr lang="en-US" dirty="0"/>
                        <a:t>     </a:t>
                      </a:r>
                      <a:r>
                        <a:rPr lang="en-US" sz="1600" dirty="0"/>
                        <a:t>Mayor’s</a:t>
                      </a:r>
                      <a:r>
                        <a:rPr lang="en-US" dirty="0"/>
                        <a:t>     </a:t>
                      </a:r>
                      <a:r>
                        <a:rPr lang="en-US" sz="1600" dirty="0"/>
                        <a:t>Pos</a:t>
                      </a:r>
                      <a:r>
                        <a:rPr lang="en-US" dirty="0"/>
                        <a:t>     </a:t>
                      </a:r>
                      <a:r>
                        <a:rPr lang="en-US" sz="1600" dirty="0"/>
                        <a:t>$Var       %Var    Pos Count  Proposed</a:t>
                      </a:r>
                      <a:r>
                        <a:rPr lang="en-US" dirty="0"/>
                        <a:t>   </a:t>
                      </a:r>
                      <a:r>
                        <a:rPr lang="en-US" sz="1600" dirty="0"/>
                        <a:t>Var</a:t>
                      </a:r>
                      <a:r>
                        <a:rPr lang="en-US" dirty="0"/>
                        <a:t>      </a:t>
                      </a:r>
                      <a:r>
                        <a:rPr lang="en-US" sz="1600" dirty="0"/>
                        <a:t>Adpt.</a:t>
                      </a:r>
                      <a:r>
                        <a:rPr lang="en-US" dirty="0"/>
                        <a:t>     </a:t>
                      </a:r>
                      <a:r>
                        <a:rPr lang="en-US" sz="1600" dirty="0"/>
                        <a:t>Adpt.</a:t>
                      </a:r>
                      <a:r>
                        <a:rPr lang="en-US" dirty="0"/>
                        <a:t>                                  </a:t>
                      </a:r>
                    </a:p>
                  </a:txBody>
                  <a:tcPr/>
                </a:tc>
                <a:extLst>
                  <a:ext uri="{0D108BD9-81ED-4DB2-BD59-A6C34878D82A}">
                    <a16:rowId xmlns:a16="http://schemas.microsoft.com/office/drawing/2014/main" val="2728991270"/>
                  </a:ext>
                </a:extLst>
              </a:tr>
              <a:tr h="471211">
                <a:tc>
                  <a:txBody>
                    <a:bodyPr/>
                    <a:lstStyle/>
                    <a:p>
                      <a:r>
                        <a:rPr lang="en-US" dirty="0"/>
                        <a:t>Customer Service Rep</a:t>
                      </a:r>
                    </a:p>
                  </a:txBody>
                  <a:tcPr/>
                </a:tc>
                <a:tc>
                  <a:txBody>
                    <a:bodyPr/>
                    <a:lstStyle/>
                    <a:p>
                      <a:r>
                        <a:rPr lang="en-US" dirty="0"/>
                        <a:t>1                 $67,984</a:t>
                      </a:r>
                    </a:p>
                  </a:txBody>
                  <a:tcPr/>
                </a:tc>
                <a:tc>
                  <a:txBody>
                    <a:bodyPr/>
                    <a:lstStyle/>
                    <a:p>
                      <a:r>
                        <a:rPr lang="en-US" dirty="0"/>
                        <a:t>0                 $0</a:t>
                      </a:r>
                    </a:p>
                  </a:txBody>
                  <a:tcPr/>
                </a:tc>
                <a:tc>
                  <a:txBody>
                    <a:bodyPr/>
                    <a:lstStyle/>
                    <a:p>
                      <a:r>
                        <a:rPr lang="en-US" dirty="0"/>
                        <a:t>0             0            -1  </a:t>
                      </a:r>
                      <a:r>
                        <a:rPr lang="en-US" b="1" dirty="0"/>
                        <a:t>-</a:t>
                      </a:r>
                      <a:r>
                        <a:rPr lang="en-US" dirty="0"/>
                        <a:t>$67,984  -100%</a:t>
                      </a:r>
                    </a:p>
                  </a:txBody>
                  <a:tcPr/>
                </a:tc>
                <a:extLst>
                  <a:ext uri="{0D108BD9-81ED-4DB2-BD59-A6C34878D82A}">
                    <a16:rowId xmlns:a16="http://schemas.microsoft.com/office/drawing/2014/main" val="1447163877"/>
                  </a:ext>
                </a:extLst>
              </a:tr>
              <a:tr h="471211">
                <a:tc>
                  <a:txBody>
                    <a:bodyPr/>
                    <a:lstStyle/>
                    <a:p>
                      <a:r>
                        <a:rPr lang="en-US" dirty="0"/>
                        <a:t>Customer Service Spec</a:t>
                      </a:r>
                    </a:p>
                  </a:txBody>
                  <a:tcPr/>
                </a:tc>
                <a:tc>
                  <a:txBody>
                    <a:bodyPr/>
                    <a:lstStyle/>
                    <a:p>
                      <a:r>
                        <a:rPr lang="en-US" dirty="0"/>
                        <a:t>0                 $0</a:t>
                      </a:r>
                    </a:p>
                  </a:txBody>
                  <a:tcPr/>
                </a:tc>
                <a:tc>
                  <a:txBody>
                    <a:bodyPr/>
                    <a:lstStyle/>
                    <a:p>
                      <a:r>
                        <a:rPr lang="en-US" dirty="0"/>
                        <a:t>1                 $67,060</a:t>
                      </a:r>
                    </a:p>
                  </a:txBody>
                  <a:tcPr/>
                </a:tc>
                <a:tc>
                  <a:txBody>
                    <a:bodyPr/>
                    <a:lstStyle/>
                    <a:p>
                      <a:r>
                        <a:rPr lang="en-US" dirty="0"/>
                        <a:t>1           $67,060    1   $67,060    100%</a:t>
                      </a:r>
                    </a:p>
                  </a:txBody>
                  <a:tcPr/>
                </a:tc>
                <a:extLst>
                  <a:ext uri="{0D108BD9-81ED-4DB2-BD59-A6C34878D82A}">
                    <a16:rowId xmlns:a16="http://schemas.microsoft.com/office/drawing/2014/main" val="1338541533"/>
                  </a:ext>
                </a:extLst>
              </a:tr>
              <a:tr h="471211">
                <a:tc>
                  <a:txBody>
                    <a:bodyPr/>
                    <a:lstStyle/>
                    <a:p>
                      <a:r>
                        <a:rPr lang="en-US" dirty="0"/>
                        <a:t>Special Asst. to the Mayor </a:t>
                      </a:r>
                    </a:p>
                  </a:txBody>
                  <a:tcPr/>
                </a:tc>
                <a:tc>
                  <a:txBody>
                    <a:bodyPr/>
                    <a:lstStyle/>
                    <a:p>
                      <a:r>
                        <a:rPr lang="en-US" dirty="0"/>
                        <a:t>0                 $0</a:t>
                      </a:r>
                    </a:p>
                  </a:txBody>
                  <a:tcPr/>
                </a:tc>
                <a:tc>
                  <a:txBody>
                    <a:bodyPr/>
                    <a:lstStyle/>
                    <a:p>
                      <a:r>
                        <a:rPr lang="en-US" dirty="0"/>
                        <a:t>1                 $122,540</a:t>
                      </a:r>
                    </a:p>
                  </a:txBody>
                  <a:tcPr/>
                </a:tc>
                <a:tc>
                  <a:txBody>
                    <a:bodyPr/>
                    <a:lstStyle/>
                    <a:p>
                      <a:r>
                        <a:rPr lang="en-US" dirty="0"/>
                        <a:t>1           $122,540  1   $122,540  100%</a:t>
                      </a:r>
                    </a:p>
                  </a:txBody>
                  <a:tcPr/>
                </a:tc>
                <a:extLst>
                  <a:ext uri="{0D108BD9-81ED-4DB2-BD59-A6C34878D82A}">
                    <a16:rowId xmlns:a16="http://schemas.microsoft.com/office/drawing/2014/main" val="889055520"/>
                  </a:ext>
                </a:extLst>
              </a:tr>
              <a:tr h="471211">
                <a:tc>
                  <a:txBody>
                    <a:bodyPr/>
                    <a:lstStyle/>
                    <a:p>
                      <a:r>
                        <a:rPr lang="en-US" sz="1754" b="1" dirty="0"/>
                        <a:t>Total</a:t>
                      </a:r>
                    </a:p>
                  </a:txBody>
                  <a:tcPr/>
                </a:tc>
                <a:tc>
                  <a:txBody>
                    <a:bodyPr/>
                    <a:lstStyle/>
                    <a:p>
                      <a:r>
                        <a:rPr lang="en-US" sz="1754" b="1" dirty="0"/>
                        <a:t>1                  $67,984</a:t>
                      </a:r>
                    </a:p>
                  </a:txBody>
                  <a:tcPr/>
                </a:tc>
                <a:tc>
                  <a:txBody>
                    <a:bodyPr/>
                    <a:lstStyle/>
                    <a:p>
                      <a:r>
                        <a:rPr lang="en-US" sz="1754" b="1" dirty="0"/>
                        <a:t>2                  $189,600</a:t>
                      </a:r>
                    </a:p>
                  </a:txBody>
                  <a:tcPr/>
                </a:tc>
                <a:tc>
                  <a:txBody>
                    <a:bodyPr/>
                    <a:lstStyle/>
                    <a:p>
                      <a:r>
                        <a:rPr lang="en-US" sz="1754" b="1" dirty="0"/>
                        <a:t>2           $189,600   2     $121,616  178.9%</a:t>
                      </a:r>
                    </a:p>
                  </a:txBody>
                  <a:tcPr/>
                </a:tc>
                <a:extLst>
                  <a:ext uri="{0D108BD9-81ED-4DB2-BD59-A6C34878D82A}">
                    <a16:rowId xmlns:a16="http://schemas.microsoft.com/office/drawing/2014/main" val="2610730408"/>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859795" y="2345635"/>
            <a:ext cx="0" cy="270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899751" y="2345635"/>
            <a:ext cx="0" cy="270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235418" y="2345635"/>
            <a:ext cx="0" cy="270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252177" y="2345635"/>
            <a:ext cx="0" cy="27094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9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0EF9-0ABC-47F7-B935-C7B62EDDBC57}"/>
              </a:ext>
            </a:extLst>
          </p:cNvPr>
          <p:cNvSpPr>
            <a:spLocks noGrp="1"/>
          </p:cNvSpPr>
          <p:nvPr>
            <p:ph type="title"/>
          </p:nvPr>
        </p:nvSpPr>
        <p:spPr>
          <a:xfrm>
            <a:off x="984371" y="257225"/>
            <a:ext cx="9720072" cy="1499616"/>
          </a:xfrm>
        </p:spPr>
        <p:txBody>
          <a:bodyPr/>
          <a:lstStyle/>
          <a:p>
            <a:r>
              <a:rPr lang="en-US" dirty="0"/>
              <a:t>Full Mayor’s Office Budget</a:t>
            </a:r>
          </a:p>
        </p:txBody>
      </p:sp>
      <p:sp>
        <p:nvSpPr>
          <p:cNvPr id="3" name="Slide Number Placeholder 2">
            <a:extLst>
              <a:ext uri="{FF2B5EF4-FFF2-40B4-BE49-F238E27FC236}">
                <a16:creationId xmlns:a16="http://schemas.microsoft.com/office/drawing/2014/main" id="{7AC17BF8-16AA-4973-8A00-8A1F7F3ACAC8}"/>
              </a:ext>
            </a:extLst>
          </p:cNvPr>
          <p:cNvSpPr>
            <a:spLocks noGrp="1"/>
          </p:cNvSpPr>
          <p:nvPr>
            <p:ph type="sldNum" sz="quarter" idx="12"/>
          </p:nvPr>
        </p:nvSpPr>
        <p:spPr/>
        <p:txBody>
          <a:bodyPr/>
          <a:lstStyle/>
          <a:p>
            <a:fld id="{A6E5849F-8334-433C-8F52-1234662387B6}" type="slidenum">
              <a:rPr lang="en-US" smtClean="0"/>
              <a:t>13</a:t>
            </a:fld>
            <a:endParaRPr lang="en-US" dirty="0"/>
          </a:p>
        </p:txBody>
      </p:sp>
      <p:pic>
        <p:nvPicPr>
          <p:cNvPr id="5" name="Picture 4" descr="Table&#10;&#10;Description automatically generated">
            <a:extLst>
              <a:ext uri="{FF2B5EF4-FFF2-40B4-BE49-F238E27FC236}">
                <a16:creationId xmlns:a16="http://schemas.microsoft.com/office/drawing/2014/main" id="{D90D16E1-1DF8-41F4-910F-EBC65EF20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36258"/>
            <a:ext cx="11571115" cy="5186734"/>
          </a:xfrm>
          <a:prstGeom prst="rect">
            <a:avLst/>
          </a:prstGeom>
        </p:spPr>
      </p:pic>
    </p:spTree>
    <p:extLst>
      <p:ext uri="{BB962C8B-B14F-4D97-AF65-F5344CB8AC3E}">
        <p14:creationId xmlns:p14="http://schemas.microsoft.com/office/powerpoint/2010/main" val="292261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443322"/>
            <a:ext cx="9720072" cy="1499616"/>
          </a:xfrm>
        </p:spPr>
        <p:txBody>
          <a:bodyPr/>
          <a:lstStyle/>
          <a:p>
            <a:r>
              <a:rPr lang="en-US" dirty="0"/>
              <a:t>Youth Services Bureau office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14</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1144955" y="2863792"/>
            <a:ext cx="9692379" cy="1810213"/>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The Mayor’s Youth Employment Program provides students with “real world” jobs before they go into college, and helps improve their skills to make them better workers both for the job they receive from the program and any future jobs they may have.</a:t>
            </a:r>
            <a:endParaRPr lang="en-US" sz="2000" dirty="0">
              <a:solidFill>
                <a:schemeClr val="tx2"/>
              </a:solidFill>
            </a:endParaRPr>
          </a:p>
        </p:txBody>
      </p:sp>
    </p:spTree>
    <p:extLst>
      <p:ext uri="{BB962C8B-B14F-4D97-AF65-F5344CB8AC3E}">
        <p14:creationId xmlns:p14="http://schemas.microsoft.com/office/powerpoint/2010/main" val="169891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Youth Services Bureau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15</a:t>
            </a:fld>
            <a:endParaRPr lang="en-US" dirty="0"/>
          </a:p>
        </p:txBody>
      </p:sp>
      <p:sp>
        <p:nvSpPr>
          <p:cNvPr id="5" name="Rectangle 4">
            <a:extLst>
              <a:ext uri="{FF2B5EF4-FFF2-40B4-BE49-F238E27FC236}">
                <a16:creationId xmlns:a16="http://schemas.microsoft.com/office/drawing/2014/main" id="{2BEB71CC-DCCC-4897-BFB5-ECAB4A720F5B}"/>
              </a:ext>
            </a:extLst>
          </p:cNvPr>
          <p:cNvSpPr/>
          <p:nvPr/>
        </p:nvSpPr>
        <p:spPr>
          <a:xfrm>
            <a:off x="725230" y="1887597"/>
            <a:ext cx="5148796" cy="517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Director </a:t>
            </a:r>
          </a:p>
        </p:txBody>
      </p:sp>
      <p:sp>
        <p:nvSpPr>
          <p:cNvPr id="6" name="Rectangle 5">
            <a:extLst>
              <a:ext uri="{FF2B5EF4-FFF2-40B4-BE49-F238E27FC236}">
                <a16:creationId xmlns:a16="http://schemas.microsoft.com/office/drawing/2014/main" id="{35A514C0-FC58-4DAB-A9EE-30D59E0A9F8B}"/>
              </a:ext>
            </a:extLst>
          </p:cNvPr>
          <p:cNvSpPr/>
          <p:nvPr/>
        </p:nvSpPr>
        <p:spPr>
          <a:xfrm>
            <a:off x="735368" y="2708550"/>
            <a:ext cx="5148796" cy="208211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Under the general direction of the Mayor or designee, is responsible for the management and administration of the youth service bureau for the City of Stamford, which includes budget preparation and monitoring; grant management; program development, implementation and evaluation</a:t>
            </a:r>
          </a:p>
        </p:txBody>
      </p:sp>
      <p:sp>
        <p:nvSpPr>
          <p:cNvPr id="11" name="Rectangle 10">
            <a:extLst>
              <a:ext uri="{FF2B5EF4-FFF2-40B4-BE49-F238E27FC236}">
                <a16:creationId xmlns:a16="http://schemas.microsoft.com/office/drawing/2014/main" id="{A741474A-BFC6-4CAC-B7D7-93629C041A08}"/>
              </a:ext>
            </a:extLst>
          </p:cNvPr>
          <p:cNvSpPr/>
          <p:nvPr/>
        </p:nvSpPr>
        <p:spPr>
          <a:xfrm>
            <a:off x="7116417" y="1887599"/>
            <a:ext cx="4403367" cy="517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Project Coordinator(s)-3</a:t>
            </a:r>
          </a:p>
        </p:txBody>
      </p:sp>
      <p:sp>
        <p:nvSpPr>
          <p:cNvPr id="12" name="Rectangle 11">
            <a:extLst>
              <a:ext uri="{FF2B5EF4-FFF2-40B4-BE49-F238E27FC236}">
                <a16:creationId xmlns:a16="http://schemas.microsoft.com/office/drawing/2014/main" id="{645A52AD-D01F-4357-85D0-F992151C779B}"/>
              </a:ext>
            </a:extLst>
          </p:cNvPr>
          <p:cNvSpPr/>
          <p:nvPr/>
        </p:nvSpPr>
        <p:spPr>
          <a:xfrm>
            <a:off x="7116417" y="2708550"/>
            <a:ext cx="4403367" cy="134661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solidFill>
                  <a:schemeClr val="tx1"/>
                </a:solidFill>
                <a:effectLst/>
                <a:latin typeface="Tw Cen MT (Body)"/>
                <a:ea typeface="Calibri" panose="020F0502020204030204" pitchFamily="34" charset="0"/>
              </a:rPr>
              <a:t>Under the general direction of the Director of Youth Services, special project coordinators are responsible for coordinating all activities associated with projects</a:t>
            </a:r>
            <a:endParaRPr lang="en-US" sz="2000" dirty="0">
              <a:solidFill>
                <a:schemeClr val="tx1"/>
              </a:solidFill>
              <a:latin typeface="Tw Cen MT (Body)"/>
            </a:endParaRPr>
          </a:p>
        </p:txBody>
      </p:sp>
    </p:spTree>
    <p:extLst>
      <p:ext uri="{BB962C8B-B14F-4D97-AF65-F5344CB8AC3E}">
        <p14:creationId xmlns:p14="http://schemas.microsoft.com/office/powerpoint/2010/main" val="417078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979157" y="374808"/>
            <a:ext cx="10721510" cy="1499616"/>
          </a:xfrm>
        </p:spPr>
        <p:txBody>
          <a:bodyPr/>
          <a:lstStyle/>
          <a:p>
            <a:r>
              <a:rPr lang="en-US" dirty="0"/>
              <a:t>Youth Services Bureau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16</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2400527794"/>
              </p:ext>
            </p:extLst>
          </p:nvPr>
        </p:nvGraphicFramePr>
        <p:xfrm>
          <a:off x="191529" y="1876397"/>
          <a:ext cx="11808941" cy="3651885"/>
        </p:xfrm>
        <a:graphic>
          <a:graphicData uri="http://schemas.openxmlformats.org/drawingml/2006/table">
            <a:tbl>
              <a:tblPr firstRow="1" bandRow="1">
                <a:tableStyleId>{5C22544A-7EE6-4342-B048-85BDC9FD1C3A}</a:tableStyleId>
              </a:tblPr>
              <a:tblGrid>
                <a:gridCol w="2952235">
                  <a:extLst>
                    <a:ext uri="{9D8B030D-6E8A-4147-A177-3AD203B41FA5}">
                      <a16:colId xmlns:a16="http://schemas.microsoft.com/office/drawing/2014/main" val="1654878565"/>
                    </a:ext>
                  </a:extLst>
                </a:gridCol>
                <a:gridCol w="2420071">
                  <a:extLst>
                    <a:ext uri="{9D8B030D-6E8A-4147-A177-3AD203B41FA5}">
                      <a16:colId xmlns:a16="http://schemas.microsoft.com/office/drawing/2014/main" val="2678003449"/>
                    </a:ext>
                  </a:extLst>
                </a:gridCol>
                <a:gridCol w="2407402">
                  <a:extLst>
                    <a:ext uri="{9D8B030D-6E8A-4147-A177-3AD203B41FA5}">
                      <a16:colId xmlns:a16="http://schemas.microsoft.com/office/drawing/2014/main" val="3104428564"/>
                    </a:ext>
                  </a:extLst>
                </a:gridCol>
                <a:gridCol w="4029233">
                  <a:extLst>
                    <a:ext uri="{9D8B030D-6E8A-4147-A177-3AD203B41FA5}">
                      <a16:colId xmlns:a16="http://schemas.microsoft.com/office/drawing/2014/main" val="3624484323"/>
                    </a:ext>
                  </a:extLst>
                </a:gridCol>
              </a:tblGrid>
              <a:tr h="471211">
                <a:tc>
                  <a:txBody>
                    <a:bodyPr/>
                    <a:lstStyle/>
                    <a:p>
                      <a:endParaRPr lang="en-US" dirty="0"/>
                    </a:p>
                  </a:txBody>
                  <a:tcPr/>
                </a:tc>
                <a:tc>
                  <a:txBody>
                    <a:bodyPr/>
                    <a:lstStyle/>
                    <a:p>
                      <a:pPr algn="ctr"/>
                      <a:r>
                        <a:rPr lang="en-US" dirty="0"/>
                        <a:t>FY 21/22</a:t>
                      </a:r>
                    </a:p>
                  </a:txBody>
                  <a:tcPr/>
                </a:tc>
                <a:tc>
                  <a:txBody>
                    <a:bodyPr/>
                    <a:lstStyle/>
                    <a:p>
                      <a:pPr algn="ctr"/>
                      <a:r>
                        <a:rPr lang="en-US" dirty="0"/>
                        <a:t>FY 22/23</a:t>
                      </a:r>
                    </a:p>
                  </a:txBody>
                  <a:tcPr/>
                </a:tc>
                <a:tc>
                  <a:txBody>
                    <a:bodyPr/>
                    <a:lstStyle/>
                    <a:p>
                      <a:pPr algn="ctr"/>
                      <a:r>
                        <a:rPr lang="en-US" dirty="0"/>
                        <a:t>FY 22/23</a:t>
                      </a:r>
                    </a:p>
                  </a:txBody>
                  <a:tcPr/>
                </a:tc>
                <a:extLst>
                  <a:ext uri="{0D108BD9-81ED-4DB2-BD59-A6C34878D82A}">
                    <a16:rowId xmlns:a16="http://schemas.microsoft.com/office/drawing/2014/main" val="1063026516"/>
                  </a:ext>
                </a:extLst>
              </a:tr>
              <a:tr h="824619">
                <a:tc>
                  <a:txBody>
                    <a:bodyPr/>
                    <a:lstStyle/>
                    <a:p>
                      <a:pPr algn="l"/>
                      <a:r>
                        <a:rPr lang="en-US" dirty="0"/>
                        <a:t>Job Title</a:t>
                      </a:r>
                    </a:p>
                  </a:txBody>
                  <a:tcPr/>
                </a:tc>
                <a:tc>
                  <a:txBody>
                    <a:bodyPr/>
                    <a:lstStyle/>
                    <a:p>
                      <a:r>
                        <a:rPr lang="en-US" dirty="0"/>
                        <a:t>Pos Count       Adopted</a:t>
                      </a:r>
                    </a:p>
                    <a:p>
                      <a:r>
                        <a:rPr lang="en-US" dirty="0"/>
                        <a:t>                     Budget</a:t>
                      </a:r>
                    </a:p>
                  </a:txBody>
                  <a:tcPr/>
                </a:tc>
                <a:tc>
                  <a:txBody>
                    <a:bodyPr/>
                    <a:lstStyle/>
                    <a:p>
                      <a:pPr algn="l"/>
                      <a:r>
                        <a:rPr lang="en-US" dirty="0"/>
                        <a:t>Pos Count   Department</a:t>
                      </a:r>
                    </a:p>
                    <a:p>
                      <a:pPr algn="l"/>
                      <a:r>
                        <a:rPr lang="en-US" dirty="0"/>
                        <a:t>                    Request</a:t>
                      </a:r>
                    </a:p>
                  </a:txBody>
                  <a:tcPr/>
                </a:tc>
                <a:tc>
                  <a:txBody>
                    <a:bodyPr/>
                    <a:lstStyle/>
                    <a:p>
                      <a:r>
                        <a:rPr lang="en-US" sz="1600" dirty="0"/>
                        <a:t>Funded</a:t>
                      </a:r>
                      <a:r>
                        <a:rPr lang="en-US" dirty="0"/>
                        <a:t>     </a:t>
                      </a:r>
                      <a:r>
                        <a:rPr lang="en-US" sz="1600" dirty="0"/>
                        <a:t>Mayor’s</a:t>
                      </a:r>
                      <a:r>
                        <a:rPr lang="en-US" dirty="0"/>
                        <a:t>     </a:t>
                      </a:r>
                      <a:r>
                        <a:rPr lang="en-US" sz="1600" dirty="0"/>
                        <a:t>Pos</a:t>
                      </a:r>
                      <a:r>
                        <a:rPr lang="en-US" dirty="0"/>
                        <a:t>     </a:t>
                      </a:r>
                      <a:r>
                        <a:rPr lang="en-US" sz="1600" dirty="0"/>
                        <a:t>$Var       %Var    Pos Count  Proposed</a:t>
                      </a:r>
                      <a:r>
                        <a:rPr lang="en-US" dirty="0"/>
                        <a:t>   </a:t>
                      </a:r>
                      <a:r>
                        <a:rPr lang="en-US" sz="1600" dirty="0"/>
                        <a:t>Var</a:t>
                      </a:r>
                      <a:r>
                        <a:rPr lang="en-US" dirty="0"/>
                        <a:t>      </a:t>
                      </a:r>
                      <a:r>
                        <a:rPr lang="en-US" sz="1600" dirty="0"/>
                        <a:t>Adpt.</a:t>
                      </a:r>
                      <a:r>
                        <a:rPr lang="en-US" dirty="0"/>
                        <a:t>     </a:t>
                      </a:r>
                      <a:r>
                        <a:rPr lang="en-US" sz="1600" dirty="0"/>
                        <a:t>Adpt.</a:t>
                      </a:r>
                      <a:r>
                        <a:rPr lang="en-US" dirty="0"/>
                        <a:t>                                  </a:t>
                      </a:r>
                    </a:p>
                  </a:txBody>
                  <a:tcPr/>
                </a:tc>
                <a:extLst>
                  <a:ext uri="{0D108BD9-81ED-4DB2-BD59-A6C34878D82A}">
                    <a16:rowId xmlns:a16="http://schemas.microsoft.com/office/drawing/2014/main" val="2728991270"/>
                  </a:ext>
                </a:extLst>
              </a:tr>
              <a:tr h="471211">
                <a:tc>
                  <a:txBody>
                    <a:bodyPr/>
                    <a:lstStyle/>
                    <a:p>
                      <a:r>
                        <a:rPr lang="en-US" dirty="0"/>
                        <a:t>CHRGBK to GRANTS</a:t>
                      </a:r>
                    </a:p>
                  </a:txBody>
                  <a:tcPr/>
                </a:tc>
                <a:tc>
                  <a:txBody>
                    <a:bodyPr/>
                    <a:lstStyle/>
                    <a:p>
                      <a:r>
                        <a:rPr lang="en-US" dirty="0"/>
                        <a:t>0                 -$109,257</a:t>
                      </a:r>
                    </a:p>
                  </a:txBody>
                  <a:tcPr/>
                </a:tc>
                <a:tc>
                  <a:txBody>
                    <a:bodyPr/>
                    <a:lstStyle/>
                    <a:p>
                      <a:r>
                        <a:rPr lang="en-US" dirty="0"/>
                        <a:t>0                -$116,940</a:t>
                      </a:r>
                    </a:p>
                  </a:txBody>
                  <a:tcPr/>
                </a:tc>
                <a:tc>
                  <a:txBody>
                    <a:bodyPr/>
                    <a:lstStyle/>
                    <a:p>
                      <a:r>
                        <a:rPr lang="en-US" dirty="0"/>
                        <a:t>0           -$116,940   0  </a:t>
                      </a:r>
                      <a:r>
                        <a:rPr lang="en-US" b="1" dirty="0"/>
                        <a:t>-</a:t>
                      </a:r>
                      <a:r>
                        <a:rPr lang="en-US" dirty="0"/>
                        <a:t>$7,683     -7%</a:t>
                      </a:r>
                    </a:p>
                  </a:txBody>
                  <a:tcPr/>
                </a:tc>
                <a:extLst>
                  <a:ext uri="{0D108BD9-81ED-4DB2-BD59-A6C34878D82A}">
                    <a16:rowId xmlns:a16="http://schemas.microsoft.com/office/drawing/2014/main" val="1447163877"/>
                  </a:ext>
                </a:extLst>
              </a:tr>
              <a:tr h="471211">
                <a:tc>
                  <a:txBody>
                    <a:bodyPr/>
                    <a:lstStyle/>
                    <a:p>
                      <a:r>
                        <a:rPr lang="en-US" dirty="0"/>
                        <a:t>Director- Youth Serv Bur</a:t>
                      </a:r>
                    </a:p>
                  </a:txBody>
                  <a:tcPr/>
                </a:tc>
                <a:tc>
                  <a:txBody>
                    <a:bodyPr/>
                    <a:lstStyle/>
                    <a:p>
                      <a:r>
                        <a:rPr lang="en-US" dirty="0"/>
                        <a:t>1                 $101,493</a:t>
                      </a:r>
                    </a:p>
                  </a:txBody>
                  <a:tcPr/>
                </a:tc>
                <a:tc>
                  <a:txBody>
                    <a:bodyPr/>
                    <a:lstStyle/>
                    <a:p>
                      <a:r>
                        <a:rPr lang="en-US" dirty="0"/>
                        <a:t>1                 $108,630</a:t>
                      </a:r>
                    </a:p>
                  </a:txBody>
                  <a:tcPr/>
                </a:tc>
                <a:tc>
                  <a:txBody>
                    <a:bodyPr/>
                    <a:lstStyle/>
                    <a:p>
                      <a:r>
                        <a:rPr lang="en-US" dirty="0"/>
                        <a:t>1           $108,630   0   $7,137      7%</a:t>
                      </a:r>
                    </a:p>
                  </a:txBody>
                  <a:tcPr/>
                </a:tc>
                <a:extLst>
                  <a:ext uri="{0D108BD9-81ED-4DB2-BD59-A6C34878D82A}">
                    <a16:rowId xmlns:a16="http://schemas.microsoft.com/office/drawing/2014/main" val="1338541533"/>
                  </a:ext>
                </a:extLst>
              </a:tr>
              <a:tr h="471211">
                <a:tc>
                  <a:txBody>
                    <a:bodyPr/>
                    <a:lstStyle/>
                    <a:p>
                      <a:r>
                        <a:rPr lang="en-US" dirty="0"/>
                        <a:t>Spec Proj Coord</a:t>
                      </a:r>
                    </a:p>
                  </a:txBody>
                  <a:tcPr/>
                </a:tc>
                <a:tc>
                  <a:txBody>
                    <a:bodyPr/>
                    <a:lstStyle/>
                    <a:p>
                      <a:r>
                        <a:rPr lang="en-US" dirty="0"/>
                        <a:t>2                 $142,542</a:t>
                      </a:r>
                    </a:p>
                  </a:txBody>
                  <a:tcPr/>
                </a:tc>
                <a:tc>
                  <a:txBody>
                    <a:bodyPr/>
                    <a:lstStyle/>
                    <a:p>
                      <a:r>
                        <a:rPr lang="en-US" dirty="0"/>
                        <a:t>2                 $145,196</a:t>
                      </a:r>
                    </a:p>
                  </a:txBody>
                  <a:tcPr/>
                </a:tc>
                <a:tc>
                  <a:txBody>
                    <a:bodyPr/>
                    <a:lstStyle/>
                    <a:p>
                      <a:r>
                        <a:rPr lang="en-US" dirty="0"/>
                        <a:t>2           $145,196   0   $2,654      1.9%</a:t>
                      </a:r>
                    </a:p>
                  </a:txBody>
                  <a:tcPr/>
                </a:tc>
                <a:extLst>
                  <a:ext uri="{0D108BD9-81ED-4DB2-BD59-A6C34878D82A}">
                    <a16:rowId xmlns:a16="http://schemas.microsoft.com/office/drawing/2014/main" val="889055520"/>
                  </a:ext>
                </a:extLst>
              </a:tr>
              <a:tr h="471211">
                <a:tc>
                  <a:txBody>
                    <a:bodyPr/>
                    <a:lstStyle/>
                    <a:p>
                      <a:r>
                        <a:rPr lang="en-US" dirty="0"/>
                        <a:t>Spec Proj Coord Res Justice</a:t>
                      </a:r>
                    </a:p>
                  </a:txBody>
                  <a:tcPr/>
                </a:tc>
                <a:tc>
                  <a:txBody>
                    <a:bodyPr/>
                    <a:lstStyle/>
                    <a:p>
                      <a:r>
                        <a:rPr lang="en-US" dirty="0"/>
                        <a:t>1                 $68,500</a:t>
                      </a:r>
                    </a:p>
                  </a:txBody>
                  <a:tcPr/>
                </a:tc>
                <a:tc>
                  <a:txBody>
                    <a:bodyPr/>
                    <a:lstStyle/>
                    <a:p>
                      <a:r>
                        <a:rPr lang="en-US" dirty="0"/>
                        <a:t>1                 $70,364</a:t>
                      </a:r>
                    </a:p>
                  </a:txBody>
                  <a:tcPr/>
                </a:tc>
                <a:tc>
                  <a:txBody>
                    <a:bodyPr/>
                    <a:lstStyle/>
                    <a:p>
                      <a:r>
                        <a:rPr lang="en-US" dirty="0"/>
                        <a:t>1           $70,364     0   $162        0.2%</a:t>
                      </a:r>
                    </a:p>
                  </a:txBody>
                  <a:tcPr/>
                </a:tc>
                <a:extLst>
                  <a:ext uri="{0D108BD9-81ED-4DB2-BD59-A6C34878D82A}">
                    <a16:rowId xmlns:a16="http://schemas.microsoft.com/office/drawing/2014/main" val="1978867141"/>
                  </a:ext>
                </a:extLst>
              </a:tr>
              <a:tr h="471211">
                <a:tc>
                  <a:txBody>
                    <a:bodyPr/>
                    <a:lstStyle/>
                    <a:p>
                      <a:r>
                        <a:rPr lang="en-US" b="1" dirty="0"/>
                        <a:t>Total</a:t>
                      </a:r>
                    </a:p>
                  </a:txBody>
                  <a:tcPr/>
                </a:tc>
                <a:tc>
                  <a:txBody>
                    <a:bodyPr/>
                    <a:lstStyle/>
                    <a:p>
                      <a:r>
                        <a:rPr lang="en-US" b="1" dirty="0"/>
                        <a:t>4                  $204,980</a:t>
                      </a:r>
                    </a:p>
                  </a:txBody>
                  <a:tcPr/>
                </a:tc>
                <a:tc>
                  <a:txBody>
                    <a:bodyPr/>
                    <a:lstStyle/>
                    <a:p>
                      <a:r>
                        <a:rPr lang="en-US" b="1" dirty="0"/>
                        <a:t>4                  $207,250</a:t>
                      </a:r>
                    </a:p>
                  </a:txBody>
                  <a:tcPr/>
                </a:tc>
                <a:tc>
                  <a:txBody>
                    <a:bodyPr/>
                    <a:lstStyle/>
                    <a:p>
                      <a:r>
                        <a:rPr lang="en-US" b="1" dirty="0"/>
                        <a:t>4            $207,250   0   $2,270      1.1%</a:t>
                      </a:r>
                    </a:p>
                  </a:txBody>
                  <a:tcPr/>
                </a:tc>
                <a:extLst>
                  <a:ext uri="{0D108BD9-81ED-4DB2-BD59-A6C34878D82A}">
                    <a16:rowId xmlns:a16="http://schemas.microsoft.com/office/drawing/2014/main" val="2610730408"/>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828264" y="2400814"/>
            <a:ext cx="0" cy="312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899751" y="2400814"/>
            <a:ext cx="0" cy="312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263635" y="2400814"/>
            <a:ext cx="0" cy="312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236411" y="2400814"/>
            <a:ext cx="0" cy="31274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57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AFAD-EECE-4FB5-9526-E0DFCD234587}"/>
              </a:ext>
            </a:extLst>
          </p:cNvPr>
          <p:cNvSpPr>
            <a:spLocks noGrp="1"/>
          </p:cNvSpPr>
          <p:nvPr>
            <p:ph type="title"/>
          </p:nvPr>
        </p:nvSpPr>
        <p:spPr>
          <a:xfrm>
            <a:off x="3777267" y="1579725"/>
            <a:ext cx="4283368" cy="3698549"/>
          </a:xfrm>
        </p:spPr>
        <p:txBody>
          <a:bodyPr>
            <a:noAutofit/>
          </a:bodyPr>
          <a:lstStyle/>
          <a:p>
            <a:pPr algn="ctr"/>
            <a:r>
              <a:rPr lang="en-US" sz="20000" dirty="0"/>
              <a:t>Q&amp;A</a:t>
            </a:r>
          </a:p>
        </p:txBody>
      </p:sp>
      <p:sp>
        <p:nvSpPr>
          <p:cNvPr id="3" name="Slide Number Placeholder 2">
            <a:extLst>
              <a:ext uri="{FF2B5EF4-FFF2-40B4-BE49-F238E27FC236}">
                <a16:creationId xmlns:a16="http://schemas.microsoft.com/office/drawing/2014/main" id="{62BD9481-D020-4AD3-95D0-CED4D03B0602}"/>
              </a:ext>
            </a:extLst>
          </p:cNvPr>
          <p:cNvSpPr>
            <a:spLocks noGrp="1"/>
          </p:cNvSpPr>
          <p:nvPr>
            <p:ph type="sldNum" sz="quarter" idx="12"/>
          </p:nvPr>
        </p:nvSpPr>
        <p:spPr/>
        <p:txBody>
          <a:bodyPr/>
          <a:lstStyle/>
          <a:p>
            <a:fld id="{A6E5849F-8334-433C-8F52-1234662387B6}" type="slidenum">
              <a:rPr lang="en-US" smtClean="0"/>
              <a:t>17</a:t>
            </a:fld>
            <a:endParaRPr lang="en-US" dirty="0"/>
          </a:p>
        </p:txBody>
      </p:sp>
    </p:spTree>
    <p:extLst>
      <p:ext uri="{BB962C8B-B14F-4D97-AF65-F5344CB8AC3E}">
        <p14:creationId xmlns:p14="http://schemas.microsoft.com/office/powerpoint/2010/main" val="204805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18</a:t>
            </a:fld>
            <a:endParaRPr lang="en-US" dirty="0"/>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57B4-D915-44B7-9E15-82FFB04B09B0}"/>
              </a:ext>
            </a:extLst>
          </p:cNvPr>
          <p:cNvSpPr>
            <a:spLocks noGrp="1"/>
          </p:cNvSpPr>
          <p:nvPr>
            <p:ph type="title"/>
          </p:nvPr>
        </p:nvSpPr>
        <p:spPr/>
        <p:txBody>
          <a:bodyPr/>
          <a:lstStyle/>
          <a:p>
            <a:r>
              <a:rPr lang="en-US" dirty="0"/>
              <a:t>MAYOR’S OFFICE</a:t>
            </a:r>
          </a:p>
        </p:txBody>
      </p:sp>
      <p:sp>
        <p:nvSpPr>
          <p:cNvPr id="4" name="Slide Number Placeholder 3">
            <a:extLst>
              <a:ext uri="{FF2B5EF4-FFF2-40B4-BE49-F238E27FC236}">
                <a16:creationId xmlns:a16="http://schemas.microsoft.com/office/drawing/2014/main" id="{B96C4CF3-4781-4C86-A53F-09BCA01E6A2B}"/>
              </a:ext>
            </a:extLst>
          </p:cNvPr>
          <p:cNvSpPr>
            <a:spLocks noGrp="1"/>
          </p:cNvSpPr>
          <p:nvPr>
            <p:ph type="sldNum" sz="quarter" idx="12"/>
          </p:nvPr>
        </p:nvSpPr>
        <p:spPr/>
        <p:txBody>
          <a:bodyPr/>
          <a:lstStyle/>
          <a:p>
            <a:fld id="{A6E5849F-8334-433C-8F52-1234662387B6}" type="slidenum">
              <a:rPr lang="en-US" smtClean="0"/>
              <a:t>1</a:t>
            </a:fld>
            <a:endParaRPr lang="en-US" dirty="0"/>
          </a:p>
        </p:txBody>
      </p:sp>
      <p:sp>
        <p:nvSpPr>
          <p:cNvPr id="5" name="Rectangle 4">
            <a:extLst>
              <a:ext uri="{FF2B5EF4-FFF2-40B4-BE49-F238E27FC236}">
                <a16:creationId xmlns:a16="http://schemas.microsoft.com/office/drawing/2014/main" id="{B14A60F4-561B-4B43-9ECF-029A237EE413}"/>
              </a:ext>
            </a:extLst>
          </p:cNvPr>
          <p:cNvSpPr/>
          <p:nvPr/>
        </p:nvSpPr>
        <p:spPr>
          <a:xfrm>
            <a:off x="719272" y="4204250"/>
            <a:ext cx="2575720" cy="523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smtClean="0">
                <a:ea typeface="+mn-lt"/>
                <a:cs typeface="+mn-lt"/>
              </a:rPr>
              <a:t>Office of Economic Development</a:t>
            </a:r>
            <a:endParaRPr lang="en-US" dirty="0">
              <a:ea typeface="+mn-lt"/>
              <a:cs typeface="+mn-lt"/>
            </a:endParaRPr>
          </a:p>
        </p:txBody>
      </p:sp>
      <p:sp>
        <p:nvSpPr>
          <p:cNvPr id="6" name="Rectangle 5">
            <a:extLst>
              <a:ext uri="{FF2B5EF4-FFF2-40B4-BE49-F238E27FC236}">
                <a16:creationId xmlns:a16="http://schemas.microsoft.com/office/drawing/2014/main" id="{63B83C53-B4E8-4486-9203-5451148B5C3B}"/>
              </a:ext>
            </a:extLst>
          </p:cNvPr>
          <p:cNvSpPr/>
          <p:nvPr/>
        </p:nvSpPr>
        <p:spPr>
          <a:xfrm>
            <a:off x="8132705" y="4204251"/>
            <a:ext cx="2692833" cy="4012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smtClean="0">
                <a:ea typeface="+mn-lt"/>
                <a:cs typeface="+mn-lt"/>
              </a:rPr>
              <a:t>Youth Services Bureau</a:t>
            </a:r>
            <a:endParaRPr lang="en-US" dirty="0">
              <a:ea typeface="+mn-lt"/>
              <a:cs typeface="+mn-lt"/>
            </a:endParaRPr>
          </a:p>
        </p:txBody>
      </p:sp>
      <p:sp>
        <p:nvSpPr>
          <p:cNvPr id="7" name="Rectangle 6">
            <a:extLst>
              <a:ext uri="{FF2B5EF4-FFF2-40B4-BE49-F238E27FC236}">
                <a16:creationId xmlns:a16="http://schemas.microsoft.com/office/drawing/2014/main" id="{F9A6F304-B41D-439C-8A1E-0870B7AF4864}"/>
              </a:ext>
            </a:extLst>
          </p:cNvPr>
          <p:cNvSpPr/>
          <p:nvPr/>
        </p:nvSpPr>
        <p:spPr>
          <a:xfrm>
            <a:off x="4030488" y="4204251"/>
            <a:ext cx="3225077" cy="4012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smtClean="0">
                <a:ea typeface="+mn-lt"/>
                <a:cs typeface="+mn-lt"/>
              </a:rPr>
              <a:t>Citizens Services Office</a:t>
            </a:r>
            <a:endParaRPr lang="en-US" dirty="0">
              <a:ea typeface="+mn-lt"/>
              <a:cs typeface="+mn-lt"/>
            </a:endParaRPr>
          </a:p>
        </p:txBody>
      </p:sp>
      <p:sp>
        <p:nvSpPr>
          <p:cNvPr id="8" name="Rectangle 7">
            <a:extLst>
              <a:ext uri="{FF2B5EF4-FFF2-40B4-BE49-F238E27FC236}">
                <a16:creationId xmlns:a16="http://schemas.microsoft.com/office/drawing/2014/main" id="{029A3C10-7357-49DB-9695-58C4B9E2A3AF}"/>
              </a:ext>
            </a:extLst>
          </p:cNvPr>
          <p:cNvSpPr/>
          <p:nvPr/>
        </p:nvSpPr>
        <p:spPr>
          <a:xfrm>
            <a:off x="3871172" y="2084832"/>
            <a:ext cx="3543707" cy="8754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Mayor’s Office</a:t>
            </a:r>
          </a:p>
        </p:txBody>
      </p:sp>
      <p:sp>
        <p:nvSpPr>
          <p:cNvPr id="11" name="Rectangle 10">
            <a:extLst>
              <a:ext uri="{FF2B5EF4-FFF2-40B4-BE49-F238E27FC236}">
                <a16:creationId xmlns:a16="http://schemas.microsoft.com/office/drawing/2014/main" id="{8F88ED79-D7CD-416E-9843-0F7FFBCF339A}"/>
              </a:ext>
            </a:extLst>
          </p:cNvPr>
          <p:cNvSpPr/>
          <p:nvPr/>
        </p:nvSpPr>
        <p:spPr>
          <a:xfrm>
            <a:off x="1669774" y="2608032"/>
            <a:ext cx="45719" cy="1596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F6DEC1A-0E40-4375-8446-9EF3CEDEF1CA}"/>
              </a:ext>
            </a:extLst>
          </p:cNvPr>
          <p:cNvSpPr/>
          <p:nvPr/>
        </p:nvSpPr>
        <p:spPr>
          <a:xfrm>
            <a:off x="5574448" y="2960312"/>
            <a:ext cx="45719" cy="12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F2492A-E1C3-4DFB-BAF3-0BC5A0A9AF03}"/>
              </a:ext>
            </a:extLst>
          </p:cNvPr>
          <p:cNvSpPr/>
          <p:nvPr/>
        </p:nvSpPr>
        <p:spPr>
          <a:xfrm>
            <a:off x="9337477" y="2522572"/>
            <a:ext cx="45719" cy="168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2F001BA-A5C5-4616-8817-403BC3CF5B1E}"/>
              </a:ext>
            </a:extLst>
          </p:cNvPr>
          <p:cNvSpPr/>
          <p:nvPr/>
        </p:nvSpPr>
        <p:spPr>
          <a:xfrm rot="5400000">
            <a:off x="2770474" y="1553051"/>
            <a:ext cx="45719" cy="2155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CFB43B-E5B5-4DB0-A4B5-A91ABBAACF4B}"/>
              </a:ext>
            </a:extLst>
          </p:cNvPr>
          <p:cNvSpPr/>
          <p:nvPr/>
        </p:nvSpPr>
        <p:spPr>
          <a:xfrm rot="5400000" flipH="1">
            <a:off x="8353317" y="1584129"/>
            <a:ext cx="45719" cy="192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917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96024"/>
            <a:ext cx="9720072" cy="1499616"/>
          </a:xfrm>
        </p:spPr>
        <p:txBody>
          <a:bodyPr/>
          <a:lstStyle/>
          <a:p>
            <a:r>
              <a:rPr lang="en-US" dirty="0"/>
              <a:t>Mayor’s office Mission Statement</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762000" y="2524432"/>
            <a:ext cx="10667999" cy="2669182"/>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1"/>
                </a:solidFill>
              </a:rPr>
              <a:t>The mission of the Mayor's Office is to ensure the prosperity of Stamford residents living here today and for the generations that will be here tomorrow. We will foster a safe community that values diversity of cultures and ideas; maintains economic sustainability with sensible fiscal policy; and provides an excellent education system for our next generation. These pillars of prosperity and community act as the foundation for a high quality of life and the momentum that ensures Stamford continues to be the great city that it is now.</a:t>
            </a:r>
          </a:p>
        </p:txBody>
      </p:sp>
    </p:spTree>
    <p:extLst>
      <p:ext uri="{BB962C8B-B14F-4D97-AF65-F5344CB8AC3E}">
        <p14:creationId xmlns:p14="http://schemas.microsoft.com/office/powerpoint/2010/main" val="223189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96024"/>
            <a:ext cx="9720072" cy="1499616"/>
          </a:xfrm>
        </p:spPr>
        <p:txBody>
          <a:bodyPr/>
          <a:lstStyle/>
          <a:p>
            <a:r>
              <a:rPr lang="en-US" dirty="0"/>
              <a:t>Mayor’s office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751725" y="2381625"/>
            <a:ext cx="10264877" cy="2782492"/>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The Mayor’s Office works closely with City departments, and elected and appointed boards and commissions, to set and carry out municipal priorities. The Mayor’s Office administers and leads a number of programs and initiatives in pursuit of established priorities. The Office also interfaces with businesses, State and federal agencies, non-profit and community organizations, and residents, and is always working to ensure a high level of service. As part of his/her responsibilities, the Mayor establishes the Annual Operating and Capital budgets, judiciously allocating resources to ensure fiscal control and good governance</a:t>
            </a:r>
            <a:endParaRPr lang="en-US" sz="2000" dirty="0">
              <a:solidFill>
                <a:schemeClr val="tx2"/>
              </a:solidFill>
            </a:endParaRPr>
          </a:p>
        </p:txBody>
      </p:sp>
    </p:spTree>
    <p:extLst>
      <p:ext uri="{BB962C8B-B14F-4D97-AF65-F5344CB8AC3E}">
        <p14:creationId xmlns:p14="http://schemas.microsoft.com/office/powerpoint/2010/main" val="14575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Mayor’s Office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4</a:t>
            </a:fld>
            <a:endParaRPr lang="en-US" dirty="0"/>
          </a:p>
        </p:txBody>
      </p:sp>
      <p:sp>
        <p:nvSpPr>
          <p:cNvPr id="5" name="Rectangle 4">
            <a:extLst>
              <a:ext uri="{FF2B5EF4-FFF2-40B4-BE49-F238E27FC236}">
                <a16:creationId xmlns:a16="http://schemas.microsoft.com/office/drawing/2014/main" id="{2BEB71CC-DCCC-4897-BFB5-ECAB4A720F5B}"/>
              </a:ext>
            </a:extLst>
          </p:cNvPr>
          <p:cNvSpPr/>
          <p:nvPr/>
        </p:nvSpPr>
        <p:spPr>
          <a:xfrm>
            <a:off x="177419" y="1887598"/>
            <a:ext cx="3543707" cy="40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Chief of Staff</a:t>
            </a:r>
          </a:p>
        </p:txBody>
      </p:sp>
      <p:sp>
        <p:nvSpPr>
          <p:cNvPr id="6" name="Rectangle 5">
            <a:extLst>
              <a:ext uri="{FF2B5EF4-FFF2-40B4-BE49-F238E27FC236}">
                <a16:creationId xmlns:a16="http://schemas.microsoft.com/office/drawing/2014/main" id="{35A514C0-FC58-4DAB-A9EE-30D59E0A9F8B}"/>
              </a:ext>
            </a:extLst>
          </p:cNvPr>
          <p:cNvSpPr/>
          <p:nvPr/>
        </p:nvSpPr>
        <p:spPr>
          <a:xfrm>
            <a:off x="184139" y="2495350"/>
            <a:ext cx="3543707" cy="84455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2"/>
                </a:solidFill>
              </a:rPr>
              <a:t>Oversees day to day operations of the Mayor’s Office </a:t>
            </a:r>
          </a:p>
          <a:p>
            <a:pPr marL="285750" indent="-285750">
              <a:buFont typeface="Arial"/>
              <a:buChar char="•"/>
            </a:pPr>
            <a:endParaRPr lang="en-US" sz="2000" dirty="0">
              <a:solidFill>
                <a:schemeClr val="tx2"/>
              </a:solidFill>
            </a:endParaRPr>
          </a:p>
        </p:txBody>
      </p:sp>
      <p:sp>
        <p:nvSpPr>
          <p:cNvPr id="7" name="Rectangle 6">
            <a:extLst>
              <a:ext uri="{FF2B5EF4-FFF2-40B4-BE49-F238E27FC236}">
                <a16:creationId xmlns:a16="http://schemas.microsoft.com/office/drawing/2014/main" id="{3DF7ABAC-77AA-4661-BC69-BF539D90E248}"/>
              </a:ext>
            </a:extLst>
          </p:cNvPr>
          <p:cNvSpPr/>
          <p:nvPr/>
        </p:nvSpPr>
        <p:spPr>
          <a:xfrm>
            <a:off x="184139" y="4976311"/>
            <a:ext cx="3536987" cy="163155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tx1"/>
                </a:solidFill>
              </a:rPr>
              <a:t>Provides executive support to the Mayor and Mayor’s office including scheduling and correspondence. </a:t>
            </a:r>
          </a:p>
        </p:txBody>
      </p:sp>
      <p:sp>
        <p:nvSpPr>
          <p:cNvPr id="8" name="Rectangle 7">
            <a:extLst>
              <a:ext uri="{FF2B5EF4-FFF2-40B4-BE49-F238E27FC236}">
                <a16:creationId xmlns:a16="http://schemas.microsoft.com/office/drawing/2014/main" id="{9242F0BE-CC9B-4BF5-B822-14A80A3EC345}"/>
              </a:ext>
            </a:extLst>
          </p:cNvPr>
          <p:cNvSpPr/>
          <p:nvPr/>
        </p:nvSpPr>
        <p:spPr>
          <a:xfrm>
            <a:off x="8064997" y="4641574"/>
            <a:ext cx="3757078" cy="19745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a:buChar char="•"/>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tx1"/>
                </a:solidFill>
                <a:latin typeface="Tw Cen MT (Body)"/>
                <a:ea typeface="Calibri" panose="020F0502020204030204" pitchFamily="34" charset="0"/>
                <a:cs typeface="Times New Roman" panose="02020603050405020304" pitchFamily="18" charset="0"/>
              </a:rPr>
              <a:t>Responsible for </a:t>
            </a:r>
            <a:r>
              <a:rPr lang="en-US" sz="1600" dirty="0">
                <a:solidFill>
                  <a:schemeClr val="tx1"/>
                </a:solidFill>
                <a:effectLst/>
                <a:latin typeface="Tw Cen MT (Body)"/>
                <a:ea typeface="Calibri" panose="020F0502020204030204" pitchFamily="34" charset="0"/>
                <a:cs typeface="Times New Roman" panose="02020603050405020304" pitchFamily="18" charset="0"/>
              </a:rPr>
              <a:t>social media and digital content (including website) as well internal and external communications including</a:t>
            </a:r>
            <a:r>
              <a:rPr lang="en-US" sz="1400" dirty="0">
                <a:solidFill>
                  <a:schemeClr val="tx1"/>
                </a:solidFill>
                <a:latin typeface="Tw Cen MT (Body)"/>
                <a:cs typeface="Times New Roman" panose="02020603050405020304" pitchFamily="18" charset="0"/>
              </a:rPr>
              <a:t> </a:t>
            </a:r>
            <a:r>
              <a:rPr lang="en-US" sz="1600" dirty="0">
                <a:solidFill>
                  <a:schemeClr val="tx1"/>
                </a:solidFill>
                <a:latin typeface="Tw Cen MT (Body)"/>
                <a:cs typeface="Times New Roman" panose="02020603050405020304" pitchFamily="18" charset="0"/>
              </a:rPr>
              <a:t>The Works and Mayor’s Newsletter, draft production of talking points, attending and documenting events with the Mayor and other cabinet officials</a:t>
            </a:r>
            <a:endParaRPr lang="en-US" sz="2800" dirty="0">
              <a:solidFill>
                <a:schemeClr val="tx2"/>
              </a:solidFill>
              <a:latin typeface="Tw Cen MT (Body)"/>
            </a:endParaRPr>
          </a:p>
          <a:p>
            <a:pPr marL="285750" indent="-285750">
              <a:buFont typeface="Arial"/>
              <a:buChar char="•"/>
            </a:pPr>
            <a:endParaRPr lang="en-US" dirty="0">
              <a:solidFill>
                <a:schemeClr val="tx2"/>
              </a:solidFill>
            </a:endParaRPr>
          </a:p>
        </p:txBody>
      </p:sp>
      <p:sp>
        <p:nvSpPr>
          <p:cNvPr id="9" name="Rectangle 8">
            <a:extLst>
              <a:ext uri="{FF2B5EF4-FFF2-40B4-BE49-F238E27FC236}">
                <a16:creationId xmlns:a16="http://schemas.microsoft.com/office/drawing/2014/main" id="{DD82B488-7054-48A4-A69F-4B5AB39975B1}"/>
              </a:ext>
            </a:extLst>
          </p:cNvPr>
          <p:cNvSpPr/>
          <p:nvPr/>
        </p:nvSpPr>
        <p:spPr>
          <a:xfrm>
            <a:off x="184139" y="4265069"/>
            <a:ext cx="3536987" cy="514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Sr. Admin Asst. to Mayor</a:t>
            </a:r>
          </a:p>
        </p:txBody>
      </p:sp>
      <p:sp>
        <p:nvSpPr>
          <p:cNvPr id="10" name="Rectangle 9">
            <a:extLst>
              <a:ext uri="{FF2B5EF4-FFF2-40B4-BE49-F238E27FC236}">
                <a16:creationId xmlns:a16="http://schemas.microsoft.com/office/drawing/2014/main" id="{7958D0D5-BF0A-424C-96B5-41677B7E58A4}"/>
              </a:ext>
            </a:extLst>
          </p:cNvPr>
          <p:cNvSpPr/>
          <p:nvPr/>
        </p:nvSpPr>
        <p:spPr>
          <a:xfrm>
            <a:off x="8046162" y="3817302"/>
            <a:ext cx="3764838" cy="506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Assistant to the Mayor for Communications </a:t>
            </a:r>
          </a:p>
        </p:txBody>
      </p:sp>
      <p:sp>
        <p:nvSpPr>
          <p:cNvPr id="11" name="Rectangle 10">
            <a:extLst>
              <a:ext uri="{FF2B5EF4-FFF2-40B4-BE49-F238E27FC236}">
                <a16:creationId xmlns:a16="http://schemas.microsoft.com/office/drawing/2014/main" id="{A741474A-BFC6-4CAC-B7D7-93629C041A08}"/>
              </a:ext>
            </a:extLst>
          </p:cNvPr>
          <p:cNvSpPr/>
          <p:nvPr/>
        </p:nvSpPr>
        <p:spPr>
          <a:xfrm>
            <a:off x="4005624" y="2625833"/>
            <a:ext cx="3757080"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Assistant to the Mayor – Director of Policy and Legislative Affairs</a:t>
            </a:r>
          </a:p>
        </p:txBody>
      </p:sp>
      <p:sp>
        <p:nvSpPr>
          <p:cNvPr id="12" name="Rectangle 11">
            <a:extLst>
              <a:ext uri="{FF2B5EF4-FFF2-40B4-BE49-F238E27FC236}">
                <a16:creationId xmlns:a16="http://schemas.microsoft.com/office/drawing/2014/main" id="{645A52AD-D01F-4357-85D0-F992151C779B}"/>
              </a:ext>
            </a:extLst>
          </p:cNvPr>
          <p:cNvSpPr/>
          <p:nvPr/>
        </p:nvSpPr>
        <p:spPr>
          <a:xfrm>
            <a:off x="4005624" y="3817302"/>
            <a:ext cx="3757080" cy="206383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tx2"/>
                </a:solidFill>
              </a:rPr>
              <a:t>Handles and coordinates with state and federal representatives on issues affecting Stamford</a:t>
            </a:r>
          </a:p>
          <a:p>
            <a:pPr marL="285750" indent="-285750">
              <a:buFont typeface="Arial"/>
              <a:buChar char="•"/>
            </a:pPr>
            <a:r>
              <a:rPr lang="en-US" sz="1600" dirty="0">
                <a:solidFill>
                  <a:schemeClr val="tx2"/>
                </a:solidFill>
              </a:rPr>
              <a:t>Works with leaders to support funding for city and with lobbyists. Serves as Mayor’s Office liaison to the Board of Representatives </a:t>
            </a:r>
          </a:p>
        </p:txBody>
      </p:sp>
      <p:sp>
        <p:nvSpPr>
          <p:cNvPr id="13" name="Rectangle 12">
            <a:extLst>
              <a:ext uri="{FF2B5EF4-FFF2-40B4-BE49-F238E27FC236}">
                <a16:creationId xmlns:a16="http://schemas.microsoft.com/office/drawing/2014/main" id="{F28DB1F0-F227-4805-AB1B-A1A12BA43E76}"/>
              </a:ext>
            </a:extLst>
          </p:cNvPr>
          <p:cNvSpPr/>
          <p:nvPr/>
        </p:nvSpPr>
        <p:spPr>
          <a:xfrm>
            <a:off x="8050042" y="1886239"/>
            <a:ext cx="3757078" cy="40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Executive Secretary</a:t>
            </a:r>
          </a:p>
        </p:txBody>
      </p:sp>
      <p:sp>
        <p:nvSpPr>
          <p:cNvPr id="14" name="Rectangle 13">
            <a:extLst>
              <a:ext uri="{FF2B5EF4-FFF2-40B4-BE49-F238E27FC236}">
                <a16:creationId xmlns:a16="http://schemas.microsoft.com/office/drawing/2014/main" id="{875442F5-8CFF-49F8-A197-703283292E0A}"/>
              </a:ext>
            </a:extLst>
          </p:cNvPr>
          <p:cNvSpPr/>
          <p:nvPr/>
        </p:nvSpPr>
        <p:spPr>
          <a:xfrm>
            <a:off x="8064997" y="2536184"/>
            <a:ext cx="3757078" cy="84455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tx2"/>
                </a:solidFill>
              </a:rPr>
              <a:t>Provides critical administrative and secretarial support</a:t>
            </a:r>
          </a:p>
        </p:txBody>
      </p:sp>
    </p:spTree>
    <p:extLst>
      <p:ext uri="{BB962C8B-B14F-4D97-AF65-F5344CB8AC3E}">
        <p14:creationId xmlns:p14="http://schemas.microsoft.com/office/powerpoint/2010/main" val="13614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Proposed additional Staff (Mayor’s Office)</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5</a:t>
            </a:fld>
            <a:endParaRPr lang="en-US" dirty="0"/>
          </a:p>
        </p:txBody>
      </p:sp>
      <p:sp>
        <p:nvSpPr>
          <p:cNvPr id="11" name="Rectangle 10">
            <a:extLst>
              <a:ext uri="{FF2B5EF4-FFF2-40B4-BE49-F238E27FC236}">
                <a16:creationId xmlns:a16="http://schemas.microsoft.com/office/drawing/2014/main" id="{A741474A-BFC6-4CAC-B7D7-93629C041A08}"/>
              </a:ext>
            </a:extLst>
          </p:cNvPr>
          <p:cNvSpPr/>
          <p:nvPr/>
        </p:nvSpPr>
        <p:spPr>
          <a:xfrm>
            <a:off x="3909832" y="2205676"/>
            <a:ext cx="3757080"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Assistant to the Mayor – Press</a:t>
            </a:r>
          </a:p>
        </p:txBody>
      </p:sp>
      <p:sp>
        <p:nvSpPr>
          <p:cNvPr id="12" name="Rectangle 11">
            <a:extLst>
              <a:ext uri="{FF2B5EF4-FFF2-40B4-BE49-F238E27FC236}">
                <a16:creationId xmlns:a16="http://schemas.microsoft.com/office/drawing/2014/main" id="{645A52AD-D01F-4357-85D0-F992151C779B}"/>
              </a:ext>
            </a:extLst>
          </p:cNvPr>
          <p:cNvSpPr/>
          <p:nvPr/>
        </p:nvSpPr>
        <p:spPr>
          <a:xfrm>
            <a:off x="3909832" y="3503681"/>
            <a:ext cx="3757080" cy="163986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tx2"/>
                </a:solidFill>
              </a:rPr>
              <a:t>Handles all press inquiries and responses, organizes press events, drafts media advisories and press releases and coordinates all interview requests.  </a:t>
            </a:r>
          </a:p>
        </p:txBody>
      </p:sp>
    </p:spTree>
    <p:extLst>
      <p:ext uri="{BB962C8B-B14F-4D97-AF65-F5344CB8AC3E}">
        <p14:creationId xmlns:p14="http://schemas.microsoft.com/office/powerpoint/2010/main" val="108451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979157" y="374808"/>
            <a:ext cx="10721510" cy="1499616"/>
          </a:xfrm>
        </p:spPr>
        <p:txBody>
          <a:bodyPr/>
          <a:lstStyle/>
          <a:p>
            <a:r>
              <a:rPr lang="en-US" dirty="0"/>
              <a:t>Mayor’s Office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6</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2910370372"/>
              </p:ext>
            </p:extLst>
          </p:nvPr>
        </p:nvGraphicFramePr>
        <p:xfrm>
          <a:off x="191529" y="1876397"/>
          <a:ext cx="11808941" cy="4123096"/>
        </p:xfrm>
        <a:graphic>
          <a:graphicData uri="http://schemas.openxmlformats.org/drawingml/2006/table">
            <a:tbl>
              <a:tblPr firstRow="1" bandRow="1">
                <a:tableStyleId>{5C22544A-7EE6-4342-B048-85BDC9FD1C3A}</a:tableStyleId>
              </a:tblPr>
              <a:tblGrid>
                <a:gridCol w="2952235">
                  <a:extLst>
                    <a:ext uri="{9D8B030D-6E8A-4147-A177-3AD203B41FA5}">
                      <a16:colId xmlns:a16="http://schemas.microsoft.com/office/drawing/2014/main" val="1654878565"/>
                    </a:ext>
                  </a:extLst>
                </a:gridCol>
                <a:gridCol w="2420071">
                  <a:extLst>
                    <a:ext uri="{9D8B030D-6E8A-4147-A177-3AD203B41FA5}">
                      <a16:colId xmlns:a16="http://schemas.microsoft.com/office/drawing/2014/main" val="2678003449"/>
                    </a:ext>
                  </a:extLst>
                </a:gridCol>
                <a:gridCol w="2407402">
                  <a:extLst>
                    <a:ext uri="{9D8B030D-6E8A-4147-A177-3AD203B41FA5}">
                      <a16:colId xmlns:a16="http://schemas.microsoft.com/office/drawing/2014/main" val="3104428564"/>
                    </a:ext>
                  </a:extLst>
                </a:gridCol>
                <a:gridCol w="4029233">
                  <a:extLst>
                    <a:ext uri="{9D8B030D-6E8A-4147-A177-3AD203B41FA5}">
                      <a16:colId xmlns:a16="http://schemas.microsoft.com/office/drawing/2014/main" val="3624484323"/>
                    </a:ext>
                  </a:extLst>
                </a:gridCol>
              </a:tblGrid>
              <a:tr h="471211">
                <a:tc>
                  <a:txBody>
                    <a:bodyPr/>
                    <a:lstStyle/>
                    <a:p>
                      <a:endParaRPr lang="en-US" dirty="0"/>
                    </a:p>
                  </a:txBody>
                  <a:tcPr/>
                </a:tc>
                <a:tc>
                  <a:txBody>
                    <a:bodyPr/>
                    <a:lstStyle/>
                    <a:p>
                      <a:pPr algn="ctr"/>
                      <a:r>
                        <a:rPr lang="en-US" dirty="0"/>
                        <a:t>FY 21/22</a:t>
                      </a:r>
                    </a:p>
                  </a:txBody>
                  <a:tcPr/>
                </a:tc>
                <a:tc>
                  <a:txBody>
                    <a:bodyPr/>
                    <a:lstStyle/>
                    <a:p>
                      <a:pPr algn="ctr"/>
                      <a:r>
                        <a:rPr lang="en-US" dirty="0"/>
                        <a:t>FY 22/23</a:t>
                      </a:r>
                    </a:p>
                  </a:txBody>
                  <a:tcPr/>
                </a:tc>
                <a:tc>
                  <a:txBody>
                    <a:bodyPr/>
                    <a:lstStyle/>
                    <a:p>
                      <a:pPr algn="ctr"/>
                      <a:r>
                        <a:rPr lang="en-US" dirty="0"/>
                        <a:t>FY 22/23</a:t>
                      </a:r>
                    </a:p>
                  </a:txBody>
                  <a:tcPr/>
                </a:tc>
                <a:extLst>
                  <a:ext uri="{0D108BD9-81ED-4DB2-BD59-A6C34878D82A}">
                    <a16:rowId xmlns:a16="http://schemas.microsoft.com/office/drawing/2014/main" val="1063026516"/>
                  </a:ext>
                </a:extLst>
              </a:tr>
              <a:tr h="824619">
                <a:tc>
                  <a:txBody>
                    <a:bodyPr/>
                    <a:lstStyle/>
                    <a:p>
                      <a:pPr algn="l"/>
                      <a:r>
                        <a:rPr lang="en-US" dirty="0"/>
                        <a:t>Job Title</a:t>
                      </a:r>
                    </a:p>
                  </a:txBody>
                  <a:tcPr/>
                </a:tc>
                <a:tc>
                  <a:txBody>
                    <a:bodyPr/>
                    <a:lstStyle/>
                    <a:p>
                      <a:r>
                        <a:rPr lang="en-US" dirty="0"/>
                        <a:t>Pos Count       Adopted</a:t>
                      </a:r>
                    </a:p>
                    <a:p>
                      <a:r>
                        <a:rPr lang="en-US" dirty="0"/>
                        <a:t>                     Budget</a:t>
                      </a:r>
                    </a:p>
                  </a:txBody>
                  <a:tcPr/>
                </a:tc>
                <a:tc>
                  <a:txBody>
                    <a:bodyPr/>
                    <a:lstStyle/>
                    <a:p>
                      <a:pPr algn="l"/>
                      <a:r>
                        <a:rPr lang="en-US" dirty="0"/>
                        <a:t>Pos Count   Department</a:t>
                      </a:r>
                    </a:p>
                    <a:p>
                      <a:pPr algn="l"/>
                      <a:r>
                        <a:rPr lang="en-US" dirty="0"/>
                        <a:t>                    Request</a:t>
                      </a:r>
                    </a:p>
                  </a:txBody>
                  <a:tcPr/>
                </a:tc>
                <a:tc>
                  <a:txBody>
                    <a:bodyPr/>
                    <a:lstStyle/>
                    <a:p>
                      <a:r>
                        <a:rPr lang="en-US" sz="1600" dirty="0"/>
                        <a:t>Funded</a:t>
                      </a:r>
                      <a:r>
                        <a:rPr lang="en-US" dirty="0"/>
                        <a:t>     </a:t>
                      </a:r>
                      <a:r>
                        <a:rPr lang="en-US" sz="1600" dirty="0"/>
                        <a:t>Mayor’s</a:t>
                      </a:r>
                      <a:r>
                        <a:rPr lang="en-US" dirty="0"/>
                        <a:t>     </a:t>
                      </a:r>
                      <a:r>
                        <a:rPr lang="en-US" sz="1600" dirty="0"/>
                        <a:t>Pos</a:t>
                      </a:r>
                      <a:r>
                        <a:rPr lang="en-US" dirty="0"/>
                        <a:t>     </a:t>
                      </a:r>
                      <a:r>
                        <a:rPr lang="en-US" sz="1600" dirty="0"/>
                        <a:t>$Var       %Var    Pos Count  Proposed</a:t>
                      </a:r>
                      <a:r>
                        <a:rPr lang="en-US" dirty="0"/>
                        <a:t>   </a:t>
                      </a:r>
                      <a:r>
                        <a:rPr lang="en-US" sz="1600" dirty="0"/>
                        <a:t>Var</a:t>
                      </a:r>
                      <a:r>
                        <a:rPr lang="en-US" dirty="0"/>
                        <a:t>      </a:t>
                      </a:r>
                      <a:r>
                        <a:rPr lang="en-US" sz="1600" dirty="0"/>
                        <a:t>Adpt.</a:t>
                      </a:r>
                      <a:r>
                        <a:rPr lang="en-US" dirty="0"/>
                        <a:t>     </a:t>
                      </a:r>
                      <a:r>
                        <a:rPr lang="en-US" sz="1600" dirty="0"/>
                        <a:t>Adpt.</a:t>
                      </a:r>
                      <a:r>
                        <a:rPr lang="en-US" dirty="0"/>
                        <a:t>                                  </a:t>
                      </a:r>
                    </a:p>
                  </a:txBody>
                  <a:tcPr/>
                </a:tc>
                <a:extLst>
                  <a:ext uri="{0D108BD9-81ED-4DB2-BD59-A6C34878D82A}">
                    <a16:rowId xmlns:a16="http://schemas.microsoft.com/office/drawing/2014/main" val="2728991270"/>
                  </a:ext>
                </a:extLst>
              </a:tr>
              <a:tr h="471211">
                <a:tc>
                  <a:txBody>
                    <a:bodyPr/>
                    <a:lstStyle/>
                    <a:p>
                      <a:r>
                        <a:rPr lang="en-US" dirty="0"/>
                        <a:t>Chief of Staff</a:t>
                      </a:r>
                    </a:p>
                  </a:txBody>
                  <a:tcPr/>
                </a:tc>
                <a:tc>
                  <a:txBody>
                    <a:bodyPr/>
                    <a:lstStyle/>
                    <a:p>
                      <a:r>
                        <a:rPr lang="en-US" dirty="0"/>
                        <a:t>1                 $176,950</a:t>
                      </a:r>
                    </a:p>
                  </a:txBody>
                  <a:tcPr/>
                </a:tc>
                <a:tc>
                  <a:txBody>
                    <a:bodyPr/>
                    <a:lstStyle/>
                    <a:p>
                      <a:r>
                        <a:rPr lang="en-US" dirty="0"/>
                        <a:t>1                 $160,750</a:t>
                      </a:r>
                    </a:p>
                  </a:txBody>
                  <a:tcPr/>
                </a:tc>
                <a:tc>
                  <a:txBody>
                    <a:bodyPr/>
                    <a:lstStyle/>
                    <a:p>
                      <a:r>
                        <a:rPr lang="en-US" dirty="0"/>
                        <a:t>1           $160,750   0  </a:t>
                      </a:r>
                      <a:r>
                        <a:rPr lang="en-US" b="1" dirty="0"/>
                        <a:t>-</a:t>
                      </a:r>
                      <a:r>
                        <a:rPr lang="en-US" dirty="0"/>
                        <a:t>$16,200   -9.2%</a:t>
                      </a:r>
                    </a:p>
                  </a:txBody>
                  <a:tcPr/>
                </a:tc>
                <a:extLst>
                  <a:ext uri="{0D108BD9-81ED-4DB2-BD59-A6C34878D82A}">
                    <a16:rowId xmlns:a16="http://schemas.microsoft.com/office/drawing/2014/main" val="1447163877"/>
                  </a:ext>
                </a:extLst>
              </a:tr>
              <a:tr h="471211">
                <a:tc>
                  <a:txBody>
                    <a:bodyPr/>
                    <a:lstStyle/>
                    <a:p>
                      <a:r>
                        <a:rPr lang="en-US" dirty="0"/>
                        <a:t>Mayor</a:t>
                      </a:r>
                    </a:p>
                  </a:txBody>
                  <a:tcPr/>
                </a:tc>
                <a:tc>
                  <a:txBody>
                    <a:bodyPr/>
                    <a:lstStyle/>
                    <a:p>
                      <a:r>
                        <a:rPr lang="en-US" dirty="0"/>
                        <a:t>1                 $190,758</a:t>
                      </a:r>
                    </a:p>
                  </a:txBody>
                  <a:tcPr/>
                </a:tc>
                <a:tc>
                  <a:txBody>
                    <a:bodyPr/>
                    <a:lstStyle/>
                    <a:p>
                      <a:r>
                        <a:rPr lang="en-US" dirty="0"/>
                        <a:t>1                 $192,186</a:t>
                      </a:r>
                    </a:p>
                  </a:txBody>
                  <a:tcPr/>
                </a:tc>
                <a:tc>
                  <a:txBody>
                    <a:bodyPr/>
                    <a:lstStyle/>
                    <a:p>
                      <a:r>
                        <a:rPr lang="en-US" dirty="0"/>
                        <a:t>1           $192,186   0  $1,428       0.7%</a:t>
                      </a:r>
                    </a:p>
                  </a:txBody>
                  <a:tcPr/>
                </a:tc>
                <a:extLst>
                  <a:ext uri="{0D108BD9-81ED-4DB2-BD59-A6C34878D82A}">
                    <a16:rowId xmlns:a16="http://schemas.microsoft.com/office/drawing/2014/main" val="1338541533"/>
                  </a:ext>
                </a:extLst>
              </a:tr>
              <a:tr h="471211">
                <a:tc>
                  <a:txBody>
                    <a:bodyPr/>
                    <a:lstStyle/>
                    <a:p>
                      <a:r>
                        <a:rPr lang="en-US" dirty="0"/>
                        <a:t>Special Asst. to the Mayor </a:t>
                      </a:r>
                    </a:p>
                  </a:txBody>
                  <a:tcPr/>
                </a:tc>
                <a:tc>
                  <a:txBody>
                    <a:bodyPr/>
                    <a:lstStyle/>
                    <a:p>
                      <a:r>
                        <a:rPr lang="en-US" dirty="0"/>
                        <a:t>0                 $0</a:t>
                      </a:r>
                    </a:p>
                  </a:txBody>
                  <a:tcPr/>
                </a:tc>
                <a:tc>
                  <a:txBody>
                    <a:bodyPr/>
                    <a:lstStyle/>
                    <a:p>
                      <a:r>
                        <a:rPr lang="en-US" dirty="0"/>
                        <a:t>3                 $279,129</a:t>
                      </a:r>
                    </a:p>
                  </a:txBody>
                  <a:tcPr/>
                </a:tc>
                <a:tc>
                  <a:txBody>
                    <a:bodyPr/>
                    <a:lstStyle/>
                    <a:p>
                      <a:r>
                        <a:rPr lang="en-US" dirty="0"/>
                        <a:t>3           $279,129   3  $279,129  100%</a:t>
                      </a:r>
                    </a:p>
                  </a:txBody>
                  <a:tcPr/>
                </a:tc>
                <a:extLst>
                  <a:ext uri="{0D108BD9-81ED-4DB2-BD59-A6C34878D82A}">
                    <a16:rowId xmlns:a16="http://schemas.microsoft.com/office/drawing/2014/main" val="889055520"/>
                  </a:ext>
                </a:extLst>
              </a:tr>
              <a:tr h="471211">
                <a:tc>
                  <a:txBody>
                    <a:bodyPr/>
                    <a:lstStyle/>
                    <a:p>
                      <a:r>
                        <a:rPr lang="en-US" dirty="0"/>
                        <a:t>Executive Secretary</a:t>
                      </a:r>
                    </a:p>
                  </a:txBody>
                  <a:tcPr/>
                </a:tc>
                <a:tc>
                  <a:txBody>
                    <a:bodyPr/>
                    <a:lstStyle/>
                    <a:p>
                      <a:r>
                        <a:rPr lang="en-US" dirty="0"/>
                        <a:t>1                 $68,500</a:t>
                      </a:r>
                    </a:p>
                  </a:txBody>
                  <a:tcPr/>
                </a:tc>
                <a:tc>
                  <a:txBody>
                    <a:bodyPr/>
                    <a:lstStyle/>
                    <a:p>
                      <a:r>
                        <a:rPr lang="en-US" dirty="0"/>
                        <a:t>1                 $74,015</a:t>
                      </a:r>
                    </a:p>
                  </a:txBody>
                  <a:tcPr/>
                </a:tc>
                <a:tc>
                  <a:txBody>
                    <a:bodyPr/>
                    <a:lstStyle/>
                    <a:p>
                      <a:r>
                        <a:rPr lang="en-US" dirty="0"/>
                        <a:t>1           $74,015     0  $5,515      8.1%</a:t>
                      </a:r>
                    </a:p>
                  </a:txBody>
                  <a:tcPr/>
                </a:tc>
                <a:extLst>
                  <a:ext uri="{0D108BD9-81ED-4DB2-BD59-A6C34878D82A}">
                    <a16:rowId xmlns:a16="http://schemas.microsoft.com/office/drawing/2014/main" val="1978867141"/>
                  </a:ext>
                </a:extLst>
              </a:tr>
              <a:tr h="471211">
                <a:tc>
                  <a:txBody>
                    <a:bodyPr/>
                    <a:lstStyle/>
                    <a:p>
                      <a:r>
                        <a:rPr lang="en-US" dirty="0"/>
                        <a:t>Sr. Adm Asst to Mayor</a:t>
                      </a:r>
                    </a:p>
                  </a:txBody>
                  <a:tcPr/>
                </a:tc>
                <a:tc>
                  <a:txBody>
                    <a:bodyPr/>
                    <a:lstStyle/>
                    <a:p>
                      <a:r>
                        <a:rPr lang="en-US" dirty="0"/>
                        <a:t>1                 $107,573</a:t>
                      </a:r>
                    </a:p>
                  </a:txBody>
                  <a:tcPr/>
                </a:tc>
                <a:tc>
                  <a:txBody>
                    <a:bodyPr/>
                    <a:lstStyle/>
                    <a:p>
                      <a:r>
                        <a:rPr lang="en-US" dirty="0"/>
                        <a:t>1                 $115,133</a:t>
                      </a:r>
                    </a:p>
                  </a:txBody>
                  <a:tcPr/>
                </a:tc>
                <a:tc>
                  <a:txBody>
                    <a:bodyPr/>
                    <a:lstStyle/>
                    <a:p>
                      <a:r>
                        <a:rPr lang="en-US" dirty="0"/>
                        <a:t>1           $115,133   0  $7,560      7.0%</a:t>
                      </a:r>
                    </a:p>
                  </a:txBody>
                  <a:tcPr/>
                </a:tc>
                <a:extLst>
                  <a:ext uri="{0D108BD9-81ED-4DB2-BD59-A6C34878D82A}">
                    <a16:rowId xmlns:a16="http://schemas.microsoft.com/office/drawing/2014/main" val="2772106683"/>
                  </a:ext>
                </a:extLst>
              </a:tr>
              <a:tr h="471211">
                <a:tc>
                  <a:txBody>
                    <a:bodyPr/>
                    <a:lstStyle/>
                    <a:p>
                      <a:r>
                        <a:rPr lang="en-US" b="1" dirty="0"/>
                        <a:t>Total</a:t>
                      </a:r>
                    </a:p>
                  </a:txBody>
                  <a:tcPr/>
                </a:tc>
                <a:tc>
                  <a:txBody>
                    <a:bodyPr/>
                    <a:lstStyle/>
                    <a:p>
                      <a:r>
                        <a:rPr lang="en-US" b="1" dirty="0"/>
                        <a:t>4                  $543,781</a:t>
                      </a:r>
                    </a:p>
                  </a:txBody>
                  <a:tcPr/>
                </a:tc>
                <a:tc>
                  <a:txBody>
                    <a:bodyPr/>
                    <a:lstStyle/>
                    <a:p>
                      <a:r>
                        <a:rPr lang="en-US" b="1" dirty="0"/>
                        <a:t>7                  $821,213</a:t>
                      </a:r>
                    </a:p>
                  </a:txBody>
                  <a:tcPr/>
                </a:tc>
                <a:tc>
                  <a:txBody>
                    <a:bodyPr/>
                    <a:lstStyle/>
                    <a:p>
                      <a:r>
                        <a:rPr lang="en-US" b="1" dirty="0"/>
                        <a:t>7            $821,213   3   $277,432 51.0%</a:t>
                      </a:r>
                    </a:p>
                  </a:txBody>
                  <a:tcPr/>
                </a:tc>
                <a:extLst>
                  <a:ext uri="{0D108BD9-81ED-4DB2-BD59-A6C34878D82A}">
                    <a16:rowId xmlns:a16="http://schemas.microsoft.com/office/drawing/2014/main" val="2610730408"/>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859795" y="2345635"/>
            <a:ext cx="0" cy="365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852454" y="2695802"/>
            <a:ext cx="0" cy="3303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247870" y="2695802"/>
            <a:ext cx="3662" cy="3303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236411" y="2695802"/>
            <a:ext cx="0" cy="33036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09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427556"/>
            <a:ext cx="9720072" cy="1499616"/>
          </a:xfrm>
        </p:spPr>
        <p:txBody>
          <a:bodyPr/>
          <a:lstStyle/>
          <a:p>
            <a:r>
              <a:rPr lang="en-US" dirty="0"/>
              <a:t>Office OF ECONOMIC DEVELOPMENT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7</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747251" y="2638835"/>
            <a:ext cx="10697497" cy="2291994"/>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1"/>
                </a:solidFill>
              </a:rPr>
              <a:t>Economic Development creates, implements and drives business and economic growth for the City; promotes business retention and increased business attraction of current and growth industries; supports the growth of small businesses, large companies, and entrepreneurs; promotes the growth and expansion of current and strategic industries; promotes inclusive economic development, including support of women-owned, communities of color-owned, and immigrant-owned businesses.</a:t>
            </a:r>
          </a:p>
        </p:txBody>
      </p:sp>
    </p:spTree>
    <p:extLst>
      <p:ext uri="{BB962C8B-B14F-4D97-AF65-F5344CB8AC3E}">
        <p14:creationId xmlns:p14="http://schemas.microsoft.com/office/powerpoint/2010/main" val="359954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Economic Development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8</a:t>
            </a:fld>
            <a:endParaRPr lang="en-US" dirty="0"/>
          </a:p>
        </p:txBody>
      </p:sp>
      <p:sp>
        <p:nvSpPr>
          <p:cNvPr id="5" name="Rectangle 4">
            <a:extLst>
              <a:ext uri="{FF2B5EF4-FFF2-40B4-BE49-F238E27FC236}">
                <a16:creationId xmlns:a16="http://schemas.microsoft.com/office/drawing/2014/main" id="{2BEB71CC-DCCC-4897-BFB5-ECAB4A720F5B}"/>
              </a:ext>
            </a:extLst>
          </p:cNvPr>
          <p:cNvSpPr/>
          <p:nvPr/>
        </p:nvSpPr>
        <p:spPr>
          <a:xfrm>
            <a:off x="971981" y="1601844"/>
            <a:ext cx="4256690" cy="414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Director of Economic Development</a:t>
            </a:r>
          </a:p>
        </p:txBody>
      </p:sp>
      <p:sp>
        <p:nvSpPr>
          <p:cNvPr id="6" name="Rectangle 5">
            <a:extLst>
              <a:ext uri="{FF2B5EF4-FFF2-40B4-BE49-F238E27FC236}">
                <a16:creationId xmlns:a16="http://schemas.microsoft.com/office/drawing/2014/main" id="{35A514C0-FC58-4DAB-A9EE-30D59E0A9F8B}"/>
              </a:ext>
            </a:extLst>
          </p:cNvPr>
          <p:cNvSpPr/>
          <p:nvPr/>
        </p:nvSpPr>
        <p:spPr>
          <a:xfrm>
            <a:off x="971981" y="2361666"/>
            <a:ext cx="4256690" cy="179260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2"/>
                </a:solidFill>
              </a:rPr>
              <a:t>Directs and manages all key initiatives and programs for City’s economic development office. </a:t>
            </a:r>
          </a:p>
          <a:p>
            <a:pPr marL="742950" lvl="1" indent="-285750">
              <a:buFont typeface="Arial"/>
              <a:buChar char="•"/>
            </a:pPr>
            <a:r>
              <a:rPr lang="en-US" sz="1600" dirty="0">
                <a:solidFill>
                  <a:schemeClr val="tx2"/>
                </a:solidFill>
              </a:rPr>
              <a:t>Envoy and representative for Mayor on economic development at city, regional, state, and federal level</a:t>
            </a:r>
          </a:p>
        </p:txBody>
      </p:sp>
      <p:sp>
        <p:nvSpPr>
          <p:cNvPr id="7" name="Rectangle 6">
            <a:extLst>
              <a:ext uri="{FF2B5EF4-FFF2-40B4-BE49-F238E27FC236}">
                <a16:creationId xmlns:a16="http://schemas.microsoft.com/office/drawing/2014/main" id="{3DF7ABAC-77AA-4661-BC69-BF539D90E248}"/>
              </a:ext>
            </a:extLst>
          </p:cNvPr>
          <p:cNvSpPr/>
          <p:nvPr/>
        </p:nvSpPr>
        <p:spPr>
          <a:xfrm>
            <a:off x="3109433" y="5218725"/>
            <a:ext cx="5549462" cy="13970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1600" dirty="0">
                <a:solidFill>
                  <a:schemeClr val="tx2"/>
                </a:solidFill>
              </a:rPr>
              <a:t>Assists with business attraction/retention, marketing, small business support &amp; works with Grant Administrator </a:t>
            </a:r>
          </a:p>
        </p:txBody>
      </p:sp>
      <p:sp>
        <p:nvSpPr>
          <p:cNvPr id="9" name="Rectangle 8">
            <a:extLst>
              <a:ext uri="{FF2B5EF4-FFF2-40B4-BE49-F238E27FC236}">
                <a16:creationId xmlns:a16="http://schemas.microsoft.com/office/drawing/2014/main" id="{DD82B488-7054-48A4-A69F-4B5AB39975B1}"/>
              </a:ext>
            </a:extLst>
          </p:cNvPr>
          <p:cNvSpPr/>
          <p:nvPr/>
        </p:nvSpPr>
        <p:spPr>
          <a:xfrm>
            <a:off x="3109433" y="4586898"/>
            <a:ext cx="5549462" cy="414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Special Assistant to Mayor – Economic Development</a:t>
            </a:r>
          </a:p>
        </p:txBody>
      </p:sp>
      <p:sp>
        <p:nvSpPr>
          <p:cNvPr id="11" name="Rectangle 10">
            <a:extLst>
              <a:ext uri="{FF2B5EF4-FFF2-40B4-BE49-F238E27FC236}">
                <a16:creationId xmlns:a16="http://schemas.microsoft.com/office/drawing/2014/main" id="{A741474A-BFC6-4CAC-B7D7-93629C041A08}"/>
              </a:ext>
            </a:extLst>
          </p:cNvPr>
          <p:cNvSpPr/>
          <p:nvPr/>
        </p:nvSpPr>
        <p:spPr>
          <a:xfrm>
            <a:off x="6436211" y="2154342"/>
            <a:ext cx="4201529" cy="414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Economic Development Analyst </a:t>
            </a:r>
          </a:p>
        </p:txBody>
      </p:sp>
      <p:sp>
        <p:nvSpPr>
          <p:cNvPr id="12" name="Rectangle 11">
            <a:extLst>
              <a:ext uri="{FF2B5EF4-FFF2-40B4-BE49-F238E27FC236}">
                <a16:creationId xmlns:a16="http://schemas.microsoft.com/office/drawing/2014/main" id="{645A52AD-D01F-4357-85D0-F992151C779B}"/>
              </a:ext>
            </a:extLst>
          </p:cNvPr>
          <p:cNvSpPr/>
          <p:nvPr/>
        </p:nvSpPr>
        <p:spPr>
          <a:xfrm>
            <a:off x="6436212" y="2759994"/>
            <a:ext cx="4201529" cy="92769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a:spcBef>
                <a:spcPts val="0"/>
              </a:spcBef>
              <a:spcAft>
                <a:spcPts val="0"/>
              </a:spcAft>
            </a:pPr>
            <a:r>
              <a:rPr lang="en-US" sz="1600" dirty="0">
                <a:solidFill>
                  <a:schemeClr val="tx2"/>
                </a:solidFill>
                <a:latin typeface="Tw Cen MT (Body)"/>
              </a:rPr>
              <a:t>Provides research and analysis for department and supports overall function of office. </a:t>
            </a:r>
          </a:p>
        </p:txBody>
      </p:sp>
    </p:spTree>
    <p:extLst>
      <p:ext uri="{BB962C8B-B14F-4D97-AF65-F5344CB8AC3E}">
        <p14:creationId xmlns:p14="http://schemas.microsoft.com/office/powerpoint/2010/main" val="39147805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3059</TotalTime>
  <Words>1485</Words>
  <Application>Microsoft Office PowerPoint</Application>
  <PresentationFormat>Widescreen</PresentationFormat>
  <Paragraphs>195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Times New Roman</vt:lpstr>
      <vt:lpstr>Tw Cen MT</vt:lpstr>
      <vt:lpstr>Tw Cen MT (Body)</vt:lpstr>
      <vt:lpstr>Tw Cen MT Condensed</vt:lpstr>
      <vt:lpstr>Wingdings 3</vt:lpstr>
      <vt:lpstr>Integral</vt:lpstr>
      <vt:lpstr>City of Stamford</vt:lpstr>
      <vt:lpstr>MAYOR’S OFFICE</vt:lpstr>
      <vt:lpstr>Mayor’s office Mission Statement</vt:lpstr>
      <vt:lpstr>Mayor’s office Functions</vt:lpstr>
      <vt:lpstr>Mayor’s Office Staff</vt:lpstr>
      <vt:lpstr>Proposed additional Staff (Mayor’s Office)</vt:lpstr>
      <vt:lpstr>Mayor’s Office FY 2022-23 Requested Budget (Full Time Salary)</vt:lpstr>
      <vt:lpstr>Office OF ECONOMIC DEVELOPMENT Functions</vt:lpstr>
      <vt:lpstr>Economic Development STAFF</vt:lpstr>
      <vt:lpstr>Economic Development FY 2022-23 Requested Budget (Full Time Salary)</vt:lpstr>
      <vt:lpstr>Citizen’s Services Office Functions</vt:lpstr>
      <vt:lpstr>Citizen’s services Office STAFF</vt:lpstr>
      <vt:lpstr>Citizen’s services FY 2022-23 Requested Budget (Full Time Salary)</vt:lpstr>
      <vt:lpstr>Full Mayor’s Office Budget</vt:lpstr>
      <vt:lpstr>Youth Services Bureau office Functions</vt:lpstr>
      <vt:lpstr>Youth Services Bureau Staff</vt:lpstr>
      <vt:lpstr>Youth Services Bureau FY 2022-23 Requested Budget (Full Time Salary)</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Fox, Bridget</cp:lastModifiedBy>
  <cp:revision>116</cp:revision>
  <cp:lastPrinted>2022-03-09T20:01:07Z</cp:lastPrinted>
  <dcterms:created xsi:type="dcterms:W3CDTF">2019-03-25T13:59:05Z</dcterms:created>
  <dcterms:modified xsi:type="dcterms:W3CDTF">2022-03-09T21:59:24Z</dcterms:modified>
</cp:coreProperties>
</file>