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handoutMasterIdLst>
    <p:handoutMasterId r:id="rId8"/>
  </p:handoutMasterIdLst>
  <p:sldIdLst>
    <p:sldId id="264" r:id="rId2"/>
    <p:sldId id="279" r:id="rId3"/>
    <p:sldId id="278" r:id="rId4"/>
    <p:sldId id="275" r:id="rId5"/>
    <p:sldId id="281" r:id="rId6"/>
  </p:sldIdLst>
  <p:sldSz cx="9144000" cy="6858000" type="screen4x3"/>
  <p:notesSz cx="6985000" cy="9271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 userDrawn="1">
          <p15:clr>
            <a:srgbClr val="A4A3A4"/>
          </p15:clr>
        </p15:guide>
        <p15:guide id="2" pos="2196" userDrawn="1">
          <p15:clr>
            <a:srgbClr val="A4A3A4"/>
          </p15:clr>
        </p15:guide>
        <p15:guide id="3" orient="horz" pos="2920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>
      <p:cViewPr varScale="1">
        <p:scale>
          <a:sx n="106" d="100"/>
          <a:sy n="106" d="100"/>
        </p:scale>
        <p:origin x="12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897"/>
        <p:guide pos="2196"/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t" anchorCtr="0" compatLnSpc="1">
            <a:prstTxWarp prst="textNoShape">
              <a:avLst/>
            </a:prstTxWarp>
          </a:bodyPr>
          <a:lstStyle>
            <a:lvl1pPr defTabSz="927215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251" y="0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t" anchorCtr="0" compatLnSpc="1">
            <a:prstTxWarp prst="textNoShape">
              <a:avLst/>
            </a:prstTxWarp>
          </a:bodyPr>
          <a:lstStyle>
            <a:lvl1pPr algn="r" defTabSz="927215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06493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b" anchorCtr="0" compatLnSpc="1">
            <a:prstTxWarp prst="textNoShape">
              <a:avLst/>
            </a:prstTxWarp>
          </a:bodyPr>
          <a:lstStyle>
            <a:lvl1pPr defTabSz="927215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251" y="8806493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b" anchorCtr="0" compatLnSpc="1">
            <a:prstTxWarp prst="textNoShape">
              <a:avLst/>
            </a:prstTxWarp>
          </a:bodyPr>
          <a:lstStyle>
            <a:lvl1pPr algn="r" defTabSz="927215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ctr" anchorCtr="0" compatLnSpc="1">
            <a:prstTxWarp prst="textNoShape">
              <a:avLst/>
            </a:prstTxWarp>
          </a:bodyPr>
          <a:lstStyle>
            <a:lvl1pPr defTabSz="927215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48" y="0"/>
            <a:ext cx="3027152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797" tIns="46398" rIns="92797" bIns="46398" numCol="1" anchor="ctr" anchorCtr="0" compatLnSpc="1">
            <a:prstTxWarp prst="textNoShape">
              <a:avLst/>
            </a:prstTxWarp>
          </a:bodyPr>
          <a:lstStyle>
            <a:lvl1pPr algn="r" defTabSz="927215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32325" cy="3475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694" y="4404049"/>
            <a:ext cx="5123613" cy="417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08089"/>
            <a:ext cx="3027153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7" tIns="46398" rIns="92797" bIns="46398" numCol="1" anchor="b" anchorCtr="0" compatLnSpc="1">
            <a:prstTxWarp prst="textNoShape">
              <a:avLst/>
            </a:prstTxWarp>
          </a:bodyPr>
          <a:lstStyle>
            <a:lvl1pPr defTabSz="927215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48" y="8808089"/>
            <a:ext cx="3027152" cy="46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797" tIns="46398" rIns="92797" bIns="46398" numCol="1" anchor="b" anchorCtr="0" compatLnSpc="1">
            <a:prstTxWarp prst="textNoShape">
              <a:avLst/>
            </a:prstTxWarp>
          </a:bodyPr>
          <a:lstStyle>
            <a:lvl1pPr algn="r" defTabSz="927215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BE1DC-9567-4DF2-A5A4-E70526E5C52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98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grpSp>
          <p:nvGrpSpPr>
            <p:cNvPr id="901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01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01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6DDD6-E68C-4F7C-AF23-735217335D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7F0CE1-866A-4BD4-ACD1-A60431EE721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35495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60F03A-583D-4A9B-999F-74DA13C958E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63311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en-US" dirty="0"/>
              <a:t>Click icon to add clip 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BBF2EB-0ABC-420B-9A3A-3FEA6EB3E23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169426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en-US" dirty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64151F-E22A-4E1F-80D9-891E81A5768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012146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C54018-77D9-4F9E-B61C-ADBB8299D2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61668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897187-BCAA-470B-862C-7D8D4EF39AE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94520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DC3A4-3ECB-4CC5-8031-F712224A9F4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780468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163D5B-07E7-4F0E-BCB2-32B96E85206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30431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242185-4B3A-4B3C-B1A3-48131BA4B7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22491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75048-FC03-4291-928B-BDB9F655CF7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65104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95582-20C7-4B36-B562-5BE424F7108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697862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E3C68F-1F6D-40C9-9574-8D30D2C4248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96593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432F6-7821-4653-A61A-EEA69F8A5E0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40520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CA6EF-D364-49C2-8EF9-0228E40A8C9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87316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90A2963-3AE2-4712-B816-981AE9D70521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891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91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91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816424"/>
            <a:ext cx="6480175" cy="223138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300" dirty="0">
                <a:solidFill>
                  <a:schemeClr val="bg1"/>
                </a:solidFill>
              </a:rPr>
              <a:t>FY </a:t>
            </a:r>
            <a:r>
              <a:rPr lang="en-US" altLang="en-US" sz="3300" dirty="0" smtClean="0">
                <a:solidFill>
                  <a:schemeClr val="bg1"/>
                </a:solidFill>
              </a:rPr>
              <a:t>2022-23</a:t>
            </a:r>
            <a:r>
              <a:rPr lang="en-US" altLang="en-US" sz="3300" dirty="0">
                <a:solidFill>
                  <a:schemeClr val="bg1"/>
                </a:solidFill>
              </a:rPr>
              <a:t/>
            </a:r>
            <a:br>
              <a:rPr lang="en-US" altLang="en-US" sz="3300" dirty="0">
                <a:solidFill>
                  <a:schemeClr val="bg1"/>
                </a:solidFill>
              </a:rPr>
            </a:br>
            <a:r>
              <a:rPr lang="en-US" altLang="en-US" sz="3300" dirty="0" smtClean="0">
                <a:solidFill>
                  <a:schemeClr val="bg1"/>
                </a:solidFill>
              </a:rPr>
              <a:t>Budget Presentation</a:t>
            </a:r>
            <a:br>
              <a:rPr lang="en-US" altLang="en-US" sz="3300" dirty="0" smtClean="0">
                <a:solidFill>
                  <a:schemeClr val="bg1"/>
                </a:solidFill>
              </a:rPr>
            </a:br>
            <a:r>
              <a:rPr lang="en-US" altLang="en-US" sz="3300" dirty="0">
                <a:solidFill>
                  <a:schemeClr val="bg1"/>
                </a:solidFill>
              </a:rPr>
              <a:t/>
            </a:r>
            <a:br>
              <a:rPr lang="en-US" altLang="en-US" sz="3300" dirty="0">
                <a:solidFill>
                  <a:schemeClr val="bg1"/>
                </a:solidFill>
              </a:rPr>
            </a:b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86545" y="381000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accent2"/>
                </a:solidFill>
              </a:rPr>
              <a:t>City of Stamford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Fire Department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4315575"/>
            <a:ext cx="1981201" cy="246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Department Changes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Changes </a:t>
            </a:r>
            <a:r>
              <a:rPr lang="en-US" sz="2000" dirty="0" smtClean="0"/>
              <a:t>in Department Budget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FY2021/22           </a:t>
            </a:r>
            <a:r>
              <a:rPr lang="en-US" sz="2000" dirty="0" smtClean="0"/>
              <a:t>To         </a:t>
            </a:r>
            <a:r>
              <a:rPr lang="en-US" sz="2000" dirty="0" smtClean="0"/>
              <a:t>FY2022/23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</a:t>
            </a:r>
            <a:r>
              <a:rPr lang="en-US" sz="2000" dirty="0" smtClean="0"/>
              <a:t>to</a:t>
            </a:r>
            <a:r>
              <a:rPr lang="en-US" sz="2000" dirty="0" smtClean="0"/>
              <a:t> overtime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water </a:t>
            </a:r>
            <a:r>
              <a:rPr lang="en-US" sz="2000" dirty="0" smtClean="0"/>
              <a:t>account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Software account (decrease to training)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Fuel accounts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Explain: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We </a:t>
            </a:r>
            <a:r>
              <a:rPr lang="en-US" sz="2000" dirty="0" smtClean="0"/>
              <a:t>currently have 14 firefighter vacancies, more expected by July 1st. We expect to hire in September, impact realized &gt; January.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err="1" smtClean="0"/>
              <a:t>Aquarion’s</a:t>
            </a:r>
            <a:r>
              <a:rPr lang="en-US" sz="2000" dirty="0" smtClean="0"/>
              <a:t> public fire service charge will increase by </a:t>
            </a:r>
            <a:r>
              <a:rPr lang="en-US" sz="2000" dirty="0" smtClean="0"/>
              <a:t>5</a:t>
            </a:r>
            <a:r>
              <a:rPr lang="en-US" sz="2000" dirty="0" smtClean="0"/>
              <a:t>.94</a:t>
            </a:r>
            <a:r>
              <a:rPr lang="en-US" sz="2000" dirty="0" smtClean="0"/>
              <a:t>%. </a:t>
            </a:r>
            <a:r>
              <a:rPr lang="en-US" sz="2000" dirty="0" smtClean="0"/>
              <a:t>The increase is due to </a:t>
            </a:r>
            <a:r>
              <a:rPr lang="en-US" sz="2000" dirty="0" smtClean="0"/>
              <a:t>32,868 </a:t>
            </a:r>
            <a:r>
              <a:rPr lang="en-US" sz="2000" dirty="0" smtClean="0"/>
              <a:t>inch foot added to our system and a rate increase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Life Safety Command &amp; Control software/ SCBA monitoring. 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4250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Productivity and Efficiency Improvements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sz="2000" dirty="0" smtClean="0"/>
              <a:t>New records management system. Online occupancy inspections.</a:t>
            </a:r>
            <a:endParaRPr lang="en-US" sz="2000" dirty="0" smtClean="0"/>
          </a:p>
          <a:p>
            <a:r>
              <a:rPr lang="en-US" sz="2000" dirty="0" smtClean="0"/>
              <a:t>New scheduling/payroll software.</a:t>
            </a:r>
            <a:endParaRPr lang="en-US" sz="2000" dirty="0" smtClean="0"/>
          </a:p>
          <a:p>
            <a:r>
              <a:rPr lang="en-US" sz="2000" dirty="0" smtClean="0"/>
              <a:t>Water mains and hydrants were improved in multiple parts of the city.</a:t>
            </a:r>
          </a:p>
          <a:p>
            <a:r>
              <a:rPr lang="en-US" sz="2000" dirty="0" smtClean="0"/>
              <a:t>18</a:t>
            </a:r>
            <a:r>
              <a:rPr lang="en-US" sz="2000" dirty="0" smtClean="0"/>
              <a:t> </a:t>
            </a:r>
            <a:r>
              <a:rPr lang="en-US" sz="2000" dirty="0" smtClean="0"/>
              <a:t>new firefighters were trained in house and added to the department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Upgrade to station alerting system.</a:t>
            </a:r>
          </a:p>
          <a:p>
            <a:r>
              <a:rPr lang="en-US" sz="2000" dirty="0" smtClean="0"/>
              <a:t>Radio upgrades. Switch </a:t>
            </a:r>
            <a:r>
              <a:rPr lang="en-US" sz="2000" smtClean="0"/>
              <a:t>to the state </a:t>
            </a:r>
            <a:r>
              <a:rPr lang="en-US" sz="2000" dirty="0" smtClean="0"/>
              <a:t>system.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9890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26" y="547399"/>
            <a:ext cx="8229600" cy="883227"/>
          </a:xfrm>
        </p:spPr>
        <p:txBody>
          <a:bodyPr/>
          <a:lstStyle/>
          <a:p>
            <a:r>
              <a:rPr lang="en-US" sz="2800" b="1" i="1" dirty="0" smtClean="0"/>
              <a:t>Capital Request 2021-22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184525"/>
            <a:ext cx="1238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Apparatus $1.7M</a:t>
            </a:r>
          </a:p>
          <a:p>
            <a:r>
              <a:rPr lang="en-US" dirty="0" smtClean="0"/>
              <a:t>Hydrants $250K</a:t>
            </a:r>
          </a:p>
          <a:p>
            <a:r>
              <a:rPr lang="en-US" dirty="0" smtClean="0"/>
              <a:t>PPE $50K</a:t>
            </a:r>
          </a:p>
          <a:p>
            <a:r>
              <a:rPr lang="en-US" dirty="0" smtClean="0"/>
              <a:t>Central HVAC $110K</a:t>
            </a:r>
          </a:p>
          <a:p>
            <a:r>
              <a:rPr lang="en-US" dirty="0" smtClean="0"/>
              <a:t>Mobile Radio $200K</a:t>
            </a:r>
          </a:p>
          <a:p>
            <a:r>
              <a:rPr lang="en-US" dirty="0" err="1" smtClean="0"/>
              <a:t>Belltown</a:t>
            </a:r>
            <a:r>
              <a:rPr lang="en-US" dirty="0" smtClean="0"/>
              <a:t> Generator $60K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257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26" y="547399"/>
            <a:ext cx="8229600" cy="883227"/>
          </a:xfrm>
        </p:spPr>
        <p:txBody>
          <a:bodyPr/>
          <a:lstStyle/>
          <a:p>
            <a:r>
              <a:rPr lang="en-US" sz="2800" b="1" i="1" dirty="0" smtClean="0"/>
              <a:t>Major Department Contributions Made </a:t>
            </a:r>
            <a:r>
              <a:rPr lang="en-US" sz="2800" b="1" i="1" dirty="0" smtClean="0"/>
              <a:t>2021-22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184525"/>
            <a:ext cx="1238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sz="2000" dirty="0" smtClean="0"/>
              <a:t>2021 </a:t>
            </a:r>
            <a:r>
              <a:rPr lang="en-US" sz="2000" dirty="0" smtClean="0"/>
              <a:t>Pierce Enforcer </a:t>
            </a:r>
            <a:r>
              <a:rPr lang="en-US" sz="2000" dirty="0" smtClean="0"/>
              <a:t>Pumper delivered </a:t>
            </a:r>
            <a:r>
              <a:rPr lang="en-US" sz="2000" dirty="0" smtClean="0"/>
              <a:t>and </a:t>
            </a:r>
            <a:r>
              <a:rPr lang="en-US" sz="2000" dirty="0" smtClean="0"/>
              <a:t>will be put </a:t>
            </a:r>
            <a:r>
              <a:rPr lang="en-US" sz="2000" dirty="0" smtClean="0"/>
              <a:t>in service as </a:t>
            </a:r>
            <a:r>
              <a:rPr lang="en-US" sz="2000" dirty="0" smtClean="0"/>
              <a:t>Engine 5.</a:t>
            </a:r>
          </a:p>
          <a:p>
            <a:r>
              <a:rPr lang="en-US" sz="2000" dirty="0" smtClean="0"/>
              <a:t>2022 Pierce Enforcer 100’ Aerial delivered and will be put in service as Truck 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21569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Grant proposa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Grant proposal</Template>
  <TotalTime>56900</TotalTime>
  <Words>225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Grant proposal</vt:lpstr>
      <vt:lpstr>FY 2022-23 Budget Presentation  </vt:lpstr>
      <vt:lpstr>Department Changes </vt:lpstr>
      <vt:lpstr>Productivity and Efficiency Improvements </vt:lpstr>
      <vt:lpstr>Capital Request 2021-22</vt:lpstr>
      <vt:lpstr>Major Department Contributions Made 2021-22</vt:lpstr>
    </vt:vector>
  </TitlesOfParts>
  <Company>City of Stamford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Administrator</dc:creator>
  <cp:lastModifiedBy>Robles, Miguel</cp:lastModifiedBy>
  <cp:revision>138</cp:revision>
  <cp:lastPrinted>2020-02-24T19:54:15Z</cp:lastPrinted>
  <dcterms:created xsi:type="dcterms:W3CDTF">2015-07-08T22:36:06Z</dcterms:created>
  <dcterms:modified xsi:type="dcterms:W3CDTF">2022-03-14T20:51:15Z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