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263" r:id="rId3"/>
    <p:sldId id="259" r:id="rId4"/>
    <p:sldId id="260" r:id="rId5"/>
    <p:sldId id="262" r:id="rId6"/>
    <p:sldId id="271" r:id="rId7"/>
    <p:sldId id="270" r:id="rId8"/>
    <p:sldId id="268" r:id="rId9"/>
    <p:sldId id="269" r:id="rId10"/>
    <p:sldId id="267" r:id="rId11"/>
    <p:sldId id="272" r:id="rId12"/>
    <p:sldId id="266" r:id="rId13"/>
    <p:sldId id="264" r:id="rId14"/>
    <p:sldId id="265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6A42"/>
    <a:srgbClr val="0097CC"/>
    <a:srgbClr val="A1ABB2"/>
    <a:srgbClr val="E8EBEC"/>
    <a:srgbClr val="CCD5DA"/>
    <a:srgbClr val="CCD0D5"/>
    <a:srgbClr val="DEE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196" autoAdjust="0"/>
  </p:normalViewPr>
  <p:slideViewPr>
    <p:cSldViewPr snapToGrid="0">
      <p:cViewPr varScale="1">
        <p:scale>
          <a:sx n="115" d="100"/>
          <a:sy n="115" d="100"/>
        </p:scale>
        <p:origin x="147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-1194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D35874D-F3EA-4F07-B788-496DEBF4F2D3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CEF800-6BE8-483D-8064-925654E5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53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31B7F703-B546-4B8E-8820-55AEFD7D0243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CADD4BC9-EFE1-4251-8907-924C2A4CCA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82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D4BC9-EFE1-4251-8907-924C2A4CCA7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335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D4BC9-EFE1-4251-8907-924C2A4CCA7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134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D4BC9-EFE1-4251-8907-924C2A4CCA7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690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D4BC9-EFE1-4251-8907-924C2A4CCA7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32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D4BC9-EFE1-4251-8907-924C2A4CCA7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551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D4BC9-EFE1-4251-8907-924C2A4CCA7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021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D4BC9-EFE1-4251-8907-924C2A4CCA7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856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D4BC9-EFE1-4251-8907-924C2A4CCA7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357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D4BC9-EFE1-4251-8907-924C2A4CCA7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455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D4BC9-EFE1-4251-8907-924C2A4CCA7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44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D4BC9-EFE1-4251-8907-924C2A4CCA7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005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D4BC9-EFE1-4251-8907-924C2A4CCA7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367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D4BC9-EFE1-4251-8907-924C2A4CCA7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693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D4BC9-EFE1-4251-8907-924C2A4CCA7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12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9948" y="870577"/>
            <a:ext cx="5510623" cy="1796955"/>
          </a:xfrm>
          <a:prstGeom prst="rect">
            <a:avLst/>
          </a:prstGeom>
        </p:spPr>
        <p:txBody>
          <a:bodyPr lIns="0" anchor="b"/>
          <a:lstStyle>
            <a:lvl1pPr algn="l">
              <a:lnSpc>
                <a:spcPts val="4200"/>
              </a:lnSpc>
              <a:defRPr sz="4000" i="0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9948" y="2975974"/>
            <a:ext cx="5510623" cy="114790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presentation subtitle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0EF3DA-80F4-44DE-AE13-68C54F6C624F}"/>
              </a:ext>
            </a:extLst>
          </p:cNvPr>
          <p:cNvCxnSpPr>
            <a:cxnSpLocks/>
          </p:cNvCxnSpPr>
          <p:nvPr userDrawn="1"/>
        </p:nvCxnSpPr>
        <p:spPr>
          <a:xfrm>
            <a:off x="429948" y="2821753"/>
            <a:ext cx="266448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D3E634F-7D2E-4EAB-A4E0-5986FCD05C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9948" y="6313851"/>
            <a:ext cx="4603514" cy="349250"/>
          </a:xfrm>
        </p:spPr>
        <p:txBody>
          <a:bodyPr lIns="0" anchor="ctr">
            <a:normAutofit/>
          </a:bodyPr>
          <a:lstStyle>
            <a:lvl1pPr marL="0" indent="0" algn="l" defTabSz="914400" rtl="0" eaLnBrk="1" latinLnBrk="0" hangingPunct="1">
              <a:buNone/>
              <a:defRPr lang="en-US" sz="1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1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172F31-DEB6-4225-B84B-D93FB675E957}"/>
              </a:ext>
            </a:extLst>
          </p:cNvPr>
          <p:cNvSpPr/>
          <p:nvPr userDrawn="1"/>
        </p:nvSpPr>
        <p:spPr>
          <a:xfrm flipV="1">
            <a:off x="0" y="1"/>
            <a:ext cx="8598994" cy="270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BEE474-1A05-41F3-8926-207457AA84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16" y="5877986"/>
            <a:ext cx="1502667" cy="87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52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2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545006" y="1"/>
            <a:ext cx="8053988" cy="270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836" y="896492"/>
            <a:ext cx="7196328" cy="761619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 b="0" i="0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Add agenda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979A09-8DEA-4C1C-94B8-DD2576CB962D}"/>
              </a:ext>
            </a:extLst>
          </p:cNvPr>
          <p:cNvCxnSpPr>
            <a:cxnSpLocks/>
          </p:cNvCxnSpPr>
          <p:nvPr userDrawn="1"/>
        </p:nvCxnSpPr>
        <p:spPr>
          <a:xfrm>
            <a:off x="4438776" y="1822326"/>
            <a:ext cx="266448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B58B9B07-B22C-4149-94B8-67AB4B8385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8159" y="1986540"/>
            <a:ext cx="8107682" cy="43304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agenda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A4C698-9CAF-4BC2-BCC7-338DD84C74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140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B92CD8-49B2-408A-9FF8-76B70E1E83B0}"/>
              </a:ext>
            </a:extLst>
          </p:cNvPr>
          <p:cNvSpPr/>
          <p:nvPr userDrawn="1"/>
        </p:nvSpPr>
        <p:spPr>
          <a:xfrm>
            <a:off x="273947" y="406014"/>
            <a:ext cx="8596106" cy="60459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836" y="1999488"/>
            <a:ext cx="7196328" cy="1746504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 b="0" i="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979A09-8DEA-4C1C-94B8-DD2576CB962D}"/>
              </a:ext>
            </a:extLst>
          </p:cNvPr>
          <p:cNvCxnSpPr>
            <a:cxnSpLocks/>
          </p:cNvCxnSpPr>
          <p:nvPr userDrawn="1"/>
        </p:nvCxnSpPr>
        <p:spPr>
          <a:xfrm>
            <a:off x="4438776" y="3910206"/>
            <a:ext cx="266448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B58B9B07-B22C-4149-94B8-67AB4B8385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8159" y="4074420"/>
            <a:ext cx="8107682" cy="7127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616A4E-BADA-44A6-B562-37F9695282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411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836" y="1999488"/>
            <a:ext cx="7196328" cy="1746504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 b="0" i="0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979A09-8DEA-4C1C-94B8-DD2576CB962D}"/>
              </a:ext>
            </a:extLst>
          </p:cNvPr>
          <p:cNvCxnSpPr>
            <a:cxnSpLocks/>
          </p:cNvCxnSpPr>
          <p:nvPr userDrawn="1"/>
        </p:nvCxnSpPr>
        <p:spPr>
          <a:xfrm>
            <a:off x="4438776" y="3910206"/>
            <a:ext cx="266448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B58B9B07-B22C-4149-94B8-67AB4B8385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8159" y="4074420"/>
            <a:ext cx="8107682" cy="7127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subtitle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19C330-2F7A-438D-B7D9-1DA2880F911E}"/>
              </a:ext>
            </a:extLst>
          </p:cNvPr>
          <p:cNvSpPr/>
          <p:nvPr userDrawn="1"/>
        </p:nvSpPr>
        <p:spPr>
          <a:xfrm flipV="1">
            <a:off x="545006" y="1"/>
            <a:ext cx="8053988" cy="270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B858E9-793B-4AAB-B9FD-AFF39B7BCB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563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A19C330-2F7A-438D-B7D9-1DA2880F911E}"/>
              </a:ext>
            </a:extLst>
          </p:cNvPr>
          <p:cNvSpPr/>
          <p:nvPr userDrawn="1"/>
        </p:nvSpPr>
        <p:spPr>
          <a:xfrm rot="10800000" flipV="1">
            <a:off x="0" y="2634557"/>
            <a:ext cx="9144000" cy="42234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4853" y="3114675"/>
            <a:ext cx="7920971" cy="1421892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979A09-8DEA-4C1C-94B8-DD2576CB962D}"/>
              </a:ext>
            </a:extLst>
          </p:cNvPr>
          <p:cNvCxnSpPr>
            <a:cxnSpLocks/>
          </p:cNvCxnSpPr>
          <p:nvPr userDrawn="1"/>
        </p:nvCxnSpPr>
        <p:spPr>
          <a:xfrm>
            <a:off x="518160" y="3114675"/>
            <a:ext cx="2" cy="2542034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B58B9B07-B22C-4149-94B8-67AB4B8385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4853" y="4864995"/>
            <a:ext cx="7920988" cy="71276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6127AC-0A8C-4C83-A178-EC50CE3692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766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A19C330-2F7A-438D-B7D9-1DA2880F911E}"/>
              </a:ext>
            </a:extLst>
          </p:cNvPr>
          <p:cNvSpPr/>
          <p:nvPr userDrawn="1"/>
        </p:nvSpPr>
        <p:spPr>
          <a:xfrm rot="10800000" flipV="1">
            <a:off x="0" y="2634557"/>
            <a:ext cx="9144000" cy="42234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4854" y="3114675"/>
            <a:ext cx="4986606" cy="1421892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979A09-8DEA-4C1C-94B8-DD2576CB962D}"/>
              </a:ext>
            </a:extLst>
          </p:cNvPr>
          <p:cNvCxnSpPr>
            <a:cxnSpLocks/>
          </p:cNvCxnSpPr>
          <p:nvPr userDrawn="1"/>
        </p:nvCxnSpPr>
        <p:spPr>
          <a:xfrm>
            <a:off x="518160" y="3114675"/>
            <a:ext cx="0" cy="1421892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6127AC-0A8C-4C83-A178-EC50CE3692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942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1"/>
            <a:ext cx="7699248" cy="1024128"/>
          </a:xfrm>
          <a:prstGeom prst="rect">
            <a:avLst/>
          </a:prstGeom>
        </p:spPr>
        <p:txBody>
          <a:bodyPr lIns="0" anchor="b" anchorCtr="0"/>
          <a:lstStyle>
            <a:lvl1pPr algn="l">
              <a:defRPr sz="4000" i="1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add slide header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D6C99E-D7C2-42ED-BBFC-DFB5D134804E}"/>
              </a:ext>
            </a:extLst>
          </p:cNvPr>
          <p:cNvSpPr/>
          <p:nvPr userDrawn="1"/>
        </p:nvSpPr>
        <p:spPr>
          <a:xfrm flipV="1">
            <a:off x="0" y="1"/>
            <a:ext cx="8598994" cy="270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D1B220-EBDC-461D-AB4A-3B44E37BFF55}"/>
              </a:ext>
            </a:extLst>
          </p:cNvPr>
          <p:cNvCxnSpPr>
            <a:cxnSpLocks/>
          </p:cNvCxnSpPr>
          <p:nvPr userDrawn="1"/>
        </p:nvCxnSpPr>
        <p:spPr>
          <a:xfrm>
            <a:off x="685800" y="1856225"/>
            <a:ext cx="266448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A51421EC-FC21-4F52-8200-A99FA91862F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85800" y="2002520"/>
            <a:ext cx="7696200" cy="4295775"/>
          </a:xfrm>
        </p:spPr>
        <p:txBody>
          <a:bodyPr l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54AA47-4C8C-42A8-9C4C-1214CD33241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507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numerical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7F4A13C-1F0F-4478-9223-A7003663EB76}"/>
              </a:ext>
            </a:extLst>
          </p:cNvPr>
          <p:cNvSpPr/>
          <p:nvPr userDrawn="1"/>
        </p:nvSpPr>
        <p:spPr>
          <a:xfrm flipV="1">
            <a:off x="0" y="1"/>
            <a:ext cx="8598994" cy="270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BA771BA-2D7E-4A47-9CA3-A8E42BC199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85801"/>
            <a:ext cx="7699248" cy="1024128"/>
          </a:xfrm>
          <a:prstGeom prst="rect">
            <a:avLst/>
          </a:prstGeom>
        </p:spPr>
        <p:txBody>
          <a:bodyPr lIns="0" anchor="b" anchorCtr="0"/>
          <a:lstStyle>
            <a:lvl1pPr algn="l">
              <a:defRPr sz="4000" i="1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add slide header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7E3B90-FE4F-4078-B71D-5054BEEB2B1F}"/>
              </a:ext>
            </a:extLst>
          </p:cNvPr>
          <p:cNvCxnSpPr>
            <a:cxnSpLocks/>
          </p:cNvCxnSpPr>
          <p:nvPr userDrawn="1"/>
        </p:nvCxnSpPr>
        <p:spPr>
          <a:xfrm>
            <a:off x="685800" y="1856224"/>
            <a:ext cx="266448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07EDC-C4AB-43E9-B7DB-18C412310F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2002519"/>
            <a:ext cx="7699375" cy="4297680"/>
          </a:xfrm>
        </p:spPr>
        <p:txBody>
          <a:bodyPr lIns="0"/>
          <a:lstStyle>
            <a:lvl1pPr marL="227013" indent="-227013">
              <a:buSzPct val="75000"/>
              <a:buFont typeface="+mj-lt"/>
              <a:buAutoNum type="arabicPeriod"/>
              <a:defRPr/>
            </a:lvl1pPr>
            <a:lvl2pPr marL="461963" indent="-225425">
              <a:buSzPct val="75000"/>
              <a:buFont typeface="+mj-lt"/>
              <a:buAutoNum type="arabicPeriod" startAt="2"/>
              <a:defRPr/>
            </a:lvl2pPr>
            <a:lvl3pPr marL="687388" indent="-225425">
              <a:buSzPct val="75000"/>
              <a:buFont typeface="+mj-lt"/>
              <a:buAutoNum type="arabicPeriod" startAt="3"/>
              <a:tabLst/>
              <a:defRPr/>
            </a:lvl3pPr>
            <a:lvl4pPr marL="914400" indent="-227013">
              <a:buSzPct val="75000"/>
              <a:buFont typeface="+mj-lt"/>
              <a:buAutoNum type="arabicPeriod" startAt="4"/>
              <a:defRPr/>
            </a:lvl4pPr>
            <a:lvl5pPr marL="1141413" indent="-227013">
              <a:buSzPct val="75000"/>
              <a:buFont typeface="+mj-lt"/>
              <a:buAutoNum type="arabicPeriod" startAt="5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6F888E-8878-4A07-BCCA-09A532DF6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599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D31F062-4999-4283-9531-9A63BA62C867}"/>
              </a:ext>
            </a:extLst>
          </p:cNvPr>
          <p:cNvSpPr/>
          <p:nvPr userDrawn="1"/>
        </p:nvSpPr>
        <p:spPr>
          <a:xfrm flipV="1">
            <a:off x="0" y="1"/>
            <a:ext cx="8598994" cy="270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E9B2827-BD46-4285-A18D-94535A2DCE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85801"/>
            <a:ext cx="7699248" cy="1024128"/>
          </a:xfrm>
          <a:prstGeom prst="rect">
            <a:avLst/>
          </a:prstGeom>
        </p:spPr>
        <p:txBody>
          <a:bodyPr lIns="0" anchor="b" anchorCtr="0"/>
          <a:lstStyle>
            <a:lvl1pPr algn="l">
              <a:defRPr sz="4000" i="1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add slide header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A30C8D3-BFE3-454B-90C9-D98135803F1E}"/>
              </a:ext>
            </a:extLst>
          </p:cNvPr>
          <p:cNvCxnSpPr>
            <a:cxnSpLocks/>
          </p:cNvCxnSpPr>
          <p:nvPr userDrawn="1"/>
        </p:nvCxnSpPr>
        <p:spPr>
          <a:xfrm>
            <a:off x="685800" y="1855825"/>
            <a:ext cx="266448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923BD28-ECF3-47BF-93BC-4E38A128764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48200" y="2001721"/>
            <a:ext cx="3752850" cy="3991841"/>
          </a:xfrm>
          <a:prstGeom prst="rect">
            <a:avLst/>
          </a:prstGeo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7EF3068A-90CD-4931-8FDC-DA037282402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85800" y="2001721"/>
            <a:ext cx="3752850" cy="3991841"/>
          </a:xfrm>
          <a:prstGeom prst="rect">
            <a:avLst/>
          </a:prstGeo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F2C5B3-B7FC-4F57-B74F-D952AEB9CB7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233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numerical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5772B93-1D0A-43C1-AD71-80AF9398D199}"/>
              </a:ext>
            </a:extLst>
          </p:cNvPr>
          <p:cNvSpPr/>
          <p:nvPr userDrawn="1"/>
        </p:nvSpPr>
        <p:spPr>
          <a:xfrm flipV="1">
            <a:off x="0" y="1"/>
            <a:ext cx="8598994" cy="270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30A279A-2F77-4AD4-9647-C1A5BB797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685801"/>
            <a:ext cx="7699248" cy="1024128"/>
          </a:xfrm>
          <a:prstGeom prst="rect">
            <a:avLst/>
          </a:prstGeom>
        </p:spPr>
        <p:txBody>
          <a:bodyPr lIns="0" anchor="b" anchorCtr="0"/>
          <a:lstStyle>
            <a:lvl1pPr algn="l">
              <a:defRPr sz="4000" i="1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add slide header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3608F8-990D-4014-9257-791FF62A1328}"/>
              </a:ext>
            </a:extLst>
          </p:cNvPr>
          <p:cNvCxnSpPr>
            <a:cxnSpLocks/>
          </p:cNvCxnSpPr>
          <p:nvPr userDrawn="1"/>
        </p:nvCxnSpPr>
        <p:spPr>
          <a:xfrm>
            <a:off x="685799" y="1856225"/>
            <a:ext cx="266448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B4B2BB6-26F1-4580-9A63-ED90D78E69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799" y="2002520"/>
            <a:ext cx="3749040" cy="4235317"/>
          </a:xfrm>
        </p:spPr>
        <p:txBody>
          <a:bodyPr lIns="0"/>
          <a:lstStyle>
            <a:lvl1pPr marL="227013" indent="-227013">
              <a:buSzPct val="75000"/>
              <a:buFont typeface="+mj-lt"/>
              <a:buAutoNum type="arabicPeriod"/>
              <a:defRPr/>
            </a:lvl1pPr>
            <a:lvl2pPr marL="461963" indent="-225425">
              <a:buSzPct val="75000"/>
              <a:buFont typeface="+mj-lt"/>
              <a:buAutoNum type="arabicPeriod" startAt="2"/>
              <a:defRPr/>
            </a:lvl2pPr>
            <a:lvl3pPr marL="687388" indent="-225425">
              <a:buSzPct val="75000"/>
              <a:buFont typeface="+mj-lt"/>
              <a:buAutoNum type="arabicPeriod" startAt="3"/>
              <a:tabLst/>
              <a:defRPr/>
            </a:lvl3pPr>
            <a:lvl4pPr marL="914400" indent="-227013">
              <a:buSzPct val="75000"/>
              <a:buFont typeface="+mj-lt"/>
              <a:buAutoNum type="arabicPeriod" startAt="4"/>
              <a:defRPr/>
            </a:lvl4pPr>
            <a:lvl5pPr marL="1141413" indent="-227013">
              <a:buSzPct val="75000"/>
              <a:buFont typeface="+mj-lt"/>
              <a:buAutoNum type="arabicPeriod" startAt="5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F8317A7-1894-46FE-AEAA-6794312145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36008" y="2002520"/>
            <a:ext cx="3749040" cy="4235317"/>
          </a:xfrm>
        </p:spPr>
        <p:txBody>
          <a:bodyPr lIns="0"/>
          <a:lstStyle>
            <a:lvl1pPr marL="227013" indent="-227013">
              <a:buSzPct val="75000"/>
              <a:buFont typeface="+mj-lt"/>
              <a:buAutoNum type="arabicPeriod"/>
              <a:defRPr/>
            </a:lvl1pPr>
            <a:lvl2pPr marL="461963" indent="-225425">
              <a:buSzPct val="75000"/>
              <a:buFont typeface="+mj-lt"/>
              <a:buAutoNum type="arabicPeriod" startAt="2"/>
              <a:defRPr/>
            </a:lvl2pPr>
            <a:lvl3pPr marL="687388" indent="-225425">
              <a:buSzPct val="75000"/>
              <a:buFont typeface="+mj-lt"/>
              <a:buAutoNum type="arabicPeriod" startAt="3"/>
              <a:tabLst/>
              <a:defRPr/>
            </a:lvl3pPr>
            <a:lvl4pPr marL="914400" indent="-227013">
              <a:buSzPct val="75000"/>
              <a:buFont typeface="+mj-lt"/>
              <a:buAutoNum type="arabicPeriod" startAt="4"/>
              <a:defRPr/>
            </a:lvl4pPr>
            <a:lvl5pPr marL="1141413" indent="-227013">
              <a:buSzPct val="75000"/>
              <a:buFont typeface="+mj-lt"/>
              <a:buAutoNum type="arabicPeriod" startAt="5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2B9F4F-F0A9-4D11-AEBE-F3E0ADCA814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604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5772B93-1D0A-43C1-AD71-80AF9398D199}"/>
              </a:ext>
            </a:extLst>
          </p:cNvPr>
          <p:cNvSpPr/>
          <p:nvPr userDrawn="1"/>
        </p:nvSpPr>
        <p:spPr>
          <a:xfrm flipV="1">
            <a:off x="0" y="1"/>
            <a:ext cx="8598994" cy="270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3C6ED26-0A11-4E1F-ADC5-A9D2E08CC1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85801"/>
            <a:ext cx="7699248" cy="1024128"/>
          </a:xfrm>
          <a:prstGeom prst="rect">
            <a:avLst/>
          </a:prstGeom>
        </p:spPr>
        <p:txBody>
          <a:bodyPr lIns="0" anchor="b" anchorCtr="0"/>
          <a:lstStyle>
            <a:lvl1pPr algn="l">
              <a:defRPr sz="4000" i="1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add slide header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5C2A1B3-21DA-4EEA-96A2-54FE283B32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85800" y="3206738"/>
            <a:ext cx="1833984" cy="314896"/>
          </a:xfrm>
          <a:prstGeom prst="rect">
            <a:avLst/>
          </a:prstGeom>
        </p:spPr>
        <p:txBody>
          <a:bodyPr vert="horz" lIns="0">
            <a:normAutofit/>
          </a:bodyPr>
          <a:lstStyle>
            <a:lvl1pPr marL="0" indent="0" algn="l">
              <a:buFontTx/>
              <a:buNone/>
              <a:defRPr sz="1200" b="0" cap="all" baseline="0">
                <a:solidFill>
                  <a:schemeClr val="tx1"/>
                </a:solidFill>
                <a:latin typeface="+mn-lt"/>
                <a:cs typeface="Sarabun Bold"/>
              </a:defRPr>
            </a:lvl1pPr>
            <a:lvl2pPr marL="4572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2pPr>
            <a:lvl3pPr marL="9144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3pPr>
            <a:lvl4pPr marL="13716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4pPr>
            <a:lvl5pPr marL="18288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27E9CF42-9D3A-41FB-8066-C71B60AEC53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5800" y="2124731"/>
            <a:ext cx="1833984" cy="777896"/>
          </a:xfrm>
          <a:prstGeom prst="rect">
            <a:avLst/>
          </a:prstGeom>
        </p:spPr>
        <p:txBody>
          <a:bodyPr vert="horz" lIns="0"/>
          <a:lstStyle>
            <a:lvl1pPr marL="0" indent="0" algn="l">
              <a:buFontTx/>
              <a:buNone/>
              <a:defRPr sz="4000" baseline="0">
                <a:solidFill>
                  <a:schemeClr val="tx1"/>
                </a:solidFill>
                <a:latin typeface="Garamond" panose="02020404030301010803" pitchFamily="18" charset="0"/>
                <a:cs typeface="Garamond" panose="02020404030301010803" pitchFamily="18" charset="0"/>
              </a:defRPr>
            </a:lvl1pPr>
            <a:lvl2pPr marL="4572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2pPr>
            <a:lvl3pPr marL="9144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3pPr>
            <a:lvl4pPr marL="13716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4pPr>
            <a:lvl5pPr marL="18288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58C80FDF-542E-432A-B1B7-F4BBF781732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601959" y="3206737"/>
            <a:ext cx="1833984" cy="314897"/>
          </a:xfrm>
          <a:prstGeom prst="rect">
            <a:avLst/>
          </a:prstGeom>
        </p:spPr>
        <p:txBody>
          <a:bodyPr vert="horz" lIns="0">
            <a:normAutofit/>
          </a:bodyPr>
          <a:lstStyle>
            <a:lvl1pPr marL="0" indent="0" algn="l">
              <a:buFontTx/>
              <a:buNone/>
              <a:defRPr sz="1200" b="0" cap="all" baseline="0">
                <a:solidFill>
                  <a:schemeClr val="tx1"/>
                </a:solidFill>
                <a:latin typeface="+mn-lt"/>
                <a:cs typeface="Sarabun Bold"/>
              </a:defRPr>
            </a:lvl1pPr>
            <a:lvl2pPr marL="4572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2pPr>
            <a:lvl3pPr marL="9144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3pPr>
            <a:lvl4pPr marL="13716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4pPr>
            <a:lvl5pPr marL="18288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42A78E4B-D0FD-4062-B791-A65AF6C5ADC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01959" y="2124731"/>
            <a:ext cx="1833984" cy="777896"/>
          </a:xfrm>
          <a:prstGeom prst="rect">
            <a:avLst/>
          </a:prstGeom>
        </p:spPr>
        <p:txBody>
          <a:bodyPr vert="horz" lIns="0"/>
          <a:lstStyle>
            <a:lvl1pPr marL="0" indent="0" algn="l">
              <a:buFontTx/>
              <a:buNone/>
              <a:defRPr sz="4000" baseline="0">
                <a:solidFill>
                  <a:schemeClr val="tx1"/>
                </a:solidFill>
                <a:latin typeface="Garamond" panose="02020404030301010803" pitchFamily="18" charset="0"/>
                <a:cs typeface="Garamond" panose="02020404030301010803" pitchFamily="18" charset="0"/>
              </a:defRPr>
            </a:lvl1pPr>
            <a:lvl2pPr marL="4572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2pPr>
            <a:lvl3pPr marL="9144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3pPr>
            <a:lvl4pPr marL="13716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4pPr>
            <a:lvl5pPr marL="18288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783CAB82-1CAF-492D-86A4-4F8AEF718D5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657853" y="3206737"/>
            <a:ext cx="1833984" cy="314897"/>
          </a:xfrm>
          <a:prstGeom prst="rect">
            <a:avLst/>
          </a:prstGeom>
        </p:spPr>
        <p:txBody>
          <a:bodyPr vert="horz" lIns="0">
            <a:normAutofit/>
          </a:bodyPr>
          <a:lstStyle>
            <a:lvl1pPr marL="0" indent="0" algn="l">
              <a:buFontTx/>
              <a:buNone/>
              <a:defRPr sz="1200" b="0" cap="all" baseline="0">
                <a:solidFill>
                  <a:schemeClr val="tx1"/>
                </a:solidFill>
                <a:latin typeface="+mn-lt"/>
                <a:cs typeface="Sarabun Bold"/>
              </a:defRPr>
            </a:lvl1pPr>
            <a:lvl2pPr marL="4572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2pPr>
            <a:lvl3pPr marL="9144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3pPr>
            <a:lvl4pPr marL="13716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4pPr>
            <a:lvl5pPr marL="18288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8B77AF21-5CE3-4B36-90D5-7CE98F35E7B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57853" y="2124731"/>
            <a:ext cx="1833984" cy="777896"/>
          </a:xfrm>
          <a:prstGeom prst="rect">
            <a:avLst/>
          </a:prstGeom>
        </p:spPr>
        <p:txBody>
          <a:bodyPr vert="horz" lIns="0"/>
          <a:lstStyle>
            <a:lvl1pPr marL="0" indent="0" algn="l">
              <a:buFontTx/>
              <a:buNone/>
              <a:defRPr sz="4000" baseline="0">
                <a:solidFill>
                  <a:schemeClr val="tx1"/>
                </a:solidFill>
                <a:latin typeface="Garamond" panose="02020404030301010803" pitchFamily="18" charset="0"/>
                <a:cs typeface="Garamond" panose="02020404030301010803" pitchFamily="18" charset="0"/>
              </a:defRPr>
            </a:lvl1pPr>
            <a:lvl2pPr marL="4572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2pPr>
            <a:lvl3pPr marL="9144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3pPr>
            <a:lvl4pPr marL="13716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4pPr>
            <a:lvl5pPr marL="18288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850B3EFF-D14D-40FB-A673-57CB06D752B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629906" y="3206737"/>
            <a:ext cx="1833984" cy="314897"/>
          </a:xfrm>
          <a:prstGeom prst="rect">
            <a:avLst/>
          </a:prstGeom>
        </p:spPr>
        <p:txBody>
          <a:bodyPr vert="horz" lIns="0">
            <a:normAutofit/>
          </a:bodyPr>
          <a:lstStyle>
            <a:lvl1pPr marL="0" indent="0" algn="l">
              <a:buFontTx/>
              <a:buNone/>
              <a:defRPr sz="1200" b="0" cap="all" baseline="0">
                <a:solidFill>
                  <a:schemeClr val="tx1"/>
                </a:solidFill>
                <a:latin typeface="+mn-lt"/>
                <a:cs typeface="Sarabun Bold"/>
              </a:defRPr>
            </a:lvl1pPr>
            <a:lvl2pPr marL="4572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2pPr>
            <a:lvl3pPr marL="9144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3pPr>
            <a:lvl4pPr marL="13716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4pPr>
            <a:lvl5pPr marL="18288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3D70B89C-1446-447B-9151-90F7D23880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629906" y="2124731"/>
            <a:ext cx="1833984" cy="777896"/>
          </a:xfrm>
          <a:prstGeom prst="rect">
            <a:avLst/>
          </a:prstGeom>
        </p:spPr>
        <p:txBody>
          <a:bodyPr vert="horz" lIns="0"/>
          <a:lstStyle>
            <a:lvl1pPr marL="0" indent="0" algn="l">
              <a:buFontTx/>
              <a:buNone/>
              <a:defRPr sz="4000" baseline="0">
                <a:solidFill>
                  <a:schemeClr val="tx1"/>
                </a:solidFill>
                <a:latin typeface="Garamond" panose="02020404030301010803" pitchFamily="18" charset="0"/>
                <a:cs typeface="Garamond" panose="02020404030301010803" pitchFamily="18" charset="0"/>
              </a:defRPr>
            </a:lvl1pPr>
            <a:lvl2pPr marL="4572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2pPr>
            <a:lvl3pPr marL="9144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3pPr>
            <a:lvl4pPr marL="13716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4pPr>
            <a:lvl5pPr marL="18288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9E437592-B551-4475-8C83-03C467B98F2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85799" y="3521634"/>
            <a:ext cx="1833985" cy="1779086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ct val="150000"/>
              </a:lnSpc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4D232877-89B9-4D87-8E30-D9063290938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657852" y="3521634"/>
            <a:ext cx="1833985" cy="1779086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ct val="150000"/>
              </a:lnSpc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82CE620A-C721-4938-B9AD-FE62AC41E26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629906" y="3521634"/>
            <a:ext cx="1833985" cy="1779086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ct val="150000"/>
              </a:lnSpc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92AEDD1B-E9F1-4A45-8B1F-57D7EFE565A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601958" y="3521634"/>
            <a:ext cx="1833985" cy="1779086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ct val="150000"/>
              </a:lnSpc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9FA9BE-6622-441E-9B37-A9465AC03DA5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93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Cov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CEF8038-9891-4E73-98EB-77B023B7363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36FD1F2-6D82-49A9-8EDD-1DFFA4DD17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9949" y="1449238"/>
            <a:ext cx="5510622" cy="1218294"/>
          </a:xfrm>
          <a:prstGeom prst="rect">
            <a:avLst/>
          </a:prstGeom>
        </p:spPr>
        <p:txBody>
          <a:bodyPr lIns="0" anchor="b"/>
          <a:lstStyle>
            <a:lvl1pPr algn="l">
              <a:lnSpc>
                <a:spcPts val="4200"/>
              </a:lnSpc>
              <a:defRPr sz="4000" i="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2A1130F-BB58-4E94-AAA6-2881A06D28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9949" y="2975975"/>
            <a:ext cx="5510622" cy="89728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presentation 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F698FE-4AE3-4629-A127-42AFBCD502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9948" y="6313851"/>
            <a:ext cx="4603514" cy="349250"/>
          </a:xfrm>
        </p:spPr>
        <p:txBody>
          <a:bodyPr lIns="0" anchor="ctr">
            <a:normAutofit/>
          </a:bodyPr>
          <a:lstStyle>
            <a:lvl1pPr marL="0" indent="0" algn="l" defTabSz="914400" rtl="0" eaLnBrk="1" latinLnBrk="0" hangingPunct="1">
              <a:buNone/>
              <a:defRPr lang="en-US" sz="1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1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E0DEB0-5C96-4C58-B1D4-EA9D1E6EA2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826" y="5877986"/>
            <a:ext cx="1492646" cy="87173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965D45-90E6-4EA1-970F-DFE72A94111D}"/>
              </a:ext>
            </a:extLst>
          </p:cNvPr>
          <p:cNvCxnSpPr>
            <a:cxnSpLocks/>
          </p:cNvCxnSpPr>
          <p:nvPr userDrawn="1"/>
        </p:nvCxnSpPr>
        <p:spPr>
          <a:xfrm flipV="1">
            <a:off x="261756" y="1345721"/>
            <a:ext cx="0" cy="2778162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808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5772B93-1D0A-43C1-AD71-80AF9398D199}"/>
              </a:ext>
            </a:extLst>
          </p:cNvPr>
          <p:cNvSpPr/>
          <p:nvPr userDrawn="1"/>
        </p:nvSpPr>
        <p:spPr>
          <a:xfrm flipV="1">
            <a:off x="0" y="1"/>
            <a:ext cx="8598994" cy="270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89E9B1C-0E10-4331-BD1F-33E6D765791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05611" y="3173758"/>
            <a:ext cx="2290147" cy="31489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400" b="0" cap="all" baseline="0">
                <a:solidFill>
                  <a:schemeClr val="tx1"/>
                </a:solidFill>
                <a:latin typeface="+mn-lt"/>
                <a:cs typeface="Sarabun Bold"/>
              </a:defRPr>
            </a:lvl1pPr>
            <a:lvl2pPr marL="4572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2pPr>
            <a:lvl3pPr marL="9144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3pPr>
            <a:lvl4pPr marL="13716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4pPr>
            <a:lvl5pPr marL="18288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1A5F1B5-7268-4454-88BB-4F8F6AD017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5611" y="2068686"/>
            <a:ext cx="2290147" cy="77789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4000" baseline="0">
                <a:solidFill>
                  <a:schemeClr val="tx1"/>
                </a:solidFill>
                <a:latin typeface="Garamond" panose="02020404030301010803" pitchFamily="18" charset="0"/>
                <a:cs typeface="Garamond" panose="02020404030301010803" pitchFamily="18" charset="0"/>
              </a:defRPr>
            </a:lvl1pPr>
            <a:lvl2pPr marL="4572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2pPr>
            <a:lvl3pPr marL="9144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3pPr>
            <a:lvl4pPr marL="13716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4pPr>
            <a:lvl5pPr marL="18288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EE05583-2642-4D2F-B8AF-257FD50F7D8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85802" y="3173759"/>
            <a:ext cx="2290147" cy="31489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400" b="0" cap="all" baseline="0">
                <a:solidFill>
                  <a:schemeClr val="tx1"/>
                </a:solidFill>
                <a:latin typeface="+mn-lt"/>
                <a:cs typeface="Sarabun Bold"/>
              </a:defRPr>
            </a:lvl1pPr>
            <a:lvl2pPr marL="4572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2pPr>
            <a:lvl3pPr marL="9144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3pPr>
            <a:lvl4pPr marL="13716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4pPr>
            <a:lvl5pPr marL="18288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FEB474E-8B79-42AD-9C2D-777C3FBE266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85802" y="2068685"/>
            <a:ext cx="2290147" cy="77789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4000" baseline="0">
                <a:solidFill>
                  <a:schemeClr val="tx1"/>
                </a:solidFill>
                <a:latin typeface="Garamond" panose="02020404030301010803" pitchFamily="18" charset="0"/>
                <a:cs typeface="Garamond" panose="02020404030301010803" pitchFamily="18" charset="0"/>
              </a:defRPr>
            </a:lvl1pPr>
            <a:lvl2pPr marL="4572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2pPr>
            <a:lvl3pPr marL="9144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3pPr>
            <a:lvl4pPr marL="13716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4pPr>
            <a:lvl5pPr marL="18288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2C328607-032B-4A91-8ED0-BDF0D4E5460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912978" y="3173758"/>
            <a:ext cx="2290147" cy="31489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400" b="0" cap="all" baseline="0">
                <a:solidFill>
                  <a:schemeClr val="tx1"/>
                </a:solidFill>
                <a:latin typeface="+mn-lt"/>
                <a:cs typeface="Sarabun Bold"/>
              </a:defRPr>
            </a:lvl1pPr>
            <a:lvl2pPr marL="4572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2pPr>
            <a:lvl3pPr marL="9144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3pPr>
            <a:lvl4pPr marL="13716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4pPr>
            <a:lvl5pPr marL="18288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579EF95-798E-486B-B7D5-EFFA0EB1BB2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912978" y="2068685"/>
            <a:ext cx="2290147" cy="77789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4000" baseline="0">
                <a:solidFill>
                  <a:schemeClr val="tx1"/>
                </a:solidFill>
                <a:latin typeface="Garamond" panose="02020404030301010803" pitchFamily="18" charset="0"/>
                <a:cs typeface="Garamond" panose="02020404030301010803" pitchFamily="18" charset="0"/>
              </a:defRPr>
            </a:lvl1pPr>
            <a:lvl2pPr marL="4572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2pPr>
            <a:lvl3pPr marL="9144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3pPr>
            <a:lvl4pPr marL="13716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4pPr>
            <a:lvl5pPr marL="18288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5F260F19-B2FD-49D1-B5BD-1A2AEF36AB4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85800" y="3488655"/>
            <a:ext cx="2290149" cy="1779086"/>
          </a:xfrm>
          <a:prstGeom prst="rect">
            <a:avLst/>
          </a:prstGeom>
        </p:spPr>
        <p:txBody>
          <a:bodyPr vert="horz" lIns="0"/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C3F5C17-9C35-43C0-A3C0-AA2C123A036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305609" y="3488655"/>
            <a:ext cx="2290149" cy="1779086"/>
          </a:xfrm>
          <a:prstGeom prst="rect">
            <a:avLst/>
          </a:prstGeom>
        </p:spPr>
        <p:txBody>
          <a:bodyPr vert="horz" lIns="0"/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D879570-A69F-4507-843D-54CEADEC9F5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912975" y="3488655"/>
            <a:ext cx="2290149" cy="1779086"/>
          </a:xfrm>
          <a:prstGeom prst="rect">
            <a:avLst/>
          </a:prstGeom>
        </p:spPr>
        <p:txBody>
          <a:bodyPr vert="horz" lIns="0"/>
          <a:lstStyle>
            <a:lvl1pPr marL="0" indent="0" algn="ctr">
              <a:lnSpc>
                <a:spcPct val="150000"/>
              </a:lnSpc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3C6ED26-0A11-4E1F-ADC5-A9D2E08CC1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85801"/>
            <a:ext cx="7699248" cy="1024128"/>
          </a:xfrm>
          <a:prstGeom prst="rect">
            <a:avLst/>
          </a:prstGeom>
        </p:spPr>
        <p:txBody>
          <a:bodyPr lIns="0" anchor="b" anchorCtr="0"/>
          <a:lstStyle>
            <a:lvl1pPr algn="l">
              <a:defRPr sz="4000" i="1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add slide header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542230-547B-4088-83CD-628F1A49D328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810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ectio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5772B93-1D0A-43C1-AD71-80AF9398D199}"/>
              </a:ext>
            </a:extLst>
          </p:cNvPr>
          <p:cNvSpPr/>
          <p:nvPr userDrawn="1"/>
        </p:nvSpPr>
        <p:spPr>
          <a:xfrm flipV="1">
            <a:off x="0" y="1"/>
            <a:ext cx="8598994" cy="270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3C6ED26-0A11-4E1F-ADC5-A9D2E08CC1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85801"/>
            <a:ext cx="7699248" cy="1024128"/>
          </a:xfrm>
          <a:prstGeom prst="rect">
            <a:avLst/>
          </a:prstGeom>
        </p:spPr>
        <p:txBody>
          <a:bodyPr lIns="0" anchor="b" anchorCtr="0"/>
          <a:lstStyle>
            <a:lvl1pPr algn="l">
              <a:defRPr sz="4000" i="1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add slide header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D3C3DC85-A78C-4EB5-A50D-E7B22C22CD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09720" y="3365572"/>
            <a:ext cx="1833984" cy="314896"/>
          </a:xfrm>
          <a:prstGeom prst="rect">
            <a:avLst/>
          </a:prstGeom>
        </p:spPr>
        <p:txBody>
          <a:bodyPr vert="horz" lIns="0">
            <a:normAutofit/>
          </a:bodyPr>
          <a:lstStyle>
            <a:lvl1pPr marL="0" indent="0" algn="l">
              <a:buFontTx/>
              <a:buNone/>
              <a:defRPr sz="1200" b="0" cap="all" baseline="0">
                <a:solidFill>
                  <a:schemeClr val="tx1"/>
                </a:solidFill>
                <a:latin typeface="+mn-lt"/>
                <a:cs typeface="Sarabun Bold"/>
              </a:defRPr>
            </a:lvl1pPr>
            <a:lvl2pPr marL="4572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2pPr>
            <a:lvl3pPr marL="9144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3pPr>
            <a:lvl4pPr marL="13716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4pPr>
            <a:lvl5pPr marL="18288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19375852-F183-40EA-9B18-FEA1D409CE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09720" y="2283565"/>
            <a:ext cx="1833984" cy="777896"/>
          </a:xfrm>
          <a:prstGeom prst="rect">
            <a:avLst/>
          </a:prstGeom>
        </p:spPr>
        <p:txBody>
          <a:bodyPr vert="horz" lIns="0"/>
          <a:lstStyle>
            <a:lvl1pPr marL="0" indent="0" algn="l">
              <a:buFontTx/>
              <a:buNone/>
              <a:defRPr sz="4000" baseline="0">
                <a:solidFill>
                  <a:schemeClr val="tx1"/>
                </a:solidFill>
                <a:latin typeface="Garamond" panose="02020404030301010803" pitchFamily="18" charset="0"/>
                <a:cs typeface="Garamond" panose="02020404030301010803" pitchFamily="18" charset="0"/>
              </a:defRPr>
            </a:lvl1pPr>
            <a:lvl2pPr marL="4572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2pPr>
            <a:lvl3pPr marL="9144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3pPr>
            <a:lvl4pPr marL="13716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4pPr>
            <a:lvl5pPr marL="18288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3B63E898-FB81-4EE0-8103-4EAFB33DB57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659907" y="3365571"/>
            <a:ext cx="1833984" cy="314897"/>
          </a:xfrm>
          <a:prstGeom prst="rect">
            <a:avLst/>
          </a:prstGeom>
        </p:spPr>
        <p:txBody>
          <a:bodyPr vert="horz" lIns="0">
            <a:normAutofit/>
          </a:bodyPr>
          <a:lstStyle>
            <a:lvl1pPr marL="0" indent="0" algn="l">
              <a:buFontTx/>
              <a:buNone/>
              <a:defRPr sz="1200" b="0" cap="all" baseline="0">
                <a:solidFill>
                  <a:schemeClr val="tx1"/>
                </a:solidFill>
                <a:latin typeface="+mn-lt"/>
                <a:cs typeface="Sarabun Bold"/>
              </a:defRPr>
            </a:lvl1pPr>
            <a:lvl2pPr marL="4572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2pPr>
            <a:lvl3pPr marL="9144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3pPr>
            <a:lvl4pPr marL="13716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4pPr>
            <a:lvl5pPr marL="18288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6E878B82-F622-41BB-B00F-FFFCF91055B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59907" y="2283565"/>
            <a:ext cx="1833984" cy="777896"/>
          </a:xfrm>
          <a:prstGeom prst="rect">
            <a:avLst/>
          </a:prstGeom>
        </p:spPr>
        <p:txBody>
          <a:bodyPr vert="horz" lIns="0"/>
          <a:lstStyle>
            <a:lvl1pPr marL="0" indent="0" algn="l">
              <a:buFontTx/>
              <a:buNone/>
              <a:defRPr sz="4000" baseline="0">
                <a:solidFill>
                  <a:schemeClr val="tx1"/>
                </a:solidFill>
                <a:latin typeface="Garamond" panose="02020404030301010803" pitchFamily="18" charset="0"/>
                <a:cs typeface="Garamond" panose="02020404030301010803" pitchFamily="18" charset="0"/>
              </a:defRPr>
            </a:lvl1pPr>
            <a:lvl2pPr marL="4572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2pPr>
            <a:lvl3pPr marL="9144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3pPr>
            <a:lvl4pPr marL="13716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4pPr>
            <a:lvl5pPr marL="18288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EF29DF1E-BEFB-406D-9E07-D31D121D31E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336060" y="3365571"/>
            <a:ext cx="1833984" cy="314897"/>
          </a:xfrm>
          <a:prstGeom prst="rect">
            <a:avLst/>
          </a:prstGeom>
        </p:spPr>
        <p:txBody>
          <a:bodyPr vert="horz" lIns="0">
            <a:normAutofit/>
          </a:bodyPr>
          <a:lstStyle>
            <a:lvl1pPr marL="0" indent="0" algn="l">
              <a:buFontTx/>
              <a:buNone/>
              <a:defRPr sz="1200" b="0" cap="all" baseline="0">
                <a:solidFill>
                  <a:schemeClr val="tx1"/>
                </a:solidFill>
                <a:latin typeface="+mn-lt"/>
                <a:cs typeface="Sarabun Bold"/>
              </a:defRPr>
            </a:lvl1pPr>
            <a:lvl2pPr marL="4572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2pPr>
            <a:lvl3pPr marL="9144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3pPr>
            <a:lvl4pPr marL="13716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4pPr>
            <a:lvl5pPr marL="18288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A112E1D0-50F0-431A-8FEB-0E9D72E16C1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36060" y="2283565"/>
            <a:ext cx="1833984" cy="777896"/>
          </a:xfrm>
          <a:prstGeom prst="rect">
            <a:avLst/>
          </a:prstGeom>
        </p:spPr>
        <p:txBody>
          <a:bodyPr vert="horz" lIns="0"/>
          <a:lstStyle>
            <a:lvl1pPr marL="0" indent="0" algn="l">
              <a:buFontTx/>
              <a:buNone/>
              <a:defRPr sz="4000" baseline="0">
                <a:solidFill>
                  <a:schemeClr val="tx1"/>
                </a:solidFill>
                <a:latin typeface="Garamond" panose="02020404030301010803" pitchFamily="18" charset="0"/>
                <a:cs typeface="Garamond" panose="02020404030301010803" pitchFamily="18" charset="0"/>
              </a:defRPr>
            </a:lvl1pPr>
            <a:lvl2pPr marL="4572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2pPr>
            <a:lvl3pPr marL="9144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3pPr>
            <a:lvl4pPr marL="13716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4pPr>
            <a:lvl5pPr marL="1828800" indent="0">
              <a:buFontTx/>
              <a:buNone/>
              <a:defRPr sz="1400">
                <a:solidFill>
                  <a:schemeClr val="tx1"/>
                </a:solidFill>
                <a:latin typeface="Sarabun Bold"/>
                <a:cs typeface="Sarabun Bold"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634C3CBC-F1C6-4520-8156-08373C7AD35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9719" y="3680468"/>
            <a:ext cx="1833985" cy="1779086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ct val="150000"/>
              </a:lnSpc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4AF03489-E046-414D-B42F-98BA9D05132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659906" y="3680468"/>
            <a:ext cx="1833985" cy="1779086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ct val="150000"/>
              </a:lnSpc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629FDB55-10E2-4D84-A315-331F1D58705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36060" y="3680468"/>
            <a:ext cx="1833985" cy="1779086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ct val="150000"/>
              </a:lnSpc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7995E4-A079-477D-949C-F299EA004909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832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3DABED-54F7-49E2-841B-DBB1194218B1}"/>
              </a:ext>
            </a:extLst>
          </p:cNvPr>
          <p:cNvSpPr/>
          <p:nvPr userDrawn="1"/>
        </p:nvSpPr>
        <p:spPr>
          <a:xfrm flipV="1">
            <a:off x="0" y="1"/>
            <a:ext cx="8598994" cy="270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6B09DE0-E3B3-4699-B3DC-3AB6B32C32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85801"/>
            <a:ext cx="7699248" cy="1024128"/>
          </a:xfrm>
          <a:prstGeom prst="rect">
            <a:avLst/>
          </a:prstGeom>
        </p:spPr>
        <p:txBody>
          <a:bodyPr lIns="0" anchor="b" anchorCtr="0"/>
          <a:lstStyle>
            <a:lvl1pPr algn="l">
              <a:defRPr sz="4000" i="1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add slide header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162FB0-7368-43D1-921E-4F2709A2DA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9163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ll Out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2E903E9-1DBC-49EC-9E39-573C3A52AF6D}"/>
              </a:ext>
            </a:extLst>
          </p:cNvPr>
          <p:cNvSpPr/>
          <p:nvPr userDrawn="1"/>
        </p:nvSpPr>
        <p:spPr>
          <a:xfrm>
            <a:off x="273947" y="406014"/>
            <a:ext cx="8596106" cy="60459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836" y="2188465"/>
            <a:ext cx="7196328" cy="2481067"/>
          </a:xfrm>
          <a:prstGeom prst="rect">
            <a:avLst/>
          </a:prstGeom>
        </p:spPr>
        <p:txBody>
          <a:bodyPr anchor="ctr" anchorCtr="0"/>
          <a:lstStyle>
            <a:lvl1pPr algn="ctr">
              <a:defRPr sz="3600" b="0" i="1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979A09-8DEA-4C1C-94B8-DD2576CB962D}"/>
              </a:ext>
            </a:extLst>
          </p:cNvPr>
          <p:cNvCxnSpPr>
            <a:cxnSpLocks/>
          </p:cNvCxnSpPr>
          <p:nvPr userDrawn="1"/>
        </p:nvCxnSpPr>
        <p:spPr>
          <a:xfrm>
            <a:off x="670559" y="4824599"/>
            <a:ext cx="780288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98F9CF-E71F-40E5-8638-258748666F35}"/>
              </a:ext>
            </a:extLst>
          </p:cNvPr>
          <p:cNvCxnSpPr>
            <a:cxnSpLocks/>
          </p:cNvCxnSpPr>
          <p:nvPr userDrawn="1"/>
        </p:nvCxnSpPr>
        <p:spPr>
          <a:xfrm>
            <a:off x="670559" y="2036065"/>
            <a:ext cx="780288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4925A6-7F8B-48DF-8DBF-9E8DEF6611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36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ll Ou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836" y="2188465"/>
            <a:ext cx="7196328" cy="2481067"/>
          </a:xfrm>
          <a:prstGeom prst="rect">
            <a:avLst/>
          </a:prstGeom>
        </p:spPr>
        <p:txBody>
          <a:bodyPr anchor="ctr" anchorCtr="0"/>
          <a:lstStyle>
            <a:lvl1pPr algn="ctr">
              <a:defRPr sz="3600" b="0" i="1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979A09-8DEA-4C1C-94B8-DD2576CB962D}"/>
              </a:ext>
            </a:extLst>
          </p:cNvPr>
          <p:cNvCxnSpPr>
            <a:cxnSpLocks/>
          </p:cNvCxnSpPr>
          <p:nvPr userDrawn="1"/>
        </p:nvCxnSpPr>
        <p:spPr>
          <a:xfrm>
            <a:off x="670559" y="4824599"/>
            <a:ext cx="780288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98F9CF-E71F-40E5-8638-258748666F35}"/>
              </a:ext>
            </a:extLst>
          </p:cNvPr>
          <p:cNvCxnSpPr>
            <a:cxnSpLocks/>
          </p:cNvCxnSpPr>
          <p:nvPr userDrawn="1"/>
        </p:nvCxnSpPr>
        <p:spPr>
          <a:xfrm>
            <a:off x="670559" y="2036065"/>
            <a:ext cx="780288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07B6D1C-F241-46B6-BF5B-CCFDE1647897}"/>
              </a:ext>
            </a:extLst>
          </p:cNvPr>
          <p:cNvSpPr/>
          <p:nvPr userDrawn="1"/>
        </p:nvSpPr>
        <p:spPr>
          <a:xfrm flipV="1">
            <a:off x="545006" y="1"/>
            <a:ext cx="8053988" cy="270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CC3645-21D3-4E32-94B5-157EE1B8CF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033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534A1F2-1C89-4DD5-B68A-087A53486103}"/>
              </a:ext>
            </a:extLst>
          </p:cNvPr>
          <p:cNvSpPr/>
          <p:nvPr userDrawn="1"/>
        </p:nvSpPr>
        <p:spPr>
          <a:xfrm flipV="1">
            <a:off x="0" y="1"/>
            <a:ext cx="8598994" cy="270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7743013D-173C-4784-917E-6FD1FD7FD62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270999"/>
            <a:ext cx="3590925" cy="658699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lang="en-US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E14C8AC2-90D9-4F54-B63A-F76680B80BC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870960" y="1943100"/>
            <a:ext cx="4482465" cy="4143375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A614020-6F12-4400-973C-C3E71B259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0960" y="632461"/>
            <a:ext cx="4482465" cy="1024128"/>
          </a:xfrm>
          <a:prstGeom prst="rect">
            <a:avLst/>
          </a:prstGeom>
        </p:spPr>
        <p:txBody>
          <a:bodyPr lIns="0" anchor="b" anchorCtr="0"/>
          <a:lstStyle>
            <a:lvl1pPr algn="l">
              <a:defRPr sz="4000" i="1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add slide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ED6A1E-0EBB-4B14-8B56-CD9E962AEFA7}"/>
              </a:ext>
            </a:extLst>
          </p:cNvPr>
          <p:cNvCxnSpPr>
            <a:cxnSpLocks/>
          </p:cNvCxnSpPr>
          <p:nvPr userDrawn="1"/>
        </p:nvCxnSpPr>
        <p:spPr>
          <a:xfrm>
            <a:off x="3870960" y="1799845"/>
            <a:ext cx="266448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90CCD3-D552-420A-B1E7-0477911AD1B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3870960" y="6356350"/>
            <a:ext cx="30861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9039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16D500-3373-4A48-8511-CAC28C7D7791}"/>
              </a:ext>
            </a:extLst>
          </p:cNvPr>
          <p:cNvSpPr/>
          <p:nvPr userDrawn="1"/>
        </p:nvSpPr>
        <p:spPr>
          <a:xfrm>
            <a:off x="0" y="0"/>
            <a:ext cx="8836182" cy="345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34A1F2-1C89-4DD5-B68A-087A53486103}"/>
              </a:ext>
            </a:extLst>
          </p:cNvPr>
          <p:cNvSpPr/>
          <p:nvPr userDrawn="1"/>
        </p:nvSpPr>
        <p:spPr>
          <a:xfrm flipV="1">
            <a:off x="0" y="0"/>
            <a:ext cx="3590925" cy="68579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 hasCustomPrompt="1"/>
          </p:nvPr>
        </p:nvSpPr>
        <p:spPr>
          <a:xfrm>
            <a:off x="3870960" y="1943099"/>
            <a:ext cx="4482465" cy="4143375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8321F0FE-4045-4B80-A419-067E552B9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0960" y="632461"/>
            <a:ext cx="4482465" cy="1024128"/>
          </a:xfrm>
          <a:prstGeom prst="rect">
            <a:avLst/>
          </a:prstGeom>
        </p:spPr>
        <p:txBody>
          <a:bodyPr lIns="0" anchor="b" anchorCtr="0"/>
          <a:lstStyle>
            <a:lvl1pPr algn="l">
              <a:defRPr sz="4000" i="1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add slide header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5409C51-85DF-4FE9-909C-935BCA71AEB6}"/>
              </a:ext>
            </a:extLst>
          </p:cNvPr>
          <p:cNvCxnSpPr>
            <a:cxnSpLocks/>
          </p:cNvCxnSpPr>
          <p:nvPr userDrawn="1"/>
        </p:nvCxnSpPr>
        <p:spPr>
          <a:xfrm>
            <a:off x="3870960" y="1799845"/>
            <a:ext cx="266448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5D100B8-36B8-492F-B15D-B55ACCD7F0B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58602" y="1943099"/>
            <a:ext cx="2873720" cy="4143375"/>
          </a:xfrm>
          <a:prstGeom prst="rect">
            <a:avLst/>
          </a:prstGeom>
        </p:spPr>
        <p:txBody>
          <a:bodyPr l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D82DF0-0C11-425D-AAF4-3C54926604B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3870960" y="6356350"/>
            <a:ext cx="30861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2975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534A1F2-1C89-4DD5-B68A-087A53486103}"/>
              </a:ext>
            </a:extLst>
          </p:cNvPr>
          <p:cNvSpPr/>
          <p:nvPr userDrawn="1"/>
        </p:nvSpPr>
        <p:spPr>
          <a:xfrm flipV="1">
            <a:off x="0" y="1"/>
            <a:ext cx="8598994" cy="270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2F186CF8-90AD-4CC8-A3F9-EA5C2EBDB04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76747" y="1943100"/>
            <a:ext cx="4482465" cy="4143375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9B1052-A064-4D29-AD87-785025F20281}"/>
              </a:ext>
            </a:extLst>
          </p:cNvPr>
          <p:cNvCxnSpPr>
            <a:cxnSpLocks/>
          </p:cNvCxnSpPr>
          <p:nvPr userDrawn="1"/>
        </p:nvCxnSpPr>
        <p:spPr>
          <a:xfrm>
            <a:off x="676747" y="1813370"/>
            <a:ext cx="266448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224B4187-9493-4630-87CB-0F6A4EC8BEC5}"/>
              </a:ext>
            </a:extLst>
          </p:cNvPr>
          <p:cNvSpPr/>
          <p:nvPr userDrawn="1"/>
        </p:nvSpPr>
        <p:spPr>
          <a:xfrm flipV="1">
            <a:off x="0" y="-3222"/>
            <a:ext cx="8598994" cy="270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9A8DE14-591C-44A5-994E-73EC1584D4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747" y="659511"/>
            <a:ext cx="4482465" cy="1024128"/>
          </a:xfrm>
          <a:prstGeom prst="rect">
            <a:avLst/>
          </a:prstGeom>
        </p:spPr>
        <p:txBody>
          <a:bodyPr lIns="0" anchor="b" anchorCtr="0"/>
          <a:lstStyle>
            <a:lvl1pPr algn="l">
              <a:defRPr sz="4000" i="1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add slide header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8A1631B9-240B-44B4-BD2A-02407D960DA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53075" y="-1"/>
            <a:ext cx="3590925" cy="6857999"/>
          </a:xfrm>
          <a:custGeom>
            <a:avLst/>
            <a:gdLst>
              <a:gd name="connsiteX0" fmla="*/ 0 w 3590925"/>
              <a:gd name="connsiteY0" fmla="*/ 0 h 6857999"/>
              <a:gd name="connsiteX1" fmla="*/ 3590925 w 3590925"/>
              <a:gd name="connsiteY1" fmla="*/ 0 h 6857999"/>
              <a:gd name="connsiteX2" fmla="*/ 3590925 w 3590925"/>
              <a:gd name="connsiteY2" fmla="*/ 6857999 h 6857999"/>
              <a:gd name="connsiteX3" fmla="*/ 0 w 3590925"/>
              <a:gd name="connsiteY3" fmla="*/ 6857999 h 6857999"/>
              <a:gd name="connsiteX4" fmla="*/ 0 w 3590925"/>
              <a:gd name="connsiteY4" fmla="*/ 270999 h 6857999"/>
              <a:gd name="connsiteX5" fmla="*/ 3045919 w 3590925"/>
              <a:gd name="connsiteY5" fmla="*/ 270999 h 6857999"/>
              <a:gd name="connsiteX6" fmla="*/ 3045919 w 3590925"/>
              <a:gd name="connsiteY6" fmla="*/ 1 h 6857999"/>
              <a:gd name="connsiteX7" fmla="*/ 0 w 3590925"/>
              <a:gd name="connsiteY7" fmla="*/ 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0925" h="6857999">
                <a:moveTo>
                  <a:pt x="0" y="0"/>
                </a:moveTo>
                <a:lnTo>
                  <a:pt x="3590925" y="0"/>
                </a:lnTo>
                <a:lnTo>
                  <a:pt x="3590925" y="6857999"/>
                </a:lnTo>
                <a:lnTo>
                  <a:pt x="0" y="6857999"/>
                </a:lnTo>
                <a:lnTo>
                  <a:pt x="0" y="270999"/>
                </a:lnTo>
                <a:lnTo>
                  <a:pt x="3045919" y="270999"/>
                </a:lnTo>
                <a:lnTo>
                  <a:pt x="3045919" y="1"/>
                </a:lnTo>
                <a:lnTo>
                  <a:pt x="0" y="1"/>
                </a:lnTo>
                <a:close/>
              </a:path>
            </a:pathLst>
          </a:custGeom>
        </p:spPr>
        <p:txBody>
          <a:bodyPr vert="horz" wrap="square">
            <a:noAutofit/>
          </a:bodyPr>
          <a:lstStyle>
            <a:lvl1pPr marL="0" indent="0">
              <a:buFontTx/>
              <a:buNone/>
              <a:defRPr lang="en-US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A98440-BEBE-47CC-AECD-1990007220D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3647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bar R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24458A4-F82D-4E6A-A363-176F6E6C80CB}"/>
              </a:ext>
            </a:extLst>
          </p:cNvPr>
          <p:cNvSpPr/>
          <p:nvPr userDrawn="1"/>
        </p:nvSpPr>
        <p:spPr>
          <a:xfrm rot="10800000" flipV="1">
            <a:off x="5548482" y="-1"/>
            <a:ext cx="3595515" cy="68579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B12B412B-29CD-4ECA-8030-98D34532DBA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76747" y="1943100"/>
            <a:ext cx="4482465" cy="4143375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6D18D5F-1BFF-4821-9ACA-43586FE3501A}"/>
              </a:ext>
            </a:extLst>
          </p:cNvPr>
          <p:cNvCxnSpPr>
            <a:cxnSpLocks/>
          </p:cNvCxnSpPr>
          <p:nvPr userDrawn="1"/>
        </p:nvCxnSpPr>
        <p:spPr>
          <a:xfrm>
            <a:off x="676747" y="1813370"/>
            <a:ext cx="266448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1312679-AE07-494B-883E-C901DE5883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747" y="659511"/>
            <a:ext cx="4482465" cy="1024128"/>
          </a:xfrm>
          <a:prstGeom prst="rect">
            <a:avLst/>
          </a:prstGeom>
        </p:spPr>
        <p:txBody>
          <a:bodyPr lIns="0" anchor="b" anchorCtr="0"/>
          <a:lstStyle>
            <a:lvl1pPr algn="l">
              <a:defRPr sz="4000" i="1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add slide header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FDCED15-E7B1-4A40-BEE2-4DD196A0427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909379" y="1943100"/>
            <a:ext cx="2873720" cy="4143375"/>
          </a:xfrm>
          <a:prstGeom prst="rect">
            <a:avLst/>
          </a:prstGeom>
        </p:spPr>
        <p:txBody>
          <a:bodyPr l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6229D5-6EF4-4A56-8313-E0CA6E6BB3C9}"/>
              </a:ext>
            </a:extLst>
          </p:cNvPr>
          <p:cNvSpPr txBox="1"/>
          <p:nvPr userDrawn="1"/>
        </p:nvSpPr>
        <p:spPr>
          <a:xfrm>
            <a:off x="7894622" y="6464171"/>
            <a:ext cx="7043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C445941-74CC-4112-9061-4DB01C9C0019}" type="slidenum">
              <a:rPr lang="en-US" sz="800" smtClean="0">
                <a:solidFill>
                  <a:schemeClr val="bg1"/>
                </a:solidFill>
              </a:rPr>
              <a:pPr algn="r"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C721790-343C-4EDB-83B2-E10EC07AE283}"/>
              </a:ext>
            </a:extLst>
          </p:cNvPr>
          <p:cNvSpPr txBox="1">
            <a:spLocks/>
          </p:cNvSpPr>
          <p:nvPr userDrawn="1"/>
        </p:nvSpPr>
        <p:spPr>
          <a:xfrm>
            <a:off x="3832891" y="6460401"/>
            <a:ext cx="4603514" cy="219456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tabLst/>
              <a:defRPr lang="en-US" sz="1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1775" marR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388" marR="0" indent="-22542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marR="0" indent="-227013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1413" marR="0" indent="-227013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bg1"/>
                </a:solidFill>
              </a:rPr>
              <a:t>LOCKTON COMPANIES  |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A5C25D-C3BC-425E-97FA-70D7428BBA4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5085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hibi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-1" y="0"/>
            <a:ext cx="6144883" cy="6858000"/>
          </a:xfrm>
          <a:prstGeom prst="rect">
            <a:avLst/>
          </a:prstGeom>
          <a:solidFill>
            <a:srgbClr val="E8EB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2E5EAF36-B329-4290-91FC-0BD304F2791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452533" y="1943100"/>
            <a:ext cx="2362200" cy="4143373"/>
          </a:xfrm>
          <a:prstGeom prst="rect">
            <a:avLst/>
          </a:prstGeom>
        </p:spPr>
        <p:txBody>
          <a:bodyPr/>
          <a:lstStyle>
            <a:lvl1pPr marR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tabLst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tabLst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tabLst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tabLst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tabLst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24B94D49-B7DC-4F85-A20A-9EB185358B0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76747" y="1943100"/>
            <a:ext cx="4482465" cy="4143375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65A958-1B9A-481D-A5D8-B5521C3CEB38}"/>
              </a:ext>
            </a:extLst>
          </p:cNvPr>
          <p:cNvSpPr/>
          <p:nvPr userDrawn="1"/>
        </p:nvSpPr>
        <p:spPr>
          <a:xfrm flipV="1">
            <a:off x="0" y="1"/>
            <a:ext cx="8598994" cy="270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CF2F52-BABC-4F57-9C85-603CDFF31B55}"/>
              </a:ext>
            </a:extLst>
          </p:cNvPr>
          <p:cNvCxnSpPr>
            <a:cxnSpLocks/>
          </p:cNvCxnSpPr>
          <p:nvPr userDrawn="1"/>
        </p:nvCxnSpPr>
        <p:spPr>
          <a:xfrm>
            <a:off x="676747" y="1813370"/>
            <a:ext cx="266448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4CA498E1-53A2-4FBE-9CB1-5032E231A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747" y="659511"/>
            <a:ext cx="4482465" cy="1024128"/>
          </a:xfrm>
          <a:prstGeom prst="rect">
            <a:avLst/>
          </a:prstGeom>
        </p:spPr>
        <p:txBody>
          <a:bodyPr lIns="0" anchor="b" anchorCtr="0"/>
          <a:lstStyle>
            <a:lvl1pPr algn="l">
              <a:defRPr sz="4000" i="1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add slide header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19B5C5-43D5-47A0-9315-FA83222DBA4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483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CEF8038-9891-4E73-98EB-77B023B7363D}"/>
              </a:ext>
            </a:extLst>
          </p:cNvPr>
          <p:cNvSpPr/>
          <p:nvPr userDrawn="1"/>
        </p:nvSpPr>
        <p:spPr>
          <a:xfrm>
            <a:off x="0" y="787229"/>
            <a:ext cx="6867083" cy="36697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486D41-2C9D-4813-9FCD-CE92CBACB922}"/>
              </a:ext>
            </a:extLst>
          </p:cNvPr>
          <p:cNvCxnSpPr>
            <a:cxnSpLocks/>
          </p:cNvCxnSpPr>
          <p:nvPr userDrawn="1"/>
        </p:nvCxnSpPr>
        <p:spPr>
          <a:xfrm>
            <a:off x="429949" y="2821753"/>
            <a:ext cx="266448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736FD1F2-6D82-49A9-8EDD-1DFFA4DD17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9949" y="870577"/>
            <a:ext cx="5510622" cy="1796955"/>
          </a:xfrm>
          <a:prstGeom prst="rect">
            <a:avLst/>
          </a:prstGeom>
        </p:spPr>
        <p:txBody>
          <a:bodyPr lIns="0" anchor="b"/>
          <a:lstStyle>
            <a:lvl1pPr algn="l">
              <a:lnSpc>
                <a:spcPts val="4200"/>
              </a:lnSpc>
              <a:defRPr sz="4000" i="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2A1130F-BB58-4E94-AAA6-2881A06D28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9949" y="2975974"/>
            <a:ext cx="5510622" cy="114790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presentation 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F698FE-4AE3-4629-A127-42AFBCD502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9948" y="6313851"/>
            <a:ext cx="4603514" cy="349250"/>
          </a:xfrm>
        </p:spPr>
        <p:txBody>
          <a:bodyPr lIns="0" anchor="ctr">
            <a:normAutofit/>
          </a:bodyPr>
          <a:lstStyle>
            <a:lvl1pPr marL="0" indent="0" algn="l" defTabSz="914400" rtl="0" eaLnBrk="1" latinLnBrk="0" hangingPunct="1">
              <a:buNone/>
              <a:defRPr lang="en-US" sz="1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1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866CA2-65DB-436F-8D60-EF1B866F90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16" y="5877986"/>
            <a:ext cx="1502667" cy="87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84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BDCE87-6A52-4B18-AC40-398BBA15F662}"/>
              </a:ext>
            </a:extLst>
          </p:cNvPr>
          <p:cNvSpPr/>
          <p:nvPr userDrawn="1"/>
        </p:nvSpPr>
        <p:spPr>
          <a:xfrm flipV="1">
            <a:off x="0" y="1"/>
            <a:ext cx="8598994" cy="270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65CC11-525C-45CC-8064-51FB41CFE3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86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2761841"/>
              </p:ext>
            </p:extLst>
          </p:nvPr>
        </p:nvGraphicFramePr>
        <p:xfrm>
          <a:off x="685800" y="1417319"/>
          <a:ext cx="7829550" cy="4735815"/>
        </p:xfrm>
        <a:graphic>
          <a:graphicData uri="http://schemas.openxmlformats.org/drawingml/2006/table">
            <a:tbl>
              <a:tblPr firstRow="1" bandRow="1"/>
              <a:tblGrid>
                <a:gridCol w="782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5721"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389391"/>
                  </a:ext>
                </a:extLst>
              </a:tr>
              <a:tr h="315721"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4392226"/>
                  </a:ext>
                </a:extLst>
              </a:tr>
              <a:tr h="315721"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7988383"/>
                  </a:ext>
                </a:extLst>
              </a:tr>
              <a:tr h="315721"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5671371"/>
                  </a:ext>
                </a:extLst>
              </a:tr>
              <a:tr h="315721"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8671203"/>
                  </a:ext>
                </a:extLst>
              </a:tr>
              <a:tr h="315721"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858432"/>
                  </a:ext>
                </a:extLst>
              </a:tr>
              <a:tr h="315721"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8951264"/>
                  </a:ext>
                </a:extLst>
              </a:tr>
              <a:tr h="315721"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389628"/>
                  </a:ext>
                </a:extLst>
              </a:tr>
              <a:tr h="315721"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117853"/>
                  </a:ext>
                </a:extLst>
              </a:tr>
              <a:tr h="315721"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763175"/>
                  </a:ext>
                </a:extLst>
              </a:tr>
              <a:tr h="315721">
                <a:tc>
                  <a:txBody>
                    <a:bodyPr/>
                    <a:lstStyle/>
                    <a:p>
                      <a:endParaRPr lang="en-US" sz="1200" dirty="0">
                        <a:latin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535507"/>
                  </a:ext>
                </a:extLst>
              </a:tr>
              <a:tr h="3157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endParaRPr lang="en-US" sz="1200" dirty="0">
                        <a:latin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7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endParaRPr lang="en-US" sz="1200" dirty="0">
                        <a:latin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7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endParaRPr lang="en-US" sz="1200" dirty="0">
                        <a:latin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7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endParaRPr lang="en-US" sz="1200" dirty="0">
                        <a:latin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E6A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BE4B3C6-4036-4A4F-952A-FBC7655CD8A1}"/>
              </a:ext>
            </a:extLst>
          </p:cNvPr>
          <p:cNvSpPr/>
          <p:nvPr userDrawn="1"/>
        </p:nvSpPr>
        <p:spPr>
          <a:xfrm flipV="1">
            <a:off x="0" y="1"/>
            <a:ext cx="8598994" cy="270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E00397-3E11-4E96-A0AE-0E4354BC98FC}"/>
              </a:ext>
            </a:extLst>
          </p:cNvPr>
          <p:cNvSpPr txBox="1"/>
          <p:nvPr userDrawn="1"/>
        </p:nvSpPr>
        <p:spPr>
          <a:xfrm>
            <a:off x="685800" y="704863"/>
            <a:ext cx="7863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chemeClr val="tx1"/>
                </a:solidFill>
                <a:latin typeface="Garamond" panose="02020404030301010803" pitchFamily="18" charset="0"/>
              </a:rPr>
              <a:t>Notes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574AFE-3090-4BA1-9DE6-CC0D8B431D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258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right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2BDF5D-8C1A-44B0-BC75-41587FE326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6383" y="6492875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00DD20-52A6-4079-89A6-6552920B1995}"/>
              </a:ext>
            </a:extLst>
          </p:cNvPr>
          <p:cNvSpPr txBox="1"/>
          <p:nvPr userDrawn="1"/>
        </p:nvSpPr>
        <p:spPr>
          <a:xfrm>
            <a:off x="436383" y="6462549"/>
            <a:ext cx="4593772" cy="18466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2021 Lockton Companies. All rights reserved.</a:t>
            </a:r>
            <a:endParaRPr lang="en-US" sz="600" dirty="0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0D0456-B02E-4DCF-9739-1A0EF03025CD}"/>
              </a:ext>
            </a:extLst>
          </p:cNvPr>
          <p:cNvGrpSpPr/>
          <p:nvPr userDrawn="1"/>
        </p:nvGrpSpPr>
        <p:grpSpPr>
          <a:xfrm>
            <a:off x="436383" y="2952393"/>
            <a:ext cx="7132895" cy="861774"/>
            <a:chOff x="264367" y="2952393"/>
            <a:chExt cx="7132895" cy="861774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5583751-896A-431C-A641-6382DB73D74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48429" y="3592069"/>
              <a:ext cx="6790925" cy="0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58BED8B-2829-4B38-99C6-4AA3EC428E7D}"/>
                </a:ext>
              </a:extLst>
            </p:cNvPr>
            <p:cNvSpPr txBox="1"/>
            <p:nvPr userDrawn="1"/>
          </p:nvSpPr>
          <p:spPr>
            <a:xfrm>
              <a:off x="264367" y="2952393"/>
              <a:ext cx="713289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i="1" dirty="0">
                  <a:solidFill>
                    <a:schemeClr val="bg1"/>
                  </a:solidFill>
                  <a:latin typeface="Garamond" panose="02020404030301010803" pitchFamily="18" charset="0"/>
                </a:rPr>
                <a:t>Independence changes everything.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0D56CB-D2C9-424A-8A4F-4C11CC39EF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020" y="5446995"/>
            <a:ext cx="1981204" cy="120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43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52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right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7F7151-47AF-499F-8A85-370FC42795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6383" y="6492875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00DD20-52A6-4079-89A6-6552920B1995}"/>
              </a:ext>
            </a:extLst>
          </p:cNvPr>
          <p:cNvSpPr txBox="1"/>
          <p:nvPr userDrawn="1"/>
        </p:nvSpPr>
        <p:spPr>
          <a:xfrm>
            <a:off x="436383" y="6462549"/>
            <a:ext cx="4593772" cy="18466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2021 Lockton Companies. All rights reserved.</a:t>
            </a:r>
            <a:endParaRPr lang="en-US" sz="600" dirty="0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0D0456-B02E-4DCF-9739-1A0EF03025CD}"/>
              </a:ext>
            </a:extLst>
          </p:cNvPr>
          <p:cNvGrpSpPr/>
          <p:nvPr userDrawn="1"/>
        </p:nvGrpSpPr>
        <p:grpSpPr>
          <a:xfrm>
            <a:off x="436383" y="2952393"/>
            <a:ext cx="7132895" cy="861774"/>
            <a:chOff x="264367" y="2952393"/>
            <a:chExt cx="7132895" cy="861774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5583751-896A-431C-A641-6382DB73D74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48429" y="3592069"/>
              <a:ext cx="6790925" cy="0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58BED8B-2829-4B38-99C6-4AA3EC428E7D}"/>
                </a:ext>
              </a:extLst>
            </p:cNvPr>
            <p:cNvSpPr txBox="1"/>
            <p:nvPr userDrawn="1"/>
          </p:nvSpPr>
          <p:spPr>
            <a:xfrm>
              <a:off x="264367" y="2952393"/>
              <a:ext cx="713289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i="1" dirty="0">
                  <a:solidFill>
                    <a:schemeClr val="tx1"/>
                  </a:solidFill>
                  <a:latin typeface="Garamond" panose="02020404030301010803" pitchFamily="18" charset="0"/>
                </a:rPr>
                <a:t>Independence changes everything.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167AE57-A5D2-4CC0-970F-5DCF9F06EE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544" y="5446995"/>
            <a:ext cx="1978156" cy="120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51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52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5772B93-1D0A-43C1-AD71-80AF9398D199}"/>
              </a:ext>
            </a:extLst>
          </p:cNvPr>
          <p:cNvSpPr/>
          <p:nvPr userDrawn="1"/>
        </p:nvSpPr>
        <p:spPr>
          <a:xfrm flipV="1">
            <a:off x="0" y="1"/>
            <a:ext cx="8598994" cy="270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3C6ED26-0A11-4E1F-ADC5-A9D2E08CC1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85801"/>
            <a:ext cx="7699248" cy="1024128"/>
          </a:xfrm>
          <a:prstGeom prst="rect">
            <a:avLst/>
          </a:prstGeom>
        </p:spPr>
        <p:txBody>
          <a:bodyPr lIns="0" anchor="b" anchorCtr="0"/>
          <a:lstStyle>
            <a:lvl1pPr algn="l">
              <a:defRPr sz="4000" i="1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add graph header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DE5993E-5B81-4D54-BE87-0186C020862F}"/>
              </a:ext>
            </a:extLst>
          </p:cNvPr>
          <p:cNvSpPr/>
          <p:nvPr userDrawn="1"/>
        </p:nvSpPr>
        <p:spPr>
          <a:xfrm>
            <a:off x="685800" y="2058954"/>
            <a:ext cx="7699249" cy="4267293"/>
          </a:xfrm>
          <a:prstGeom prst="rect">
            <a:avLst/>
          </a:prstGeom>
          <a:solidFill>
            <a:srgbClr val="E8EB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4719537-FB6D-404A-8917-E1E195E16875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793329" y="2118631"/>
            <a:ext cx="7484191" cy="4147939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67805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1CBA666-5BC0-4154-A840-738373D058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7" r="16654" b="5513"/>
          <a:stretch/>
        </p:blipFill>
        <p:spPr>
          <a:xfrm>
            <a:off x="3645543" y="635627"/>
            <a:ext cx="5214188" cy="426039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9EB61CC-4E3F-4CAC-A7C7-2E11092FC76A}"/>
              </a:ext>
            </a:extLst>
          </p:cNvPr>
          <p:cNvSpPr/>
          <p:nvPr userDrawn="1"/>
        </p:nvSpPr>
        <p:spPr>
          <a:xfrm>
            <a:off x="291518" y="635628"/>
            <a:ext cx="3417396" cy="42604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2DB084-61F4-4EB2-8153-A6059EBCB1F4}"/>
              </a:ext>
            </a:extLst>
          </p:cNvPr>
          <p:cNvSpPr/>
          <p:nvPr userDrawn="1"/>
        </p:nvSpPr>
        <p:spPr>
          <a:xfrm>
            <a:off x="633755" y="1104529"/>
            <a:ext cx="4535786" cy="2399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8B004CC2-6072-43CD-8C8A-9D9ECBF438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754" y="6313851"/>
            <a:ext cx="4399707" cy="349250"/>
          </a:xfrm>
        </p:spPr>
        <p:txBody>
          <a:bodyPr lIns="0" anchor="ctr">
            <a:normAutofit/>
          </a:bodyPr>
          <a:lstStyle>
            <a:lvl1pPr marL="0" indent="0" algn="l" defTabSz="914400" rtl="0" eaLnBrk="1" latinLnBrk="0" hangingPunct="1">
              <a:buNone/>
              <a:defRPr lang="en-US" sz="1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1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BCF184F-1B04-4396-9D1C-910128DE2EE3}"/>
              </a:ext>
            </a:extLst>
          </p:cNvPr>
          <p:cNvCxnSpPr>
            <a:cxnSpLocks/>
          </p:cNvCxnSpPr>
          <p:nvPr userDrawn="1"/>
        </p:nvCxnSpPr>
        <p:spPr>
          <a:xfrm>
            <a:off x="798788" y="2708539"/>
            <a:ext cx="266448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8D939D82-623C-4E51-B17E-2EA6404B24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16" y="5877986"/>
            <a:ext cx="1502667" cy="87173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986F898-8965-494E-BB34-94C175C98A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788" y="1239085"/>
            <a:ext cx="4206240" cy="1353312"/>
          </a:xfrm>
          <a:prstGeom prst="rect">
            <a:avLst/>
          </a:prstGeom>
        </p:spPr>
        <p:txBody>
          <a:bodyPr lIns="0" anchor="b"/>
          <a:lstStyle>
            <a:lvl1pPr algn="l">
              <a:lnSpc>
                <a:spcPts val="4200"/>
              </a:lnSpc>
              <a:defRPr sz="4000" i="0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8E87CC3-1683-4D1D-A7EF-705CE9A700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8788" y="2824680"/>
            <a:ext cx="4206240" cy="53414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2736603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 userDrawn="1">
          <p15:clr>
            <a:srgbClr val="FBAE40"/>
          </p15:clr>
        </p15:guide>
        <p15:guide id="2" pos="33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71D636B-F417-4E1A-89AE-2E8EF5E6E13E}"/>
              </a:ext>
            </a:extLst>
          </p:cNvPr>
          <p:cNvSpPr/>
          <p:nvPr userDrawn="1"/>
        </p:nvSpPr>
        <p:spPr>
          <a:xfrm>
            <a:off x="0" y="217280"/>
            <a:ext cx="9144000" cy="50971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18A6A70-B49F-453C-B166-A29240400F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" r="13104"/>
          <a:stretch/>
        </p:blipFill>
        <p:spPr>
          <a:xfrm>
            <a:off x="3645543" y="635629"/>
            <a:ext cx="5206940" cy="426621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D753086-D7E4-457A-88AF-8754BFCD4274}"/>
              </a:ext>
            </a:extLst>
          </p:cNvPr>
          <p:cNvSpPr/>
          <p:nvPr userDrawn="1"/>
        </p:nvSpPr>
        <p:spPr>
          <a:xfrm>
            <a:off x="291518" y="635628"/>
            <a:ext cx="3417396" cy="42604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46F5EEDA-491B-4F28-A3F8-7C38020475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5004" y="6313851"/>
            <a:ext cx="4488458" cy="349250"/>
          </a:xfrm>
        </p:spPr>
        <p:txBody>
          <a:bodyPr lIns="0" anchor="ctr">
            <a:normAutofit/>
          </a:bodyPr>
          <a:lstStyle>
            <a:lvl1pPr marL="0" indent="0" algn="l" defTabSz="914400" rtl="0" eaLnBrk="1" latinLnBrk="0" hangingPunct="1">
              <a:buNone/>
              <a:defRPr lang="en-US" sz="1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1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5389097-B117-4443-90C0-884B4B662C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16" y="5877986"/>
            <a:ext cx="1502667" cy="87173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8E832A-4F8E-436D-B847-8D7DC8D92578}"/>
              </a:ext>
            </a:extLst>
          </p:cNvPr>
          <p:cNvSpPr/>
          <p:nvPr userDrawn="1"/>
        </p:nvSpPr>
        <p:spPr>
          <a:xfrm>
            <a:off x="633755" y="1104529"/>
            <a:ext cx="4535786" cy="2399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DEBFAB7-1023-43B9-84E5-9F2FEC3A6244}"/>
              </a:ext>
            </a:extLst>
          </p:cNvPr>
          <p:cNvCxnSpPr>
            <a:cxnSpLocks/>
          </p:cNvCxnSpPr>
          <p:nvPr userDrawn="1"/>
        </p:nvCxnSpPr>
        <p:spPr>
          <a:xfrm>
            <a:off x="798788" y="2708539"/>
            <a:ext cx="266448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B80E8950-A787-48E1-B4ED-39961E613B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788" y="1239085"/>
            <a:ext cx="4206240" cy="1353312"/>
          </a:xfrm>
          <a:prstGeom prst="rect">
            <a:avLst/>
          </a:prstGeom>
        </p:spPr>
        <p:txBody>
          <a:bodyPr lIns="0" anchor="b"/>
          <a:lstStyle>
            <a:lvl1pPr algn="l">
              <a:lnSpc>
                <a:spcPts val="4200"/>
              </a:lnSpc>
              <a:defRPr sz="4000" i="0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91DE464-FF6D-43D2-AEF9-71184D60C8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8788" y="2824680"/>
            <a:ext cx="4206240" cy="53414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838582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 userDrawn="1">
          <p15:clr>
            <a:srgbClr val="FBAE40"/>
          </p15:clr>
        </p15:guide>
        <p15:guide id="2" pos="33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EC69E08-8AD0-4879-B46B-DE3E36AF91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" t="19744" r="9179" b="21725"/>
          <a:stretch/>
        </p:blipFill>
        <p:spPr>
          <a:xfrm>
            <a:off x="3712419" y="538947"/>
            <a:ext cx="5140064" cy="46775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30215DA-FF00-47E9-B8A7-B2D17B24AFFB}"/>
              </a:ext>
            </a:extLst>
          </p:cNvPr>
          <p:cNvSpPr/>
          <p:nvPr userDrawn="1"/>
        </p:nvSpPr>
        <p:spPr>
          <a:xfrm>
            <a:off x="288013" y="538948"/>
            <a:ext cx="3674387" cy="46775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9380923-D102-4D1C-A7B3-547F452E3F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5004" y="6313851"/>
            <a:ext cx="4488458" cy="349250"/>
          </a:xfrm>
        </p:spPr>
        <p:txBody>
          <a:bodyPr lIns="0" anchor="ctr">
            <a:normAutofit/>
          </a:bodyPr>
          <a:lstStyle>
            <a:lvl1pPr marL="0" indent="0" algn="l" defTabSz="914400" rtl="0" eaLnBrk="1" latinLnBrk="0" hangingPunct="1">
              <a:buNone/>
              <a:defRPr lang="en-US" sz="1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1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301375E-2B3D-4154-8178-49E74664CF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16" y="5877986"/>
            <a:ext cx="1502667" cy="87173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F3B0489-807A-4259-872A-09EB9DDA65B4}"/>
              </a:ext>
            </a:extLst>
          </p:cNvPr>
          <p:cNvSpPr/>
          <p:nvPr userDrawn="1"/>
        </p:nvSpPr>
        <p:spPr>
          <a:xfrm>
            <a:off x="633755" y="1104529"/>
            <a:ext cx="4535786" cy="2399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CB6EF10-A373-4F15-B8E7-C9D7DCD0E4F8}"/>
              </a:ext>
            </a:extLst>
          </p:cNvPr>
          <p:cNvCxnSpPr>
            <a:cxnSpLocks/>
          </p:cNvCxnSpPr>
          <p:nvPr userDrawn="1"/>
        </p:nvCxnSpPr>
        <p:spPr>
          <a:xfrm>
            <a:off x="798788" y="2708539"/>
            <a:ext cx="266448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EF6DBB54-2BFD-4713-91C3-4BB419A7FC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788" y="1239085"/>
            <a:ext cx="4206240" cy="1353312"/>
          </a:xfrm>
          <a:prstGeom prst="rect">
            <a:avLst/>
          </a:prstGeom>
        </p:spPr>
        <p:txBody>
          <a:bodyPr lIns="0" anchor="b"/>
          <a:lstStyle>
            <a:lvl1pPr algn="l">
              <a:lnSpc>
                <a:spcPts val="4200"/>
              </a:lnSpc>
              <a:defRPr sz="4000" i="0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6F95AD5A-EB73-44E0-8ABE-868D77A1A8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8788" y="2824680"/>
            <a:ext cx="4206240" cy="53414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92975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C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F4EDA90-68D1-45B9-BDF6-4C4A8911B946}"/>
              </a:ext>
            </a:extLst>
          </p:cNvPr>
          <p:cNvSpPr/>
          <p:nvPr userDrawn="1"/>
        </p:nvSpPr>
        <p:spPr>
          <a:xfrm>
            <a:off x="273947" y="406014"/>
            <a:ext cx="8596106" cy="60459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C201FA-3392-48F4-8BEB-EE40D87480C2}"/>
              </a:ext>
            </a:extLst>
          </p:cNvPr>
          <p:cNvCxnSpPr>
            <a:cxnSpLocks/>
          </p:cNvCxnSpPr>
          <p:nvPr userDrawn="1"/>
        </p:nvCxnSpPr>
        <p:spPr>
          <a:xfrm>
            <a:off x="674892" y="1785747"/>
            <a:ext cx="266448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1178D576-DAA4-470C-BCE6-BB55A0F8D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892" y="896492"/>
            <a:ext cx="7495272" cy="761619"/>
          </a:xfrm>
          <a:prstGeom prst="rect">
            <a:avLst/>
          </a:prstGeom>
        </p:spPr>
        <p:txBody>
          <a:bodyPr lIns="0" anchor="b" anchorCtr="0"/>
          <a:lstStyle>
            <a:lvl1pPr algn="l">
              <a:defRPr sz="4000" b="0" i="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Add contents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7F8078-9831-4DDC-AD4C-6EE05D8065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282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C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545006" y="1"/>
            <a:ext cx="8053988" cy="270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97FE59D-7302-487E-B940-98526374D374}"/>
              </a:ext>
            </a:extLst>
          </p:cNvPr>
          <p:cNvCxnSpPr>
            <a:cxnSpLocks/>
          </p:cNvCxnSpPr>
          <p:nvPr userDrawn="1"/>
        </p:nvCxnSpPr>
        <p:spPr>
          <a:xfrm>
            <a:off x="674892" y="1785747"/>
            <a:ext cx="266448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270AAC60-95E6-4F4A-A4B8-81452661D4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892" y="896492"/>
            <a:ext cx="7495272" cy="761619"/>
          </a:xfrm>
          <a:prstGeom prst="rect">
            <a:avLst/>
          </a:prstGeom>
        </p:spPr>
        <p:txBody>
          <a:bodyPr lIns="0" anchor="b" anchorCtr="0"/>
          <a:lstStyle>
            <a:lvl1pPr algn="l">
              <a:defRPr sz="4000" b="0" i="0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Add contents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A1C2A98-9844-4051-8182-5B79FDE678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46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73947" y="406014"/>
            <a:ext cx="8596106" cy="60459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9C2E5DB-9858-4AF2-91FA-6FD60A685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836" y="896492"/>
            <a:ext cx="7196328" cy="761619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 b="0" i="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Add agenda title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C201FA-3392-48F4-8BEB-EE40D87480C2}"/>
              </a:ext>
            </a:extLst>
          </p:cNvPr>
          <p:cNvCxnSpPr>
            <a:cxnSpLocks/>
          </p:cNvCxnSpPr>
          <p:nvPr userDrawn="1"/>
        </p:nvCxnSpPr>
        <p:spPr>
          <a:xfrm>
            <a:off x="4438776" y="1822326"/>
            <a:ext cx="266448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2F6BC683-7620-40EC-B29E-32EB6FCCE6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8159" y="1986540"/>
            <a:ext cx="8107682" cy="43304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agenda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04DCFD-C5FF-42C3-8CB5-15116917E5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36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86A28BA-F52E-4A52-9DF8-C19397DD7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55CFAC5-8E2D-4C1D-8582-4069F1760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900E4A-1B5D-40BA-8F38-1395E248F1DC}"/>
              </a:ext>
            </a:extLst>
          </p:cNvPr>
          <p:cNvSpPr/>
          <p:nvPr userDrawn="1"/>
        </p:nvSpPr>
        <p:spPr>
          <a:xfrm flipV="1">
            <a:off x="0" y="1"/>
            <a:ext cx="8598994" cy="270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35B3AB-DE3F-46CA-8C28-BD4ACE58D059}"/>
              </a:ext>
            </a:extLst>
          </p:cNvPr>
          <p:cNvSpPr txBox="1"/>
          <p:nvPr userDrawn="1"/>
        </p:nvSpPr>
        <p:spPr>
          <a:xfrm>
            <a:off x="7894622" y="6464171"/>
            <a:ext cx="704372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CC445941-74CC-4112-9061-4DB01C9C001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47338105-D270-4CC4-A490-3460AD7A6EB4}"/>
              </a:ext>
            </a:extLst>
          </p:cNvPr>
          <p:cNvSpPr txBox="1">
            <a:spLocks/>
          </p:cNvSpPr>
          <p:nvPr userDrawn="1"/>
        </p:nvSpPr>
        <p:spPr>
          <a:xfrm>
            <a:off x="3832891" y="6460401"/>
            <a:ext cx="4603514" cy="219456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tabLst/>
              <a:defRPr lang="en-US" sz="1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1775" marR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388" marR="0" indent="-225425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marR="0" indent="-227013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1413" marR="0" indent="-227013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spc="10" baseline="0" dirty="0">
                <a:solidFill>
                  <a:schemeClr val="tx1"/>
                </a:solidFill>
              </a:rPr>
              <a:t>LOCKTON COMPANIES  |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397E5B-8FFA-4812-8FAD-C57EF210F5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8706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83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3" r:id="rId2"/>
    <p:sldLayoutId id="2147483681" r:id="rId3"/>
    <p:sldLayoutId id="2147483649" r:id="rId4"/>
    <p:sldLayoutId id="2147483680" r:id="rId5"/>
    <p:sldLayoutId id="2147483702" r:id="rId6"/>
    <p:sldLayoutId id="2147483682" r:id="rId7"/>
    <p:sldLayoutId id="2147483683" r:id="rId8"/>
    <p:sldLayoutId id="2147483698" r:id="rId9"/>
    <p:sldLayoutId id="2147483699" r:id="rId10"/>
    <p:sldLayoutId id="2147483671" r:id="rId11"/>
    <p:sldLayoutId id="2147483686" r:id="rId12"/>
    <p:sldLayoutId id="2147483700" r:id="rId13"/>
    <p:sldLayoutId id="2147483705" r:id="rId14"/>
    <p:sldLayoutId id="2147483650" r:id="rId15"/>
    <p:sldLayoutId id="2147483678" r:id="rId16"/>
    <p:sldLayoutId id="2147483652" r:id="rId17"/>
    <p:sldLayoutId id="2147483679" r:id="rId18"/>
    <p:sldLayoutId id="2147483693" r:id="rId19"/>
    <p:sldLayoutId id="2147483689" r:id="rId20"/>
    <p:sldLayoutId id="2147483694" r:id="rId21"/>
    <p:sldLayoutId id="2147483668" r:id="rId22"/>
    <p:sldLayoutId id="2147483685" r:id="rId23"/>
    <p:sldLayoutId id="2147483687" r:id="rId24"/>
    <p:sldLayoutId id="2147483691" r:id="rId25"/>
    <p:sldLayoutId id="2147483673" r:id="rId26"/>
    <p:sldLayoutId id="2147483692" r:id="rId27"/>
    <p:sldLayoutId id="2147483674" r:id="rId28"/>
    <p:sldLayoutId id="2147483675" r:id="rId29"/>
    <p:sldLayoutId id="2147483670" r:id="rId30"/>
    <p:sldLayoutId id="2147483676" r:id="rId31"/>
    <p:sldLayoutId id="2147483677" r:id="rId32"/>
    <p:sldLayoutId id="2147483701" r:id="rId33"/>
    <p:sldLayoutId id="2147483704" r:id="rId3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i="1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28600" marR="0" indent="-228600" algn="l" defTabSz="914400" rtl="0" eaLnBrk="1" fontAlgn="base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1963" marR="0" indent="-234950" algn="l" defTabSz="914400" rtl="0" eaLnBrk="1" fontAlgn="base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chemeClr val="tx1"/>
        </a:buClr>
        <a:buSzPct val="100000"/>
        <a:buFont typeface="Symbol" panose="05050102010706020507" pitchFamily="18" charset="2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marR="0" indent="-225425" algn="l" defTabSz="914400" rtl="0" eaLnBrk="1" fontAlgn="base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chemeClr val="tx1"/>
        </a:buClr>
        <a:buSzPct val="100000"/>
        <a:buFont typeface="Wingdings" panose="05000000000000000000" pitchFamily="2" charset="2"/>
        <a:buChar char="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marR="0" indent="-227013" algn="l" defTabSz="914400" rtl="0" eaLnBrk="1" fontAlgn="base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chemeClr val="tx1"/>
        </a:buClr>
        <a:buSzPct val="100000"/>
        <a:buFont typeface="Symbol" panose="05050102010706020507" pitchFamily="18" charset="2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413" marR="0" indent="-227013" algn="l" defTabSz="914400" rtl="0" eaLnBrk="1" fontAlgn="base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01F554D9-60B5-48E0-B963-A15D73513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560" y="1303264"/>
            <a:ext cx="5510622" cy="1796955"/>
          </a:xfrm>
        </p:spPr>
        <p:txBody>
          <a:bodyPr>
            <a:normAutofit fontScale="90000"/>
          </a:bodyPr>
          <a:lstStyle/>
          <a:p>
            <a:r>
              <a:rPr lang="en-US" sz="3600" b="1" i="1" dirty="0">
                <a:solidFill>
                  <a:srgbClr val="0097CC"/>
                </a:solidFill>
              </a:rPr>
              <a:t>City of Stamford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100" dirty="0"/>
              <a:t>FY 21/22 and FY 22/23 Budget Highlights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7" name="Subtitle 36">
            <a:extLst>
              <a:ext uri="{FF2B5EF4-FFF2-40B4-BE49-F238E27FC236}">
                <a16:creationId xmlns:a16="http://schemas.microsoft.com/office/drawing/2014/main" id="{E90836FA-6264-45E3-88E9-5FC545CEF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560" y="2903785"/>
            <a:ext cx="1928240" cy="392868"/>
          </a:xfrm>
        </p:spPr>
        <p:txBody>
          <a:bodyPr/>
          <a:lstStyle/>
          <a:p>
            <a:r>
              <a:rPr lang="en-US"/>
              <a:t>March </a:t>
            </a:r>
            <a:r>
              <a:rPr lang="en-US" dirty="0"/>
              <a:t>22, 2022</a:t>
            </a:r>
          </a:p>
        </p:txBody>
      </p:sp>
    </p:spTree>
    <p:extLst>
      <p:ext uri="{BB962C8B-B14F-4D97-AF65-F5344CB8AC3E}">
        <p14:creationId xmlns:p14="http://schemas.microsoft.com/office/powerpoint/2010/main" val="1690216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8D88A-8B5B-4FC5-BA5A-20DCA387B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110" y="599240"/>
            <a:ext cx="7495272" cy="761619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Hypothetical Self Funded Medical and Rx Costs V Savings from Moving to the State Partnership Plan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82DCCF-C0E6-4EE2-8B6F-33F5ED4EF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64" y="1909732"/>
            <a:ext cx="8410074" cy="419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59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02123-9239-42F3-B89C-8BEADF22C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364" y="501650"/>
            <a:ext cx="7495272" cy="761619"/>
          </a:xfrm>
        </p:spPr>
        <p:txBody>
          <a:bodyPr/>
          <a:lstStyle/>
          <a:p>
            <a:pPr algn="ctr"/>
            <a:r>
              <a:rPr lang="en-US" b="1" i="1" dirty="0"/>
              <a:t>Caveats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719860-6789-4ACF-B4CC-BF6DA74D1AB4}"/>
              </a:ext>
            </a:extLst>
          </p:cNvPr>
          <p:cNvSpPr txBox="1"/>
          <p:nvPr/>
        </p:nvSpPr>
        <p:spPr>
          <a:xfrm>
            <a:off x="434568" y="1955229"/>
            <a:ext cx="8709432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1. Active Hypothetical Self Funded Medical and Rx Costs Trended is estimated at 5.5%.</a:t>
            </a:r>
          </a:p>
          <a:p>
            <a:r>
              <a:rPr lang="en-US" sz="1600" dirty="0"/>
              <a:t>2. Retiree Hypothetical Self Funded Medical and Rx Costs Trended is estimated at 4.5%.</a:t>
            </a:r>
          </a:p>
          <a:p>
            <a:r>
              <a:rPr lang="en-US" sz="1600" dirty="0"/>
              <a:t>3. CT State Partnership Plan Rate Increase are estimated as follows:</a:t>
            </a:r>
          </a:p>
          <a:p>
            <a:r>
              <a:rPr lang="en-US" sz="1600" dirty="0"/>
              <a:t>    a. Actives and non-Medicare Retirees: +8%</a:t>
            </a:r>
          </a:p>
          <a:p>
            <a:r>
              <a:rPr lang="en-US" sz="1600" dirty="0"/>
              <a:t>    b. Medicare Retirees: +2%</a:t>
            </a:r>
          </a:p>
          <a:p>
            <a:r>
              <a:rPr lang="en-US" sz="1600" dirty="0"/>
              <a:t>4. Enrollment for all years is based on census data given to Lockton by the City of Stamford</a:t>
            </a:r>
          </a:p>
          <a:p>
            <a:r>
              <a:rPr lang="en-US" sz="1600" dirty="0"/>
              <a:t>5. 07.19 - 06.21 Actual Self Funded Medical and Rx Active and Rx Costs are based on actual claim costs from claim reports from the carriers where applicable</a:t>
            </a:r>
          </a:p>
          <a:p>
            <a:r>
              <a:rPr lang="en-US" sz="1600" dirty="0"/>
              <a:t>6. Self Funded Medical and Rx Costs Include the Following</a:t>
            </a:r>
          </a:p>
          <a:p>
            <a:r>
              <a:rPr lang="en-US" sz="1600" dirty="0"/>
              <a:t>   a. Cigna Medical and Rx Claims Cost, Admin Fees for both Actives and Retirees</a:t>
            </a:r>
          </a:p>
          <a:p>
            <a:r>
              <a:rPr lang="en-US" sz="1600" dirty="0"/>
              <a:t>   b. Maxor Drug Claims and Admin Costs as well as EGWP and Medicare Admin Costs where applicable</a:t>
            </a:r>
          </a:p>
          <a:p>
            <a:r>
              <a:rPr lang="en-US" sz="1600" dirty="0"/>
              <a:t>   c. IPI Retiree Claims and Admin Costs</a:t>
            </a:r>
          </a:p>
          <a:p>
            <a:r>
              <a:rPr lang="en-US" sz="1600" dirty="0"/>
              <a:t>   d. Additional Self Funded Taxes and Fees as line itemed on the City's budget summary</a:t>
            </a:r>
          </a:p>
          <a:p>
            <a:r>
              <a:rPr lang="en-US" sz="1600" dirty="0"/>
              <a:t>   e. Changes in H.S.A contributions, rx rebates and run off costs</a:t>
            </a:r>
          </a:p>
          <a:p>
            <a:r>
              <a:rPr lang="en-US" sz="1600" dirty="0"/>
              <a:t>7. Please note that the Aetna Medicare Advantage Program is not included as it's a Fully Insured Program</a:t>
            </a:r>
          </a:p>
          <a:p>
            <a:r>
              <a:rPr lang="en-US" sz="1600" dirty="0"/>
              <a:t>8. Retirees included Pre 65, Post 65 Non-Medicare and Post 65 Medicare Retirees</a:t>
            </a:r>
          </a:p>
          <a:p>
            <a:r>
              <a:rPr lang="en-US" sz="1600" dirty="0"/>
              <a:t>9. Actives include Active Employees</a:t>
            </a:r>
          </a:p>
        </p:txBody>
      </p:sp>
    </p:spTree>
    <p:extLst>
      <p:ext uri="{BB962C8B-B14F-4D97-AF65-F5344CB8AC3E}">
        <p14:creationId xmlns:p14="http://schemas.microsoft.com/office/powerpoint/2010/main" val="3293022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E28563-D4D9-49DA-B89C-C253774AA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B81FB5-0B7F-461A-8FAB-C7BF4BED45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874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FE836-6D40-4C41-BDDD-56FE943D6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Union Migration Dates to the CT State Partnership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ED84D6-B241-4D98-8BCA-D733A40AE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599" y="2136774"/>
            <a:ext cx="5603607" cy="333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8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61ACF-0560-44BE-8B1F-254C98EBE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Current Enrollments by Union and Medical Carrier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A05F66-8296-4A6F-A8B6-E69A8138E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79" y="1944741"/>
            <a:ext cx="8341895" cy="473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53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D65ABD-39BC-43E6-9323-9C1EE140E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Total (Active and </a:t>
            </a:r>
            <a:r>
              <a:rPr lang="en-US" sz="3100" b="1" dirty="0"/>
              <a:t>Retiree</a:t>
            </a:r>
            <a:r>
              <a:rPr lang="en-US" sz="3600" b="1" dirty="0"/>
              <a:t>)</a:t>
            </a:r>
            <a:br>
              <a:rPr lang="en-US" sz="3600" b="1" dirty="0"/>
            </a:br>
            <a:r>
              <a:rPr lang="en-US" sz="3600" dirty="0"/>
              <a:t>Expenditures and Revenue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EBF3F0-9790-4870-9A09-7BEA6A584590}"/>
              </a:ext>
            </a:extLst>
          </p:cNvPr>
          <p:cNvSpPr txBox="1"/>
          <p:nvPr/>
        </p:nvSpPr>
        <p:spPr>
          <a:xfrm>
            <a:off x="5693902" y="659511"/>
            <a:ext cx="3320716" cy="5345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The initial FY 21/22 in force net budget was projected to be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97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$43.1 million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97CC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</a:p>
          <a:p>
            <a:pPr marL="228600" indent="-228600" fontAlgn="base">
              <a:spcBef>
                <a:spcPts val="5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We reprojected the FY 21/22 budget based on the following factors:</a:t>
            </a:r>
          </a:p>
          <a:p>
            <a:pPr marL="685800" lvl="1" indent="-228600" fontAlgn="base">
              <a:spcBef>
                <a:spcPts val="5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The original budget included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6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unions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tha</a:t>
            </a:r>
            <a:r>
              <a:rPr lang="en-US" sz="1200" dirty="0">
                <a:solidFill>
                  <a:srgbClr val="FFFFFF"/>
                </a:solidFill>
                <a:latin typeface="Segoe UI"/>
              </a:rPr>
              <a:t>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had already moved to the CT State </a:t>
            </a:r>
            <a:r>
              <a:rPr lang="en-US" sz="1200" dirty="0">
                <a:solidFill>
                  <a:srgbClr val="FFFFFF"/>
                </a:solidFill>
                <a:latin typeface="Segoe UI"/>
              </a:rPr>
              <a:t>P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artnership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Plan (SPP) effective Jan 21. </a:t>
            </a:r>
          </a:p>
          <a:p>
            <a:pPr marL="685800" lvl="1" indent="-228600" fontAlgn="base">
              <a:spcBef>
                <a:spcPts val="5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FFFFFF"/>
                </a:solidFill>
                <a:latin typeface="Segoe UI"/>
              </a:rPr>
              <a:t>An additional </a:t>
            </a:r>
            <a:r>
              <a:rPr lang="en-US" sz="1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Segoe UI"/>
              </a:rPr>
              <a:t>4</a:t>
            </a:r>
            <a:r>
              <a:rPr lang="en-US" sz="1200" dirty="0">
                <a:solidFill>
                  <a:srgbClr val="FFFFFF"/>
                </a:solidFill>
                <a:latin typeface="Segoe UI"/>
              </a:rPr>
              <a:t> unions (</a:t>
            </a:r>
            <a:r>
              <a:rPr lang="en-US" sz="1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Segoe UI"/>
              </a:rPr>
              <a:t>450</a:t>
            </a:r>
            <a:r>
              <a:rPr lang="en-US" sz="1200" dirty="0">
                <a:solidFill>
                  <a:srgbClr val="FFFFFF"/>
                </a:solidFill>
                <a:latin typeface="Segoe UI"/>
              </a:rPr>
              <a:t> employees) elected to move to the SPP effective July 21 and Jan 22.</a:t>
            </a:r>
          </a:p>
          <a:p>
            <a:pPr marL="228600" marR="0" lvl="1" indent="-2286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This reprojection resulted in a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1.3%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decrease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to the FY 21/22 in force budget which is a projected savings of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$559K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The FY 22/23 budget: </a:t>
            </a:r>
          </a:p>
          <a:p>
            <a:pPr marL="461963" marR="0" lvl="1" indent="-23495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Symbol" panose="05050102010706020507" pitchFamily="18" charset="2"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We are expecting a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6.9% increase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over the FY 21/22 reprojection, approximately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$2.9 million</a:t>
            </a:r>
            <a:endParaRPr lang="en-US" sz="1200" dirty="0">
              <a:solidFill>
                <a:srgbClr val="FFFFFF"/>
              </a:solidFill>
              <a:latin typeface="Segoe UI"/>
            </a:endParaRPr>
          </a:p>
          <a:p>
            <a:pPr marL="919163" lvl="2" indent="-234950" fontAlgn="base">
              <a:spcBef>
                <a:spcPts val="5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Symbol" panose="05050102010706020507" pitchFamily="18" charset="2"/>
              <a:buChar char="-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This assumes that effective July 22 there will be an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8%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increase to the CT State Partnership Plan Active, Under 65, and over 65 non-Medicare Premiums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D0284C-A109-4634-B4DE-B9E1A374F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82" y="2663409"/>
            <a:ext cx="5381355" cy="210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03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54A7D3-61DB-466D-A2EA-133A7E3A4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7" y="659511"/>
            <a:ext cx="4482465" cy="1024128"/>
          </a:xfr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/>
              <a:t>Active </a:t>
            </a:r>
            <a:br>
              <a:rPr lang="en-US" sz="3600" b="1" dirty="0"/>
            </a:br>
            <a:r>
              <a:rPr lang="en-US" sz="3600" dirty="0"/>
              <a:t>Expenditures and Revenue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8D73295-E251-41FB-B901-AA233BA2767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62862" y="318052"/>
            <a:ext cx="3384884" cy="5777948"/>
          </a:xfrm>
        </p:spPr>
        <p:txBody>
          <a:bodyPr>
            <a:normAutofit fontScale="92500"/>
          </a:bodyPr>
          <a:lstStyle/>
          <a:p>
            <a:r>
              <a:rPr lang="en-US" sz="1300" dirty="0"/>
              <a:t>The initial FY 21/22 in force net budget was projected to be </a:t>
            </a:r>
            <a:r>
              <a:rPr lang="en-US" sz="1300" b="1" dirty="0">
                <a:solidFill>
                  <a:srgbClr val="00B0F0"/>
                </a:solidFill>
              </a:rPr>
              <a:t>$30.4 million</a:t>
            </a:r>
            <a:r>
              <a:rPr lang="en-US" sz="1300" dirty="0">
                <a:solidFill>
                  <a:srgbClr val="00B0F0"/>
                </a:solidFill>
              </a:rPr>
              <a:t> </a:t>
            </a:r>
          </a:p>
          <a:p>
            <a:pPr marL="228600" indent="-228600" fontAlgn="base">
              <a:spcBef>
                <a:spcPts val="5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We reprojected the FY 21/22 budget based on the following factors:</a:t>
            </a:r>
          </a:p>
          <a:p>
            <a:pPr marL="685800" lvl="1" indent="-228600" fontAlgn="base">
              <a:spcBef>
                <a:spcPts val="5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The original budget included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6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unions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tha</a:t>
            </a:r>
            <a:r>
              <a:rPr lang="en-US" sz="1200" dirty="0">
                <a:solidFill>
                  <a:srgbClr val="FFFFFF"/>
                </a:solidFill>
                <a:latin typeface="Segoe UI"/>
              </a:rPr>
              <a:t>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had already moved to the CT State </a:t>
            </a:r>
            <a:r>
              <a:rPr lang="en-US" sz="1200" dirty="0">
                <a:solidFill>
                  <a:srgbClr val="FFFFFF"/>
                </a:solidFill>
                <a:latin typeface="Segoe UI"/>
              </a:rPr>
              <a:t>P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artnership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Plan (SPP) effective Jan 21. </a:t>
            </a:r>
          </a:p>
          <a:p>
            <a:pPr marL="685800" lvl="1" indent="-228600" fontAlgn="base">
              <a:spcBef>
                <a:spcPts val="5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FFFFFF"/>
                </a:solidFill>
                <a:latin typeface="Segoe UI"/>
              </a:rPr>
              <a:t>An additional </a:t>
            </a:r>
            <a:r>
              <a:rPr lang="en-US" sz="1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Segoe UI"/>
              </a:rPr>
              <a:t>3</a:t>
            </a:r>
            <a:r>
              <a:rPr lang="en-US" sz="1200" dirty="0">
                <a:solidFill>
                  <a:srgbClr val="FFFFFF"/>
                </a:solidFill>
                <a:latin typeface="Segoe UI"/>
              </a:rPr>
              <a:t> unions (</a:t>
            </a:r>
            <a:r>
              <a:rPr lang="en-US" sz="1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Segoe UI"/>
              </a:rPr>
              <a:t>382</a:t>
            </a:r>
            <a:r>
              <a:rPr lang="en-US" sz="1200" dirty="0">
                <a:solidFill>
                  <a:srgbClr val="FFFFFF"/>
                </a:solidFill>
                <a:latin typeface="Segoe UI"/>
              </a:rPr>
              <a:t> employees) elected to move to the SPP effective July 21 and Jan 22.</a:t>
            </a:r>
          </a:p>
          <a:p>
            <a:pPr lvl="1"/>
            <a:r>
              <a:rPr lang="en-US" sz="1300" dirty="0"/>
              <a:t>This reprojection resulted in a </a:t>
            </a:r>
            <a:r>
              <a:rPr lang="en-US" sz="1300" b="1" dirty="0">
                <a:solidFill>
                  <a:srgbClr val="FF0000"/>
                </a:solidFill>
              </a:rPr>
              <a:t>1.6% decrease </a:t>
            </a:r>
            <a:r>
              <a:rPr lang="en-US" sz="1300" dirty="0"/>
              <a:t>to the FY 21/22 in force budget which is a projected savings of </a:t>
            </a:r>
            <a:r>
              <a:rPr lang="en-US" sz="1300" b="1" dirty="0">
                <a:solidFill>
                  <a:srgbClr val="FF0000"/>
                </a:solidFill>
              </a:rPr>
              <a:t>$485K</a:t>
            </a:r>
          </a:p>
          <a:p>
            <a:pPr marL="228600" lvl="1" indent="-228600">
              <a:buFont typeface="Arial" panose="020B0604020202020204" pitchFamily="34" charset="0"/>
              <a:buChar char="•"/>
            </a:pPr>
            <a:endParaRPr lang="en-US" sz="1300" dirty="0"/>
          </a:p>
          <a:p>
            <a:r>
              <a:rPr lang="en-US" sz="1300" dirty="0"/>
              <a:t>The FY 22/23 budget: </a:t>
            </a:r>
          </a:p>
          <a:p>
            <a:pPr lvl="1"/>
            <a:r>
              <a:rPr lang="en-US" sz="1300" dirty="0"/>
              <a:t>We are expecting a </a:t>
            </a:r>
            <a:r>
              <a:rPr lang="en-US" sz="1300" b="1" dirty="0">
                <a:solidFill>
                  <a:srgbClr val="00B050"/>
                </a:solidFill>
              </a:rPr>
              <a:t>2.7% increase </a:t>
            </a:r>
            <a:r>
              <a:rPr lang="en-US" sz="1300" dirty="0"/>
              <a:t>over the FY 21/22 reprojection, approximately </a:t>
            </a:r>
            <a:r>
              <a:rPr lang="en-US" sz="1300" b="1" dirty="0">
                <a:solidFill>
                  <a:srgbClr val="00B050"/>
                </a:solidFill>
              </a:rPr>
              <a:t>$800K</a:t>
            </a:r>
          </a:p>
          <a:p>
            <a:pPr lvl="2"/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This assumes that effective July 22 there will be an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8%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increase to the CT State Partnership Plan Active Premiums</a:t>
            </a:r>
          </a:p>
          <a:p>
            <a:pPr lvl="2"/>
            <a:r>
              <a:rPr lang="en-US" sz="1300" dirty="0">
                <a:solidFill>
                  <a:srgbClr val="FFFFFF"/>
                </a:solidFill>
                <a:latin typeface="Segoe UI"/>
              </a:rPr>
              <a:t>Self funded active claims are running better than expected this year which helps offset the 8% from the SPP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endParaRPr lang="en-US"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CEDDDD-EF1F-49DA-9842-6D1C438FB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5" y="2169459"/>
            <a:ext cx="5406590" cy="211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10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49BDC6-7736-4E53-A11C-067E52434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Retiree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Expenditures and Revenue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5CE48F7-5B86-4718-A6CC-B17C70D548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742131" y="451821"/>
            <a:ext cx="3261990" cy="5706932"/>
          </a:xfrm>
        </p:spPr>
        <p:txBody>
          <a:bodyPr>
            <a:normAutofit fontScale="85000" lnSpcReduction="20000"/>
          </a:bodyPr>
          <a:lstStyle/>
          <a:p>
            <a:r>
              <a:rPr lang="en-US" sz="1300" dirty="0"/>
              <a:t>The initial FY 21/22 in force net budget was projected to be </a:t>
            </a:r>
            <a:r>
              <a:rPr lang="en-US" sz="1300" b="1" dirty="0">
                <a:solidFill>
                  <a:srgbClr val="00B0F0"/>
                </a:solidFill>
              </a:rPr>
              <a:t>$12.5 million</a:t>
            </a:r>
            <a:r>
              <a:rPr lang="en-US" sz="1300" dirty="0">
                <a:solidFill>
                  <a:srgbClr val="00B0F0"/>
                </a:solidFill>
              </a:rPr>
              <a:t> </a:t>
            </a:r>
          </a:p>
          <a:p>
            <a:pPr marL="228600" indent="-228600" fontAlgn="base">
              <a:spcBef>
                <a:spcPts val="5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chemeClr val="bg1"/>
                </a:solidFill>
              </a:rPr>
              <a:t>We reprojected the FY 21/22 budget based on the following factors:</a:t>
            </a:r>
          </a:p>
          <a:p>
            <a:pPr marL="685800" lvl="1" indent="-228600" fontAlgn="base">
              <a:spcBef>
                <a:spcPts val="5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The original budget included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6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unions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tha</a:t>
            </a:r>
            <a:r>
              <a:rPr lang="en-US" sz="1300" dirty="0">
                <a:solidFill>
                  <a:srgbClr val="FFFFFF"/>
                </a:solidFill>
                <a:latin typeface="Segoe UI"/>
              </a:rPr>
              <a:t>t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had already moved to the CT State </a:t>
            </a:r>
            <a:r>
              <a:rPr lang="en-US" sz="1300" dirty="0">
                <a:solidFill>
                  <a:srgbClr val="FFFFFF"/>
                </a:solidFill>
                <a:latin typeface="Segoe UI"/>
              </a:rPr>
              <a:t>P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artnership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Plan (SPP) effective Jan 21. </a:t>
            </a:r>
          </a:p>
          <a:p>
            <a:pPr marL="685800" lvl="1" indent="-228600" fontAlgn="base">
              <a:spcBef>
                <a:spcPts val="5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rgbClr val="FFFFFF"/>
                </a:solidFill>
                <a:latin typeface="Segoe UI"/>
              </a:rPr>
              <a:t>An additional </a:t>
            </a:r>
            <a:r>
              <a:rPr lang="en-US" sz="13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Segoe UI"/>
              </a:rPr>
              <a:t>4 </a:t>
            </a:r>
            <a:r>
              <a:rPr lang="en-US" sz="1300" dirty="0">
                <a:latin typeface="Segoe UI"/>
              </a:rPr>
              <a:t>retiree</a:t>
            </a:r>
            <a:r>
              <a:rPr lang="en-US" sz="1300" dirty="0">
                <a:solidFill>
                  <a:srgbClr val="FFFFFF"/>
                </a:solidFill>
                <a:latin typeface="Segoe UI"/>
              </a:rPr>
              <a:t> unions (</a:t>
            </a:r>
            <a:r>
              <a:rPr lang="en-US" sz="13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Segoe UI"/>
              </a:rPr>
              <a:t>68</a:t>
            </a:r>
            <a:r>
              <a:rPr lang="en-US" sz="13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Segoe UI"/>
              </a:rPr>
              <a:t> </a:t>
            </a:r>
            <a:r>
              <a:rPr lang="en-US" sz="1300" dirty="0">
                <a:solidFill>
                  <a:srgbClr val="FFFFFF"/>
                </a:solidFill>
                <a:latin typeface="Segoe UI"/>
              </a:rPr>
              <a:t>employees) elected to move to the SPP effective July 21 and Jan 22.</a:t>
            </a:r>
          </a:p>
          <a:p>
            <a:pPr marL="228600" lvl="1" indent="-228600">
              <a:buFont typeface="Arial" panose="020B0604020202020204" pitchFamily="34" charset="0"/>
              <a:buChar char="•"/>
            </a:pPr>
            <a:r>
              <a:rPr lang="en-US" sz="1300" dirty="0"/>
              <a:t>This reprojection resulted in a </a:t>
            </a:r>
            <a:r>
              <a:rPr lang="en-US" sz="1300" b="1" dirty="0">
                <a:solidFill>
                  <a:srgbClr val="FF0000"/>
                </a:solidFill>
              </a:rPr>
              <a:t>0.6%</a:t>
            </a:r>
            <a:r>
              <a:rPr lang="en-US" sz="1300" dirty="0"/>
              <a:t> </a:t>
            </a:r>
            <a:r>
              <a:rPr lang="en-US" sz="1300" b="1" dirty="0">
                <a:solidFill>
                  <a:srgbClr val="FF0000"/>
                </a:solidFill>
              </a:rPr>
              <a:t>decrease</a:t>
            </a:r>
            <a:r>
              <a:rPr lang="en-US" sz="1300" dirty="0"/>
              <a:t> to the FY 21/22 in force budget which is a projected savings of </a:t>
            </a:r>
            <a:r>
              <a:rPr lang="en-US" sz="1300" b="1" dirty="0">
                <a:solidFill>
                  <a:srgbClr val="FF0000"/>
                </a:solidFill>
              </a:rPr>
              <a:t>$75K</a:t>
            </a:r>
          </a:p>
          <a:p>
            <a:pPr marL="228600" lvl="1" indent="-228600">
              <a:buFont typeface="Arial" panose="020B0604020202020204" pitchFamily="34" charset="0"/>
              <a:buChar char="•"/>
            </a:pPr>
            <a:endParaRPr lang="en-US" sz="1300" dirty="0"/>
          </a:p>
          <a:p>
            <a:r>
              <a:rPr lang="en-US" sz="1300" dirty="0"/>
              <a:t>The FY 22/23 budget: </a:t>
            </a:r>
          </a:p>
          <a:p>
            <a:pPr lvl="1"/>
            <a:r>
              <a:rPr lang="en-US" sz="1300" dirty="0"/>
              <a:t>We are expecting a </a:t>
            </a:r>
            <a:r>
              <a:rPr lang="en-US" sz="1300" b="1" dirty="0">
                <a:solidFill>
                  <a:srgbClr val="00B050"/>
                </a:solidFill>
              </a:rPr>
              <a:t>17.0% increase </a:t>
            </a:r>
            <a:r>
              <a:rPr lang="en-US" sz="1300" dirty="0"/>
              <a:t>over the FY 21/22 reprojection, approximately </a:t>
            </a:r>
            <a:r>
              <a:rPr lang="en-US" sz="1300" b="1" dirty="0">
                <a:solidFill>
                  <a:srgbClr val="00B050"/>
                </a:solidFill>
              </a:rPr>
              <a:t>$2.1 million</a:t>
            </a:r>
            <a:endParaRPr lang="en-US" sz="1300" dirty="0"/>
          </a:p>
          <a:p>
            <a:pPr lvl="2"/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This assumes that effective July 2022 there will be an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8%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increase to the CT State Partnership Plan </a:t>
            </a:r>
            <a:r>
              <a:rPr kumimoji="0" lang="en-US" sz="13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under 65 and Over 65 Non-</a:t>
            </a:r>
            <a:r>
              <a:rPr lang="en-US" sz="1300" b="1" i="1" dirty="0">
                <a:solidFill>
                  <a:srgbClr val="FFFFFF"/>
                </a:solidFill>
                <a:latin typeface="Segoe UI"/>
              </a:rPr>
              <a:t>M</a:t>
            </a:r>
            <a:r>
              <a:rPr kumimoji="0" lang="en-US" sz="13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edicare</a:t>
            </a:r>
            <a:r>
              <a:rPr kumimoji="0" lang="en-US" sz="13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Premiums.  </a:t>
            </a:r>
            <a:r>
              <a:rPr lang="en-US" sz="1300" dirty="0">
                <a:solidFill>
                  <a:srgbClr val="FFFFFF"/>
                </a:solidFill>
                <a:latin typeface="Segoe UI"/>
              </a:rPr>
              <a:t>A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2%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increase was applied to the </a:t>
            </a:r>
            <a:r>
              <a:rPr kumimoji="0" lang="en-US" sz="13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Medicare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Premiums effective Jan 2022.</a:t>
            </a:r>
          </a:p>
          <a:p>
            <a:pPr lvl="2"/>
            <a:r>
              <a:rPr lang="en-US" sz="1300" dirty="0">
                <a:solidFill>
                  <a:srgbClr val="FFFFFF"/>
                </a:solidFill>
                <a:latin typeface="Segoe UI"/>
              </a:rPr>
              <a:t>The original 21/22 budget was based on the average claim cost of all retirees. We suspect that the higher claim cost retirees didn’t migrate to the SPP. </a:t>
            </a:r>
          </a:p>
          <a:p>
            <a:pPr lvl="2"/>
            <a:r>
              <a:rPr lang="en-US" sz="1300" dirty="0">
                <a:solidFill>
                  <a:srgbClr val="FFFFFF"/>
                </a:solidFill>
                <a:latin typeface="Segoe UI"/>
              </a:rPr>
              <a:t>COVID suppressed claims due to care avoidance in 2020 resulted in an increase in the year over year claim cost as utilization returns to normal. </a:t>
            </a:r>
            <a:endParaRPr lang="en-US" sz="1300" dirty="0"/>
          </a:p>
          <a:p>
            <a:endParaRPr lang="en-US"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12AACA-B9A1-4BEE-8586-68E2A6202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1" y="2438400"/>
            <a:ext cx="543702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99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81F9C-F369-403A-BEE5-014248CB4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802" y="397442"/>
            <a:ext cx="7495272" cy="761619"/>
          </a:xfrm>
        </p:spPr>
        <p:txBody>
          <a:bodyPr>
            <a:normAutofit/>
          </a:bodyPr>
          <a:lstStyle/>
          <a:p>
            <a:pPr algn="ctr"/>
            <a:r>
              <a:rPr lang="en-US" sz="3200" b="1" i="1" dirty="0"/>
              <a:t>Caveats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45F459-9C4C-4442-8380-D1CEA2A6B1D3}"/>
              </a:ext>
            </a:extLst>
          </p:cNvPr>
          <p:cNvSpPr txBox="1"/>
          <p:nvPr/>
        </p:nvSpPr>
        <p:spPr>
          <a:xfrm>
            <a:off x="666749" y="1789982"/>
            <a:ext cx="7839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Active</a:t>
            </a:r>
          </a:p>
          <a:p>
            <a:pPr algn="ctr"/>
            <a:endParaRPr lang="en-US" u="sng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D5D9F5-5EBD-4A0B-8DB0-7BA14D6C0B5D}"/>
              </a:ext>
            </a:extLst>
          </p:cNvPr>
          <p:cNvSpPr txBox="1"/>
          <p:nvPr/>
        </p:nvSpPr>
        <p:spPr>
          <a:xfrm>
            <a:off x="638175" y="3699005"/>
            <a:ext cx="80105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b="1" i="1" dirty="0">
                <a:solidFill>
                  <a:srgbClr val="0070C0"/>
                </a:solidFill>
              </a:rPr>
              <a:t>Retiree</a:t>
            </a:r>
          </a:p>
          <a:p>
            <a:pPr algn="ctr"/>
            <a:endParaRPr lang="en-US" sz="1200" dirty="0"/>
          </a:p>
          <a:p>
            <a:pPr marL="228600" indent="-228600">
              <a:buAutoNum type="arabicPeriod"/>
            </a:pPr>
            <a:r>
              <a:rPr lang="en-US" sz="1200" dirty="0"/>
              <a:t>FY 21/22 Reprojections assume the IUOE Operations, Police (with exception from NEW Police), and Fire will be remaining after January 2022 until June 2022 for the under 65 and over 65 non-Medicare populations. No unions were removed from the Medicare projections 			</a:t>
            </a:r>
          </a:p>
          <a:p>
            <a:pPr marL="228600" indent="-228600">
              <a:buAutoNum type="arabicPeriod"/>
            </a:pPr>
            <a:r>
              <a:rPr lang="en-US" sz="1200" dirty="0"/>
              <a:t>FY 22/23 Budget assumes that only the IUOE Operations, Police (with exception from NEW Police) and Fire will be remaining with Cigna, Aetna, IPI and Maxor/EGWP for July 1, 2022.</a:t>
            </a:r>
          </a:p>
          <a:p>
            <a:pPr marL="228600" indent="-228600">
              <a:buAutoNum type="arabicPeriod"/>
            </a:pPr>
            <a:r>
              <a:rPr lang="en-US" sz="1200" dirty="0"/>
              <a:t>IPI and Cigna actual year to date claims through Jan 2022 were used and then a reprojection was </a:t>
            </a:r>
          </a:p>
          <a:p>
            <a:r>
              <a:rPr lang="en-US" sz="1200" dirty="0"/>
              <a:t>     created for February 2022 through June 2022 </a:t>
            </a:r>
          </a:p>
          <a:p>
            <a:r>
              <a:rPr lang="en-US" sz="1200" dirty="0"/>
              <a:t>4.  Assumed an 8% increase to the SPP Pre 65 and Post 65 Non-Medicare rates for July 2022; this has not been     </a:t>
            </a:r>
          </a:p>
          <a:p>
            <a:r>
              <a:rPr lang="en-US" sz="1200" dirty="0"/>
              <a:t>     confirmed by the State</a:t>
            </a:r>
          </a:p>
          <a:p>
            <a:r>
              <a:rPr lang="en-US" sz="1200" dirty="0"/>
              <a:t>5.  Used a 2% increase to the Medicare rates as stated on the CT SPP website for Jan 2022 					</a:t>
            </a:r>
          </a:p>
          <a:p>
            <a:r>
              <a:rPr lang="en-US" sz="1200" dirty="0"/>
              <a:t>	</a:t>
            </a:r>
            <a:r>
              <a:rPr lang="en-US" sz="1600" dirty="0"/>
              <a:t>				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F033C1-A531-4415-A0FF-BEE5E7848282}"/>
              </a:ext>
            </a:extLst>
          </p:cNvPr>
          <p:cNvSpPr txBox="1"/>
          <p:nvPr/>
        </p:nvSpPr>
        <p:spPr>
          <a:xfrm>
            <a:off x="607094" y="2164903"/>
            <a:ext cx="807268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/>
              <a:t>FY 21/22 Reprojections assume the IUOE Operations, Fire, and Cobra (with exception of NEW Cobra) will be remaining in the city self funded plans after January 2022 until June 2022			</a:t>
            </a:r>
          </a:p>
          <a:p>
            <a:pPr marL="228600" indent="-228600">
              <a:buAutoNum type="arabicPeriod"/>
            </a:pPr>
            <a:r>
              <a:rPr lang="en-US" sz="1200" dirty="0"/>
              <a:t>FY 22/23 Budget assumes that only the IUOE Operations, Fire, and Cobra (with exception of NEW Cobra) will be remaining with Cigna and Maxor for July 1, 2022 .</a:t>
            </a:r>
          </a:p>
          <a:p>
            <a:r>
              <a:rPr lang="en-US" sz="1200" dirty="0"/>
              <a:t>3.  For Vision, actual year to date claims through Dec 2021 were used and then a reprojection was created for Jan     </a:t>
            </a:r>
          </a:p>
          <a:p>
            <a:r>
              <a:rPr lang="en-US" sz="1200" dirty="0"/>
              <a:t>     2022 through June 2022						</a:t>
            </a:r>
          </a:p>
          <a:p>
            <a:r>
              <a:rPr lang="en-US" sz="1200" dirty="0"/>
              <a:t>4. For Dental and Cigna actual year to date claims through Jan 2022 were used and then a reprojection was created </a:t>
            </a:r>
          </a:p>
          <a:p>
            <a:r>
              <a:rPr lang="en-US" sz="1200" dirty="0"/>
              <a:t>    for February 2022 through June 2022 	</a:t>
            </a:r>
          </a:p>
          <a:p>
            <a:r>
              <a:rPr lang="en-US" sz="1200" dirty="0"/>
              <a:t>5.  Assumed an 8% increase to the SPP rates for July 2022, this has not been confirmed by the State</a:t>
            </a: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038191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69E1D03-1F41-4EF2-B50F-839D15EDA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Hypothetical Self Funded and CT SPP Savings over 5 Years</a:t>
            </a:r>
          </a:p>
        </p:txBody>
      </p:sp>
    </p:spTree>
    <p:extLst>
      <p:ext uri="{BB962C8B-B14F-4D97-AF65-F5344CB8AC3E}">
        <p14:creationId xmlns:p14="http://schemas.microsoft.com/office/powerpoint/2010/main" val="1730552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61A8EC-610B-4EA7-8D37-A4EAAAF66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/>
              <a:t>Hypothetical </a:t>
            </a:r>
            <a:r>
              <a:rPr lang="en-US" sz="2400" b="1" u="sng" dirty="0">
                <a:solidFill>
                  <a:schemeClr val="accent3"/>
                </a:solidFill>
              </a:rPr>
              <a:t>Active and Retiree </a:t>
            </a:r>
            <a:r>
              <a:rPr lang="en-US" sz="2400" dirty="0"/>
              <a:t>Self Funded Medical and Rx Costs V Savings from Moving to the State Partnership Plan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165645-9BFF-4610-B8CA-CB99018FEFC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963700" y="883844"/>
            <a:ext cx="2873720" cy="5209137"/>
          </a:xfrm>
        </p:spPr>
        <p:txBody>
          <a:bodyPr>
            <a:normAutofit lnSpcReduction="10000"/>
          </a:bodyPr>
          <a:lstStyle/>
          <a:p>
            <a:r>
              <a:rPr lang="en-US" sz="1400" dirty="0"/>
              <a:t>Over 5 years the  estimated Self Funded Medical and Rx Costs were projected to be </a:t>
            </a:r>
            <a:r>
              <a:rPr lang="en-US" sz="1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$265.8 million</a:t>
            </a:r>
            <a:r>
              <a:rPr lang="en-US" sz="1400" dirty="0"/>
              <a:t>. </a:t>
            </a:r>
          </a:p>
          <a:p>
            <a:endParaRPr lang="en-US" sz="1400" dirty="0"/>
          </a:p>
          <a:p>
            <a:r>
              <a:rPr lang="en-US" sz="1400" dirty="0"/>
              <a:t>The strategy to move to the CT SPP resulted in a projected total savings of about </a:t>
            </a:r>
            <a:r>
              <a:rPr lang="en-US" sz="1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$24.7 million</a:t>
            </a:r>
            <a:r>
              <a:rPr lang="en-US" sz="1400" dirty="0"/>
              <a:t>. 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/>
              <a:t>Active Savings are projected at about </a:t>
            </a:r>
            <a:r>
              <a:rPr lang="en-US" sz="1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$7.4 million</a:t>
            </a:r>
          </a:p>
          <a:p>
            <a:endParaRPr lang="en-US" sz="1400" dirty="0"/>
          </a:p>
          <a:p>
            <a:r>
              <a:rPr lang="en-US" sz="1400" dirty="0"/>
              <a:t>Retiree Savings are projected at about </a:t>
            </a:r>
            <a:r>
              <a:rPr lang="en-US" sz="1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$17.2 million</a:t>
            </a:r>
          </a:p>
          <a:p>
            <a:endParaRPr lang="en-US" sz="1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en-US" sz="1400" u="sng" dirty="0"/>
              <a:t>Notes</a:t>
            </a:r>
          </a:p>
          <a:p>
            <a:r>
              <a:rPr lang="en-US" sz="1400" b="1" dirty="0">
                <a:solidFill>
                  <a:srgbClr val="0070C0"/>
                </a:solidFill>
              </a:rPr>
              <a:t>Blue Line: </a:t>
            </a:r>
            <a:r>
              <a:rPr lang="en-US" sz="1400" dirty="0"/>
              <a:t>Projected Medical and Rx Cost (No Changes)</a:t>
            </a:r>
            <a:endParaRPr lang="en-US" sz="1400" b="1" dirty="0">
              <a:solidFill>
                <a:srgbClr val="FC6A42"/>
              </a:solidFill>
            </a:endParaRPr>
          </a:p>
          <a:p>
            <a:r>
              <a:rPr lang="en-US" sz="1400" b="1" dirty="0">
                <a:solidFill>
                  <a:srgbClr val="FC6A42"/>
                </a:solidFill>
              </a:rPr>
              <a:t>Orange Line: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dirty="0"/>
              <a:t>Projected Cost Based on Move to the CT SPP</a:t>
            </a:r>
          </a:p>
          <a:p>
            <a:endParaRPr lang="en-US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BEA77744-0F24-4268-936F-8D06C5A5DC9B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452673" y="2362955"/>
            <a:ext cx="4706702" cy="299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35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544D1B-A453-4C88-9028-B1D403225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/>
              <a:t>Hypothetical </a:t>
            </a:r>
            <a:r>
              <a:rPr lang="en-US" sz="2400" b="1" u="sng" dirty="0"/>
              <a:t>Active</a:t>
            </a:r>
            <a:r>
              <a:rPr lang="en-US" sz="2400" dirty="0"/>
              <a:t> Self Funded Medical and Rx Costs V Savings from Moving to the State Partnership Plan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0804CDD-D791-43C8-BC9A-CBA5FAAF15E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954647" y="445883"/>
            <a:ext cx="2873720" cy="5966233"/>
          </a:xfrm>
        </p:spPr>
        <p:txBody>
          <a:bodyPr>
            <a:noAutofit/>
          </a:bodyPr>
          <a:lstStyle/>
          <a:p>
            <a:endParaRPr lang="en-US" sz="1100" dirty="0"/>
          </a:p>
          <a:p>
            <a:r>
              <a:rPr lang="en-US" sz="1100" b="1" u="sng" dirty="0"/>
              <a:t>7/19</a:t>
            </a:r>
            <a:r>
              <a:rPr lang="en-US" sz="1100" b="1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/>
              <a:t>no movement to SPP: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/>
              <a:t>Projected Savings: </a:t>
            </a:r>
            <a:r>
              <a:rPr lang="en-US" sz="11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$0</a:t>
            </a:r>
          </a:p>
          <a:p>
            <a:r>
              <a:rPr lang="en-US" sz="1100" b="1" u="sng" dirty="0"/>
              <a:t>1/21</a:t>
            </a:r>
            <a:r>
              <a:rPr lang="en-US" sz="11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/>
              <a:t>473 actives moved: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/>
              <a:t>Projected Savings : </a:t>
            </a:r>
            <a:r>
              <a:rPr lang="en-US" sz="11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$795K</a:t>
            </a:r>
          </a:p>
          <a:p>
            <a:r>
              <a:rPr lang="en-US" sz="1100" b="1" u="sng" dirty="0"/>
              <a:t>7/21</a:t>
            </a:r>
            <a:r>
              <a:rPr lang="en-US" sz="1100" u="sng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/>
              <a:t>additional 384 actives moved: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/>
              <a:t>Projected Savings:  </a:t>
            </a:r>
            <a:r>
              <a:rPr lang="en-US" sz="11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$1.7 million</a:t>
            </a:r>
          </a:p>
          <a:p>
            <a:r>
              <a:rPr lang="en-US" sz="1100" b="1" u="sng" dirty="0"/>
              <a:t>7/22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/>
              <a:t>no changes: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/>
              <a:t>Projected Savings: </a:t>
            </a:r>
            <a:r>
              <a:rPr lang="en-US" sz="11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$2.9 million</a:t>
            </a:r>
          </a:p>
          <a:p>
            <a:r>
              <a:rPr lang="en-US" sz="1100" b="1" u="sng" dirty="0"/>
              <a:t>7/23</a:t>
            </a:r>
            <a:r>
              <a:rPr lang="en-US" sz="1100" u="sng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/>
              <a:t>potential move of all remaining active employees to SPP: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/>
              <a:t>Projected Savings</a:t>
            </a:r>
            <a:r>
              <a:rPr lang="en-US" sz="11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: </a:t>
            </a:r>
            <a:r>
              <a:rPr lang="en-US" sz="11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$2 million</a:t>
            </a:r>
          </a:p>
          <a:p>
            <a:endParaRPr lang="en-US" sz="1100" dirty="0"/>
          </a:p>
          <a:p>
            <a:r>
              <a:rPr lang="en-US" sz="1100" dirty="0"/>
              <a:t>Total Projected Active Savings over 5 Years: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$ 7.4 million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B4DBD93-E8C2-42B5-84AF-4B3A17F0FCE9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315633" y="2326742"/>
            <a:ext cx="4843742" cy="310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86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6DE3C8-F861-4322-820F-18C6FD062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/>
              <a:t>Hypothetical </a:t>
            </a:r>
            <a:r>
              <a:rPr lang="en-US" sz="2400" b="1" u="sng" dirty="0">
                <a:solidFill>
                  <a:schemeClr val="accent3"/>
                </a:solidFill>
              </a:rPr>
              <a:t>Retiree</a:t>
            </a:r>
            <a:r>
              <a:rPr lang="en-US" sz="2400" dirty="0"/>
              <a:t> Self Funded Medical and Rx Costs V Savings from Moving to the State Partnership Plan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0A4481-CA41-462D-9DB4-24C70AC9C64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882218" y="452674"/>
            <a:ext cx="2873720" cy="5776110"/>
          </a:xfrm>
        </p:spPr>
        <p:txBody>
          <a:bodyPr>
            <a:normAutofit/>
          </a:bodyPr>
          <a:lstStyle/>
          <a:p>
            <a:r>
              <a:rPr lang="en-US" sz="1100" b="1" u="sng" dirty="0"/>
              <a:t>7/19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/>
              <a:t>no movement to SPP: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/>
              <a:t>Projected savings: </a:t>
            </a:r>
            <a:r>
              <a:rPr lang="en-US" sz="11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$ 0</a:t>
            </a:r>
          </a:p>
          <a:p>
            <a:r>
              <a:rPr lang="en-US" sz="1100" b="1" u="sng" dirty="0"/>
              <a:t>1/21</a:t>
            </a:r>
            <a:r>
              <a:rPr lang="en-US" sz="11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/>
              <a:t>25 retirees moved: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/>
              <a:t>Projected savings : </a:t>
            </a:r>
            <a:r>
              <a:rPr lang="en-US" sz="11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$1.4 million</a:t>
            </a:r>
          </a:p>
          <a:p>
            <a:r>
              <a:rPr lang="en-US" sz="1100" b="1" u="sng" dirty="0"/>
              <a:t>7/21</a:t>
            </a:r>
            <a:r>
              <a:rPr lang="en-US" sz="11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/>
              <a:t>additional 319 retirees moved: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/>
              <a:t>Projected savings:  </a:t>
            </a:r>
            <a:r>
              <a:rPr lang="en-US" sz="11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$4 million</a:t>
            </a:r>
          </a:p>
          <a:p>
            <a:r>
              <a:rPr lang="en-US" sz="1100" b="1" u="sng" dirty="0"/>
              <a:t>7/22</a:t>
            </a:r>
            <a:r>
              <a:rPr lang="en-US" sz="11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/>
              <a:t>no changes: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/>
              <a:t>Projected savings: </a:t>
            </a:r>
            <a:r>
              <a:rPr lang="en-US" sz="11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$2.1 million</a:t>
            </a:r>
          </a:p>
          <a:p>
            <a:r>
              <a:rPr lang="en-US" sz="1100" b="1" u="sng" dirty="0"/>
              <a:t>7/23</a:t>
            </a:r>
            <a:r>
              <a:rPr lang="en-US" sz="1100" u="sng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/>
              <a:t>potential move of all remaining retirees' employees to SPP: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100" dirty="0"/>
              <a:t>Projected Savings: </a:t>
            </a:r>
            <a:r>
              <a:rPr lang="en-US" sz="11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$9.7 million</a:t>
            </a:r>
          </a:p>
          <a:p>
            <a:endParaRPr lang="en-US" sz="1100" dirty="0"/>
          </a:p>
          <a:p>
            <a:r>
              <a:rPr lang="en-US" sz="1100" dirty="0"/>
              <a:t>Total Projected Retiree Savings over 5 Years: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$17.2 million</a:t>
            </a:r>
          </a:p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558CB26-4EB3-4B43-B1A6-D11A30665910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388062" y="2281473"/>
            <a:ext cx="4914931" cy="311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43926"/>
      </p:ext>
    </p:extLst>
  </p:cSld>
  <p:clrMapOvr>
    <a:masterClrMapping/>
  </p:clrMapOvr>
</p:sld>
</file>

<file path=ppt/theme/theme1.xml><?xml version="1.0" encoding="utf-8"?>
<a:theme xmlns:a="http://schemas.openxmlformats.org/drawingml/2006/main" name="Global brand_Associate template">
  <a:themeElements>
    <a:clrScheme name="Lockton Global Brand Colors">
      <a:dk1>
        <a:srgbClr val="000000"/>
      </a:dk1>
      <a:lt1>
        <a:srgbClr val="FFFFFF"/>
      </a:lt1>
      <a:dk2>
        <a:srgbClr val="5B6770"/>
      </a:dk2>
      <a:lt2>
        <a:srgbClr val="A2AAAD"/>
      </a:lt2>
      <a:accent1>
        <a:srgbClr val="00AEEF"/>
      </a:accent1>
      <a:accent2>
        <a:srgbClr val="EF5399"/>
      </a:accent2>
      <a:accent3>
        <a:srgbClr val="00AE5E"/>
      </a:accent3>
      <a:accent4>
        <a:srgbClr val="FFD534"/>
      </a:accent4>
      <a:accent5>
        <a:srgbClr val="F68A33"/>
      </a:accent5>
      <a:accent6>
        <a:srgbClr val="CB333B"/>
      </a:accent6>
      <a:hlink>
        <a:srgbClr val="000000"/>
      </a:hlink>
      <a:folHlink>
        <a:srgbClr val="3F3F3F"/>
      </a:folHlink>
    </a:clrScheme>
    <a:fontScheme name="Lockton Print Safe">
      <a:majorFont>
        <a:latin typeface="Garamon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emplate" id="{9183B3CC-D1D4-4826-AA6A-21194963B743}" vid="{2514BDE9-746E-4611-B088-FAA3EB368F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1388</TotalTime>
  <Words>1461</Words>
  <Application>Microsoft Office PowerPoint</Application>
  <PresentationFormat>On-screen Show (4:3)</PresentationFormat>
  <Paragraphs>143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Garamond</vt:lpstr>
      <vt:lpstr>Sarabun Bold</vt:lpstr>
      <vt:lpstr>Segoe UI</vt:lpstr>
      <vt:lpstr>Symbol</vt:lpstr>
      <vt:lpstr>Wingdings</vt:lpstr>
      <vt:lpstr>Global brand_Associate template</vt:lpstr>
      <vt:lpstr>City of Stamford  FY 21/22 and FY 22/23 Budget Highlights </vt:lpstr>
      <vt:lpstr>Total (Active and Retiree) Expenditures and Revenue</vt:lpstr>
      <vt:lpstr>Active  Expenditures and Revenue</vt:lpstr>
      <vt:lpstr>Retiree  Expenditures and Revenue</vt:lpstr>
      <vt:lpstr>Caveats</vt:lpstr>
      <vt:lpstr>Hypothetical Self Funded and CT SPP Savings over 5 Years</vt:lpstr>
      <vt:lpstr>Hypothetical Active and Retiree Self Funded Medical and Rx Costs V Savings from Moving to the State Partnership Plan</vt:lpstr>
      <vt:lpstr>Hypothetical Active Self Funded Medical and Rx Costs V Savings from Moving to the State Partnership Plan</vt:lpstr>
      <vt:lpstr>Hypothetical Retiree Self Funded Medical and Rx Costs V Savings from Moving to the State Partnership Plan</vt:lpstr>
      <vt:lpstr>Hypothetical Self Funded Medical and Rx Costs V Savings from Moving to the State Partnership Plan</vt:lpstr>
      <vt:lpstr>Caveats</vt:lpstr>
      <vt:lpstr>Appendix</vt:lpstr>
      <vt:lpstr>Union Migration Dates to the CT State Partnership</vt:lpstr>
      <vt:lpstr>Current Enrollments by Union and Medical Carrier</vt:lpstr>
    </vt:vector>
  </TitlesOfParts>
  <Company>Lockton Companies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Stamford Budget Review Highlights</dc:title>
  <dc:creator>O'Ravitz, Monica</dc:creator>
  <cp:keywords>2020 Global Brand</cp:keywords>
  <cp:lastModifiedBy>Cava, Alfred</cp:lastModifiedBy>
  <cp:revision>101</cp:revision>
  <cp:lastPrinted>2022-03-17T18:05:31Z</cp:lastPrinted>
  <dcterms:created xsi:type="dcterms:W3CDTF">2021-03-24T12:44:18Z</dcterms:created>
  <dcterms:modified xsi:type="dcterms:W3CDTF">2022-03-21T12:57:57Z</dcterms:modified>
</cp:coreProperties>
</file>