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146" r:id="rId1"/>
  </p:sldMasterIdLst>
  <p:notesMasterIdLst>
    <p:notesMasterId r:id="rId15"/>
  </p:notesMasterIdLst>
  <p:sldIdLst>
    <p:sldId id="256" r:id="rId2"/>
    <p:sldId id="423" r:id="rId3"/>
    <p:sldId id="398" r:id="rId4"/>
    <p:sldId id="424" r:id="rId5"/>
    <p:sldId id="425" r:id="rId6"/>
    <p:sldId id="404" r:id="rId7"/>
    <p:sldId id="393" r:id="rId8"/>
    <p:sldId id="411" r:id="rId9"/>
    <p:sldId id="405" r:id="rId10"/>
    <p:sldId id="420" r:id="rId11"/>
    <p:sldId id="426" r:id="rId12"/>
    <p:sldId id="427" r:id="rId13"/>
    <p:sldId id="286" r:id="rId1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E1FA00-1865-D6A9-D75C-242656F53A10}" name="Jacoby, Rachel" initials="JR" userId="S::rjacoby@hks.harvard.edu::529e61ba-cab7-4358-b017-e8e38cfcb7c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5579"/>
    <a:srgbClr val="FF85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55" autoAdjust="0"/>
    <p:restoredTop sz="94453" autoAdjust="0"/>
  </p:normalViewPr>
  <p:slideViewPr>
    <p:cSldViewPr snapToGrid="0">
      <p:cViewPr varScale="1">
        <p:scale>
          <a:sx n="90" d="100"/>
          <a:sy n="90" d="100"/>
        </p:scale>
        <p:origin x="38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07079BD-A916-45C0-827D-7A06255D4D3F}" type="datetimeFigureOut">
              <a:rPr lang="en-US" smtClean="0"/>
              <a:t>3/21/2022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A13E576-27E5-4283-9209-7412F8B0AC99}" type="slidenum">
              <a:rPr lang="en-US" smtClean="0"/>
              <a:t>‹#›</a:t>
            </a:fld>
            <a:endParaRPr lang="en-US"/>
          </a:p>
        </p:txBody>
      </p:sp>
    </p:spTree>
    <p:extLst>
      <p:ext uri="{BB962C8B-B14F-4D97-AF65-F5344CB8AC3E}">
        <p14:creationId xmlns:p14="http://schemas.microsoft.com/office/powerpoint/2010/main" val="3245434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13E576-27E5-4283-9209-7412F8B0AC99}" type="slidenum">
              <a:rPr lang="en-US" smtClean="0"/>
              <a:t>10</a:t>
            </a:fld>
            <a:endParaRPr lang="en-US"/>
          </a:p>
        </p:txBody>
      </p:sp>
    </p:spTree>
    <p:extLst>
      <p:ext uri="{BB962C8B-B14F-4D97-AF65-F5344CB8AC3E}">
        <p14:creationId xmlns:p14="http://schemas.microsoft.com/office/powerpoint/2010/main" val="4074638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a:xfrm>
            <a:off x="1024128" y="6470704"/>
            <a:ext cx="2154142" cy="274320"/>
          </a:xfrm>
          <a:prstGeom prst="rect">
            <a:avLst/>
          </a:prstGeom>
        </p:spPr>
        <p:txBody>
          <a:bodyPr/>
          <a:lstStyle>
            <a:lvl1pPr algn="l">
              <a:defRPr/>
            </a:lvl1p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5849F-8334-433C-8F52-1234662387B6}"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995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24128" y="6470704"/>
            <a:ext cx="2154142" cy="274320"/>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5849F-8334-433C-8F52-1234662387B6}" type="slidenum">
              <a:rPr lang="en-US" smtClean="0"/>
              <a:t>‹#›</a:t>
            </a:fld>
            <a:endParaRPr lang="en-US"/>
          </a:p>
        </p:txBody>
      </p:sp>
    </p:spTree>
    <p:extLst>
      <p:ext uri="{BB962C8B-B14F-4D97-AF65-F5344CB8AC3E}">
        <p14:creationId xmlns:p14="http://schemas.microsoft.com/office/powerpoint/2010/main" val="603307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24128" y="6470704"/>
            <a:ext cx="2154142" cy="274320"/>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5849F-8334-433C-8F52-1234662387B6}"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1066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24128" y="6470704"/>
            <a:ext cx="2154142" cy="274320"/>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5849F-8334-433C-8F52-1234662387B6}" type="slidenum">
              <a:rPr lang="en-US" smtClean="0"/>
              <a:t>‹#›</a:t>
            </a:fld>
            <a:endParaRPr lang="en-US"/>
          </a:p>
        </p:txBody>
      </p:sp>
    </p:spTree>
    <p:extLst>
      <p:ext uri="{BB962C8B-B14F-4D97-AF65-F5344CB8AC3E}">
        <p14:creationId xmlns:p14="http://schemas.microsoft.com/office/powerpoint/2010/main" val="4020094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024128" y="6470704"/>
            <a:ext cx="2154142" cy="274320"/>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5849F-8334-433C-8F52-1234662387B6}"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999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p>
        </p:txBody>
      </p:sp>
      <p:sp>
        <p:nvSpPr>
          <p:cNvPr id="3" name="Content Placeholder 2"/>
          <p:cNvSpPr>
            <a:spLocks noGrp="1"/>
          </p:cNvSpPr>
          <p:nvPr>
            <p:ph sz="half" idx="1"/>
          </p:nvPr>
        </p:nvSpPr>
        <p:spPr>
          <a:xfrm>
            <a:off x="1024128"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24128" y="6470704"/>
            <a:ext cx="2154142" cy="274320"/>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E5849F-8334-433C-8F52-1234662387B6}" type="slidenum">
              <a:rPr lang="en-US" smtClean="0"/>
              <a:t>‹#›</a:t>
            </a:fld>
            <a:endParaRPr lang="en-US"/>
          </a:p>
        </p:txBody>
      </p:sp>
    </p:spTree>
    <p:extLst>
      <p:ext uri="{BB962C8B-B14F-4D97-AF65-F5344CB8AC3E}">
        <p14:creationId xmlns:p14="http://schemas.microsoft.com/office/powerpoint/2010/main" val="26019325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24128" y="6470704"/>
            <a:ext cx="2154142" cy="274320"/>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E5849F-8334-433C-8F52-1234662387B6}" type="slidenum">
              <a:rPr lang="en-US" smtClean="0"/>
              <a:t>‹#›</a:t>
            </a:fld>
            <a:endParaRPr lang="en-US"/>
          </a:p>
        </p:txBody>
      </p:sp>
    </p:spTree>
    <p:extLst>
      <p:ext uri="{BB962C8B-B14F-4D97-AF65-F5344CB8AC3E}">
        <p14:creationId xmlns:p14="http://schemas.microsoft.com/office/powerpoint/2010/main" val="206021507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024128" y="6470704"/>
            <a:ext cx="2154142" cy="274320"/>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E5849F-8334-433C-8F52-1234662387B6}" type="slidenum">
              <a:rPr lang="en-US" smtClean="0"/>
              <a:t>‹#›</a:t>
            </a:fld>
            <a:endParaRPr lang="en-US"/>
          </a:p>
        </p:txBody>
      </p:sp>
    </p:spTree>
    <p:extLst>
      <p:ext uri="{BB962C8B-B14F-4D97-AF65-F5344CB8AC3E}">
        <p14:creationId xmlns:p14="http://schemas.microsoft.com/office/powerpoint/2010/main" val="2319864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24128" y="6470704"/>
            <a:ext cx="2154142" cy="274320"/>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E5849F-8334-433C-8F52-1234662387B6}" type="slidenum">
              <a:rPr lang="en-US" smtClean="0"/>
              <a:t>‹#›</a:t>
            </a:fld>
            <a:endParaRPr lang="en-US"/>
          </a:p>
        </p:txBody>
      </p:sp>
    </p:spTree>
    <p:extLst>
      <p:ext uri="{BB962C8B-B14F-4D97-AF65-F5344CB8AC3E}">
        <p14:creationId xmlns:p14="http://schemas.microsoft.com/office/powerpoint/2010/main" val="2062675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1024128" y="6470704"/>
            <a:ext cx="2154142" cy="274320"/>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E5849F-8334-433C-8F52-1234662387B6}" type="slidenum">
              <a:rPr lang="en-US" smtClean="0"/>
              <a:t>‹#›</a:t>
            </a:fld>
            <a:endParaRPr lang="en-US"/>
          </a:p>
        </p:txBody>
      </p:sp>
    </p:spTree>
    <p:extLst>
      <p:ext uri="{BB962C8B-B14F-4D97-AF65-F5344CB8AC3E}">
        <p14:creationId xmlns:p14="http://schemas.microsoft.com/office/powerpoint/2010/main" val="269895232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024128" y="6470704"/>
            <a:ext cx="2154142" cy="274320"/>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E5849F-8334-433C-8F52-1234662387B6}"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566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A6E5849F-8334-433C-8F52-1234662387B6}" type="slidenum">
              <a:rPr lang="en-US" smtClean="0"/>
              <a:t>‹#›</a:t>
            </a:fld>
            <a:endParaRPr lang="en-US"/>
          </a:p>
        </p:txBody>
      </p:sp>
      <p:cxnSp>
        <p:nvCxnSpPr>
          <p:cNvPr id="7" name="Straight Connector 6"/>
          <p:cNvCxnSpPr/>
          <p:nvPr/>
        </p:nvCxnSpPr>
        <p:spPr>
          <a:xfrm flipV="1">
            <a:off x="754380" y="58521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1055975"/>
      </p:ext>
    </p:extLst>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image" Target="../media/image20.png"/><Relationship Id="rId5" Type="http://schemas.openxmlformats.org/officeDocument/2006/relationships/image" Target="../media/image14.jpe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3811" t="923" r="10788" b="588"/>
          <a:stretch/>
        </p:blipFill>
        <p:spPr>
          <a:xfrm>
            <a:off x="3350878" y="2303533"/>
            <a:ext cx="3001492" cy="2286409"/>
          </a:xfrm>
          <a:prstGeom prst="rect">
            <a:avLst/>
          </a:prstGeom>
        </p:spPr>
      </p:pic>
      <p:sp>
        <p:nvSpPr>
          <p:cNvPr id="2" name="Title 1"/>
          <p:cNvSpPr>
            <a:spLocks noGrp="1"/>
          </p:cNvSpPr>
          <p:nvPr>
            <p:ph type="ctrTitle"/>
          </p:nvPr>
        </p:nvSpPr>
        <p:spPr/>
        <p:txBody>
          <a:bodyPr>
            <a:normAutofit/>
          </a:bodyPr>
          <a:lstStyle/>
          <a:p>
            <a:r>
              <a:rPr lang="en-US" sz="3600" dirty="0"/>
              <a:t>City of Stamford</a:t>
            </a:r>
          </a:p>
        </p:txBody>
      </p:sp>
      <p:sp>
        <p:nvSpPr>
          <p:cNvPr id="3" name="Subtitle 2"/>
          <p:cNvSpPr>
            <a:spLocks noGrp="1"/>
          </p:cNvSpPr>
          <p:nvPr>
            <p:ph type="subTitle" idx="1"/>
          </p:nvPr>
        </p:nvSpPr>
        <p:spPr>
          <a:xfrm>
            <a:off x="8514350" y="4960137"/>
            <a:ext cx="3581400" cy="1463040"/>
          </a:xfrm>
        </p:spPr>
        <p:txBody>
          <a:bodyPr/>
          <a:lstStyle/>
          <a:p>
            <a:r>
              <a:rPr lang="en-US" b="1" dirty="0"/>
              <a:t>March 22</a:t>
            </a:r>
            <a:r>
              <a:rPr lang="en-US" b="1" baseline="30000" dirty="0"/>
              <a:t>nd</a:t>
            </a:r>
          </a:p>
          <a:p>
            <a:r>
              <a:rPr lang="en-US" b="1" baseline="30000" dirty="0"/>
              <a:t>Office of Legal Affairs</a:t>
            </a:r>
          </a:p>
          <a:p>
            <a:r>
              <a:rPr lang="en-US" b="1" baseline="30000" dirty="0"/>
              <a:t>Board of Finance Presentation</a:t>
            </a:r>
            <a:r>
              <a:rPr lang="en-US" b="1" dirty="0"/>
              <a:t> </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3741" t="5057" r="13324" b="5025"/>
          <a:stretch/>
        </p:blipFill>
        <p:spPr>
          <a:xfrm>
            <a:off x="9765270" y="-2628"/>
            <a:ext cx="2478030" cy="4582018"/>
          </a:xfrm>
          <a:prstGeom prst="rect">
            <a:avLst/>
          </a:prstGeom>
        </p:spPr>
      </p:pic>
      <p:pic>
        <p:nvPicPr>
          <p:cNvPr id="11" name="Picture 2" descr="http://tse1.mm.bing.net/th?&amp;id=JN.sAbfTz7oVgFn7cqJ7CTGiw&amp;w=300&amp;h=300&amp;c=0&amp;pid=1.9&amp;rs=0&amp;p=0">
            <a:extLst>
              <a:ext uri="{FF2B5EF4-FFF2-40B4-BE49-F238E27FC236}">
                <a16:creationId xmlns:a16="http://schemas.microsoft.com/office/drawing/2014/main" id="{EABA0389-EEBF-41E8-8C0F-CCC17AF258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0596" y="4618073"/>
            <a:ext cx="1783914" cy="22206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uilding with a sign on it&#10;&#10;Description automatically generated with low confidence">
            <a:extLst>
              <a:ext uri="{FF2B5EF4-FFF2-40B4-BE49-F238E27FC236}">
                <a16:creationId xmlns:a16="http://schemas.microsoft.com/office/drawing/2014/main" id="{2221EE7E-4C7F-4610-AAEA-51B703B1D2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8685" y="-11316"/>
            <a:ext cx="3129507" cy="2372202"/>
          </a:xfrm>
          <a:prstGeom prst="rect">
            <a:avLst/>
          </a:prstGeom>
        </p:spPr>
      </p:pic>
      <p:pic>
        <p:nvPicPr>
          <p:cNvPr id="14" name="Picture 13" descr="A picture containing boat, water, outdoor, sky&#10;&#10;Description automatically generated">
            <a:extLst>
              <a:ext uri="{FF2B5EF4-FFF2-40B4-BE49-F238E27FC236}">
                <a16:creationId xmlns:a16="http://schemas.microsoft.com/office/drawing/2014/main" id="{8402F86B-6913-4DF7-8082-5DBBD96983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88192" y="-11331"/>
            <a:ext cx="3284519" cy="2372202"/>
          </a:xfrm>
          <a:prstGeom prst="rect">
            <a:avLst/>
          </a:prstGeom>
        </p:spPr>
      </p:pic>
      <p:pic>
        <p:nvPicPr>
          <p:cNvPr id="17" name="Picture 16" descr="A picture containing tree, grass, outdoor, sky&#10;&#10;Description automatically generated">
            <a:extLst>
              <a:ext uri="{FF2B5EF4-FFF2-40B4-BE49-F238E27FC236}">
                <a16:creationId xmlns:a16="http://schemas.microsoft.com/office/drawing/2014/main" id="{F6759402-710A-4AEF-BEA5-50C279896E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047" y="-2628"/>
            <a:ext cx="3385732" cy="2221098"/>
          </a:xfrm>
          <a:prstGeom prst="rect">
            <a:avLst/>
          </a:prstGeom>
        </p:spPr>
      </p:pic>
      <p:pic>
        <p:nvPicPr>
          <p:cNvPr id="19" name="Picture 18" descr="A city with many buildings&#10;&#10;Description automatically generated with low confidence">
            <a:extLst>
              <a:ext uri="{FF2B5EF4-FFF2-40B4-BE49-F238E27FC236}">
                <a16:creationId xmlns:a16="http://schemas.microsoft.com/office/drawing/2014/main" id="{3CA70E84-8BED-497D-869D-26DEC6288FC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240" y="2215891"/>
            <a:ext cx="3385732" cy="2363499"/>
          </a:xfrm>
          <a:prstGeom prst="rect">
            <a:avLst/>
          </a:prstGeom>
        </p:spPr>
      </p:pic>
      <p:pic>
        <p:nvPicPr>
          <p:cNvPr id="21" name="Picture 20" descr="A picture containing tree, outdoor, way, road&#10;&#10;Description automatically generated">
            <a:extLst>
              <a:ext uri="{FF2B5EF4-FFF2-40B4-BE49-F238E27FC236}">
                <a16:creationId xmlns:a16="http://schemas.microsoft.com/office/drawing/2014/main" id="{D1F3F7F5-70CE-4EA4-8E2F-D0BEEEECC8C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52370" y="2329281"/>
            <a:ext cx="3412900" cy="2250109"/>
          </a:xfrm>
          <a:prstGeom prst="rect">
            <a:avLst/>
          </a:prstGeom>
        </p:spPr>
      </p:pic>
    </p:spTree>
    <p:extLst>
      <p:ext uri="{BB962C8B-B14F-4D97-AF65-F5344CB8AC3E}">
        <p14:creationId xmlns:p14="http://schemas.microsoft.com/office/powerpoint/2010/main" val="4018493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8B04-D652-4FF8-BC75-3A8EA1B962BB}"/>
              </a:ext>
            </a:extLst>
          </p:cNvPr>
          <p:cNvSpPr>
            <a:spLocks noGrp="1"/>
          </p:cNvSpPr>
          <p:nvPr>
            <p:ph type="title"/>
          </p:nvPr>
        </p:nvSpPr>
        <p:spPr>
          <a:xfrm>
            <a:off x="1024128" y="360366"/>
            <a:ext cx="9720072" cy="1499616"/>
          </a:xfrm>
        </p:spPr>
        <p:txBody>
          <a:bodyPr/>
          <a:lstStyle/>
          <a:p>
            <a:r>
              <a:rPr lang="en-US" dirty="0"/>
              <a:t>Proposed additional Staff</a:t>
            </a:r>
          </a:p>
        </p:txBody>
      </p:sp>
      <p:sp>
        <p:nvSpPr>
          <p:cNvPr id="3" name="Slide Number Placeholder 2">
            <a:extLst>
              <a:ext uri="{FF2B5EF4-FFF2-40B4-BE49-F238E27FC236}">
                <a16:creationId xmlns:a16="http://schemas.microsoft.com/office/drawing/2014/main" id="{9546966D-02D9-41B9-9504-B993F796D497}"/>
              </a:ext>
            </a:extLst>
          </p:cNvPr>
          <p:cNvSpPr>
            <a:spLocks noGrp="1"/>
          </p:cNvSpPr>
          <p:nvPr>
            <p:ph type="sldNum" sz="quarter" idx="12"/>
          </p:nvPr>
        </p:nvSpPr>
        <p:spPr/>
        <p:txBody>
          <a:bodyPr/>
          <a:lstStyle/>
          <a:p>
            <a:fld id="{A6E5849F-8334-433C-8F52-1234662387B6}" type="slidenum">
              <a:rPr lang="en-US" smtClean="0"/>
              <a:t>9</a:t>
            </a:fld>
            <a:endParaRPr lang="en-US" dirty="0"/>
          </a:p>
        </p:txBody>
      </p:sp>
      <p:sp>
        <p:nvSpPr>
          <p:cNvPr id="11" name="Rectangle 10">
            <a:extLst>
              <a:ext uri="{FF2B5EF4-FFF2-40B4-BE49-F238E27FC236}">
                <a16:creationId xmlns:a16="http://schemas.microsoft.com/office/drawing/2014/main" id="{A741474A-BFC6-4CAC-B7D7-93629C041A08}"/>
              </a:ext>
            </a:extLst>
          </p:cNvPr>
          <p:cNvSpPr/>
          <p:nvPr/>
        </p:nvSpPr>
        <p:spPr>
          <a:xfrm>
            <a:off x="4242340" y="1532395"/>
            <a:ext cx="3757080" cy="911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ea typeface="+mn-lt"/>
                <a:cs typeface="+mn-lt"/>
              </a:rPr>
              <a:t>Assistant Corporation Counsel (1)</a:t>
            </a:r>
          </a:p>
        </p:txBody>
      </p:sp>
      <p:sp>
        <p:nvSpPr>
          <p:cNvPr id="12" name="Rectangle 11">
            <a:extLst>
              <a:ext uri="{FF2B5EF4-FFF2-40B4-BE49-F238E27FC236}">
                <a16:creationId xmlns:a16="http://schemas.microsoft.com/office/drawing/2014/main" id="{645A52AD-D01F-4357-85D0-F992151C779B}"/>
              </a:ext>
            </a:extLst>
          </p:cNvPr>
          <p:cNvSpPr/>
          <p:nvPr/>
        </p:nvSpPr>
        <p:spPr>
          <a:xfrm>
            <a:off x="1504755" y="2530550"/>
            <a:ext cx="9332579" cy="4033714"/>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buFont typeface="Arial" panose="020B0604020202020204" pitchFamily="34" charset="0"/>
              <a:buChar char="•"/>
            </a:pPr>
            <a:r>
              <a:rPr lang="en-US" sz="2000" dirty="0">
                <a:solidFill>
                  <a:schemeClr val="tx2"/>
                </a:solidFill>
              </a:rPr>
              <a:t>Represent City in land-use matters, zoning enforcement, and related litigation, with cross-support to legal team on other matters</a:t>
            </a:r>
          </a:p>
          <a:p>
            <a:pPr marL="342900" indent="-342900">
              <a:buFont typeface="Arial" panose="020B0604020202020204" pitchFamily="34" charset="0"/>
              <a:buChar char="•"/>
            </a:pPr>
            <a:r>
              <a:rPr lang="en-US" sz="2000" dirty="0">
                <a:solidFill>
                  <a:schemeClr val="tx2"/>
                </a:solidFill>
              </a:rPr>
              <a:t>Put the City on a more equal footing with large developers </a:t>
            </a:r>
          </a:p>
          <a:p>
            <a:pPr marL="342900" indent="-342900">
              <a:buFont typeface="Arial" panose="020B0604020202020204" pitchFamily="34" charset="0"/>
              <a:buChar char="•"/>
            </a:pPr>
            <a:r>
              <a:rPr lang="en-US" sz="2000" dirty="0">
                <a:solidFill>
                  <a:schemeClr val="tx2"/>
                </a:solidFill>
              </a:rPr>
              <a:t>Increase enforcement, litigation, and negotiation capacity, potentially reduce outside counsel expenses</a:t>
            </a:r>
          </a:p>
          <a:p>
            <a:pPr marL="342900" indent="-342900">
              <a:buFont typeface="Arial" panose="020B0604020202020204" pitchFamily="34" charset="0"/>
              <a:buChar char="•"/>
            </a:pPr>
            <a:r>
              <a:rPr lang="en-US" sz="2000" dirty="0">
                <a:solidFill>
                  <a:schemeClr val="tx2"/>
                </a:solidFill>
              </a:rPr>
              <a:t>Currently 1 part-time attorney dedicated to land use</a:t>
            </a:r>
          </a:p>
          <a:p>
            <a:pPr marL="342900" indent="-342900">
              <a:buFont typeface="Arial" panose="020B0604020202020204" pitchFamily="34" charset="0"/>
              <a:buChar char="•"/>
            </a:pPr>
            <a:r>
              <a:rPr lang="en-US" sz="2000" dirty="0">
                <a:solidFill>
                  <a:schemeClr val="tx2"/>
                </a:solidFill>
              </a:rPr>
              <a:t>Stamford is CT’s second largest city – 10% increase vs. 1% statewide (WTBY 3.6%, BPT 3%, NH 3%, HTFD -3%)</a:t>
            </a:r>
          </a:p>
          <a:p>
            <a:pPr marL="342900" indent="-342900">
              <a:buFont typeface="Arial" panose="020B0604020202020204" pitchFamily="34" charset="0"/>
              <a:buChar char="•"/>
            </a:pPr>
            <a:r>
              <a:rPr lang="en-US" sz="2000" dirty="0">
                <a:solidFill>
                  <a:schemeClr val="tx2"/>
                </a:solidFill>
              </a:rPr>
              <a:t>Higher attorney-to-population ratio than other cities</a:t>
            </a:r>
          </a:p>
          <a:p>
            <a:pPr marL="342900" indent="-342900">
              <a:buFont typeface="Arial" panose="020B0604020202020204" pitchFamily="34" charset="0"/>
              <a:buChar char="•"/>
            </a:pPr>
            <a:r>
              <a:rPr lang="en-US" sz="2000" dirty="0">
                <a:solidFill>
                  <a:schemeClr val="tx2"/>
                </a:solidFill>
              </a:rPr>
              <a:t>Higher attorney-to-land-area ratio than other cities</a:t>
            </a:r>
          </a:p>
          <a:p>
            <a:pPr marL="342900" indent="-342900">
              <a:buFont typeface="Arial" panose="020B0604020202020204" pitchFamily="34" charset="0"/>
              <a:buChar char="•"/>
            </a:pPr>
            <a:r>
              <a:rPr lang="en-US" sz="2000" dirty="0">
                <a:solidFill>
                  <a:schemeClr val="tx2"/>
                </a:solidFill>
              </a:rPr>
              <a:t>Failure to add this position will result in greater outside counsel expenses, longer lead time in providing opinions, and less internal capability to creatively and aggressively enforce zoning and other building, land-use, and housing regulations</a:t>
            </a:r>
          </a:p>
        </p:txBody>
      </p:sp>
    </p:spTree>
    <p:extLst>
      <p:ext uri="{BB962C8B-B14F-4D97-AF65-F5344CB8AC3E}">
        <p14:creationId xmlns:p14="http://schemas.microsoft.com/office/powerpoint/2010/main" val="1084517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73B31-C244-4E8B-B539-D52336C8B419}"/>
              </a:ext>
            </a:extLst>
          </p:cNvPr>
          <p:cNvSpPr>
            <a:spLocks noGrp="1"/>
          </p:cNvSpPr>
          <p:nvPr>
            <p:ph type="title"/>
          </p:nvPr>
        </p:nvSpPr>
        <p:spPr>
          <a:xfrm>
            <a:off x="1235964" y="398129"/>
            <a:ext cx="9720072" cy="948020"/>
          </a:xfrm>
        </p:spPr>
        <p:txBody>
          <a:bodyPr/>
          <a:lstStyle/>
          <a:p>
            <a:pPr algn="ctr"/>
            <a:r>
              <a:rPr lang="en-US" dirty="0"/>
              <a:t>Benchmark against other towns</a:t>
            </a:r>
          </a:p>
        </p:txBody>
      </p:sp>
      <p:graphicFrame>
        <p:nvGraphicFramePr>
          <p:cNvPr id="5" name="Table 5">
            <a:extLst>
              <a:ext uri="{FF2B5EF4-FFF2-40B4-BE49-F238E27FC236}">
                <a16:creationId xmlns:a16="http://schemas.microsoft.com/office/drawing/2014/main" id="{516E5506-8BC6-43D0-9F85-D742ADD45952}"/>
              </a:ext>
            </a:extLst>
          </p:cNvPr>
          <p:cNvGraphicFramePr>
            <a:graphicFrameLocks noGrp="1"/>
          </p:cNvGraphicFramePr>
          <p:nvPr>
            <p:ph idx="1"/>
            <p:extLst>
              <p:ext uri="{D42A27DB-BD31-4B8C-83A1-F6EECF244321}">
                <p14:modId xmlns:p14="http://schemas.microsoft.com/office/powerpoint/2010/main" val="2425674941"/>
              </p:ext>
            </p:extLst>
          </p:nvPr>
        </p:nvGraphicFramePr>
        <p:xfrm>
          <a:off x="2025533" y="1222201"/>
          <a:ext cx="8140934" cy="4763660"/>
        </p:xfrm>
        <a:graphic>
          <a:graphicData uri="http://schemas.openxmlformats.org/drawingml/2006/table">
            <a:tbl>
              <a:tblPr firstRow="1" bandRow="1">
                <a:tableStyleId>{5C22544A-7EE6-4342-B048-85BDC9FD1C3A}</a:tableStyleId>
              </a:tblPr>
              <a:tblGrid>
                <a:gridCol w="1364239">
                  <a:extLst>
                    <a:ext uri="{9D8B030D-6E8A-4147-A177-3AD203B41FA5}">
                      <a16:colId xmlns:a16="http://schemas.microsoft.com/office/drawing/2014/main" val="1209766201"/>
                    </a:ext>
                  </a:extLst>
                </a:gridCol>
                <a:gridCol w="1355339">
                  <a:extLst>
                    <a:ext uri="{9D8B030D-6E8A-4147-A177-3AD203B41FA5}">
                      <a16:colId xmlns:a16="http://schemas.microsoft.com/office/drawing/2014/main" val="1646473303"/>
                    </a:ext>
                  </a:extLst>
                </a:gridCol>
                <a:gridCol w="1355339">
                  <a:extLst>
                    <a:ext uri="{9D8B030D-6E8A-4147-A177-3AD203B41FA5}">
                      <a16:colId xmlns:a16="http://schemas.microsoft.com/office/drawing/2014/main" val="824951577"/>
                    </a:ext>
                  </a:extLst>
                </a:gridCol>
                <a:gridCol w="1355339">
                  <a:extLst>
                    <a:ext uri="{9D8B030D-6E8A-4147-A177-3AD203B41FA5}">
                      <a16:colId xmlns:a16="http://schemas.microsoft.com/office/drawing/2014/main" val="1628404318"/>
                    </a:ext>
                  </a:extLst>
                </a:gridCol>
                <a:gridCol w="1355339">
                  <a:extLst>
                    <a:ext uri="{9D8B030D-6E8A-4147-A177-3AD203B41FA5}">
                      <a16:colId xmlns:a16="http://schemas.microsoft.com/office/drawing/2014/main" val="339772410"/>
                    </a:ext>
                  </a:extLst>
                </a:gridCol>
                <a:gridCol w="1355339">
                  <a:extLst>
                    <a:ext uri="{9D8B030D-6E8A-4147-A177-3AD203B41FA5}">
                      <a16:colId xmlns:a16="http://schemas.microsoft.com/office/drawing/2014/main" val="3889220896"/>
                    </a:ext>
                  </a:extLst>
                </a:gridCol>
              </a:tblGrid>
              <a:tr h="479812">
                <a:tc>
                  <a:txBody>
                    <a:bodyPr/>
                    <a:lstStyle/>
                    <a:p>
                      <a:endParaRPr lang="en-US"/>
                    </a:p>
                  </a:txBody>
                  <a:tcPr/>
                </a:tc>
                <a:tc>
                  <a:txBody>
                    <a:bodyPr/>
                    <a:lstStyle/>
                    <a:p>
                      <a:pPr algn="ctr"/>
                      <a:r>
                        <a:rPr lang="en-US" b="1" dirty="0"/>
                        <a:t>Stamford</a:t>
                      </a:r>
                    </a:p>
                  </a:txBody>
                  <a:tcPr/>
                </a:tc>
                <a:tc>
                  <a:txBody>
                    <a:bodyPr/>
                    <a:lstStyle/>
                    <a:p>
                      <a:pPr algn="ctr"/>
                      <a:r>
                        <a:rPr lang="en-US" sz="1800" dirty="0"/>
                        <a:t>New Haven</a:t>
                      </a:r>
                    </a:p>
                  </a:txBody>
                  <a:tcPr/>
                </a:tc>
                <a:tc>
                  <a:txBody>
                    <a:bodyPr/>
                    <a:lstStyle/>
                    <a:p>
                      <a:pPr algn="ctr"/>
                      <a:r>
                        <a:rPr lang="en-US" dirty="0"/>
                        <a:t>Hartford</a:t>
                      </a:r>
                    </a:p>
                  </a:txBody>
                  <a:tcPr/>
                </a:tc>
                <a:tc>
                  <a:txBody>
                    <a:bodyPr/>
                    <a:lstStyle/>
                    <a:p>
                      <a:pPr algn="ctr"/>
                      <a:r>
                        <a:rPr lang="en-US" dirty="0"/>
                        <a:t>Bridgeport</a:t>
                      </a:r>
                    </a:p>
                  </a:txBody>
                  <a:tcPr/>
                </a:tc>
                <a:tc>
                  <a:txBody>
                    <a:bodyPr/>
                    <a:lstStyle/>
                    <a:p>
                      <a:pPr algn="ctr"/>
                      <a:r>
                        <a:rPr lang="en-US" dirty="0"/>
                        <a:t>Waterbury</a:t>
                      </a:r>
                    </a:p>
                  </a:txBody>
                  <a:tcPr/>
                </a:tc>
                <a:extLst>
                  <a:ext uri="{0D108BD9-81ED-4DB2-BD59-A6C34878D82A}">
                    <a16:rowId xmlns:a16="http://schemas.microsoft.com/office/drawing/2014/main" val="1617980494"/>
                  </a:ext>
                </a:extLst>
              </a:tr>
              <a:tr h="479812">
                <a:tc>
                  <a:txBody>
                    <a:bodyPr/>
                    <a:lstStyle/>
                    <a:p>
                      <a:r>
                        <a:rPr lang="en-US" sz="1400" dirty="0"/>
                        <a:t>Population</a:t>
                      </a:r>
                    </a:p>
                  </a:txBody>
                  <a:tcPr/>
                </a:tc>
                <a:tc>
                  <a:txBody>
                    <a:bodyPr/>
                    <a:lstStyle/>
                    <a:p>
                      <a:pPr algn="ctr"/>
                      <a:r>
                        <a:rPr lang="en-US" sz="1400" b="1" dirty="0"/>
                        <a:t>135,470</a:t>
                      </a:r>
                    </a:p>
                  </a:txBody>
                  <a:tcPr/>
                </a:tc>
                <a:tc>
                  <a:txBody>
                    <a:bodyPr/>
                    <a:lstStyle/>
                    <a:p>
                      <a:pPr algn="ctr"/>
                      <a:r>
                        <a:rPr lang="en-US" sz="1400" dirty="0"/>
                        <a:t>134,023</a:t>
                      </a:r>
                    </a:p>
                  </a:txBody>
                  <a:tcPr/>
                </a:tc>
                <a:tc>
                  <a:txBody>
                    <a:bodyPr/>
                    <a:lstStyle/>
                    <a:p>
                      <a:pPr algn="ctr"/>
                      <a:r>
                        <a:rPr lang="en-US" sz="1400" dirty="0"/>
                        <a:t>121,054</a:t>
                      </a:r>
                    </a:p>
                  </a:txBody>
                  <a:tcPr/>
                </a:tc>
                <a:tc>
                  <a:txBody>
                    <a:bodyPr/>
                    <a:lstStyle/>
                    <a:p>
                      <a:pPr algn="ctr"/>
                      <a:r>
                        <a:rPr lang="en-US" sz="1400" dirty="0"/>
                        <a:t>148,654</a:t>
                      </a:r>
                    </a:p>
                  </a:txBody>
                  <a:tcPr/>
                </a:tc>
                <a:tc>
                  <a:txBody>
                    <a:bodyPr/>
                    <a:lstStyle/>
                    <a:p>
                      <a:pPr algn="ctr"/>
                      <a:r>
                        <a:rPr lang="en-US" sz="1400" dirty="0"/>
                        <a:t>114,403</a:t>
                      </a:r>
                    </a:p>
                  </a:txBody>
                  <a:tcPr/>
                </a:tc>
                <a:extLst>
                  <a:ext uri="{0D108BD9-81ED-4DB2-BD59-A6C34878D82A}">
                    <a16:rowId xmlns:a16="http://schemas.microsoft.com/office/drawing/2014/main" val="2701338874"/>
                  </a:ext>
                </a:extLst>
              </a:tr>
              <a:tr h="479812">
                <a:tc>
                  <a:txBody>
                    <a:bodyPr/>
                    <a:lstStyle/>
                    <a:p>
                      <a:r>
                        <a:rPr lang="en-US" sz="1400" dirty="0"/>
                        <a:t>Land Area</a:t>
                      </a:r>
                    </a:p>
                  </a:txBody>
                  <a:tcPr/>
                </a:tc>
                <a:tc>
                  <a:txBody>
                    <a:bodyPr/>
                    <a:lstStyle/>
                    <a:p>
                      <a:pPr algn="ctr"/>
                      <a:r>
                        <a:rPr lang="en-US" sz="1400" b="1" dirty="0"/>
                        <a:t>37.6</a:t>
                      </a:r>
                    </a:p>
                  </a:txBody>
                  <a:tcPr/>
                </a:tc>
                <a:tc>
                  <a:txBody>
                    <a:bodyPr/>
                    <a:lstStyle/>
                    <a:p>
                      <a:pPr algn="ctr"/>
                      <a:r>
                        <a:rPr lang="en-US" sz="1400" dirty="0"/>
                        <a:t>18.7</a:t>
                      </a:r>
                    </a:p>
                  </a:txBody>
                  <a:tcPr/>
                </a:tc>
                <a:tc>
                  <a:txBody>
                    <a:bodyPr/>
                    <a:lstStyle/>
                    <a:p>
                      <a:pPr algn="ctr"/>
                      <a:r>
                        <a:rPr lang="en-US" sz="1400" dirty="0"/>
                        <a:t>17.3</a:t>
                      </a:r>
                    </a:p>
                  </a:txBody>
                  <a:tcPr/>
                </a:tc>
                <a:tc>
                  <a:txBody>
                    <a:bodyPr/>
                    <a:lstStyle/>
                    <a:p>
                      <a:pPr algn="ctr"/>
                      <a:r>
                        <a:rPr lang="en-US" sz="1400" dirty="0"/>
                        <a:t>16</a:t>
                      </a:r>
                    </a:p>
                  </a:txBody>
                  <a:tcPr/>
                </a:tc>
                <a:tc>
                  <a:txBody>
                    <a:bodyPr/>
                    <a:lstStyle/>
                    <a:p>
                      <a:pPr algn="ctr"/>
                      <a:r>
                        <a:rPr lang="en-US" sz="1400" dirty="0"/>
                        <a:t>28.5</a:t>
                      </a:r>
                    </a:p>
                  </a:txBody>
                  <a:tcPr/>
                </a:tc>
                <a:extLst>
                  <a:ext uri="{0D108BD9-81ED-4DB2-BD59-A6C34878D82A}">
                    <a16:rowId xmlns:a16="http://schemas.microsoft.com/office/drawing/2014/main" val="61156298"/>
                  </a:ext>
                </a:extLst>
              </a:tr>
              <a:tr h="479812">
                <a:tc>
                  <a:txBody>
                    <a:bodyPr/>
                    <a:lstStyle/>
                    <a:p>
                      <a:r>
                        <a:rPr lang="en-US" sz="1400" dirty="0"/>
                        <a:t>Total Attorneys</a:t>
                      </a:r>
                    </a:p>
                  </a:txBody>
                  <a:tcPr/>
                </a:tc>
                <a:tc>
                  <a:txBody>
                    <a:bodyPr/>
                    <a:lstStyle/>
                    <a:p>
                      <a:pPr algn="ctr"/>
                      <a:r>
                        <a:rPr lang="en-US" sz="1400" b="1" dirty="0"/>
                        <a:t>9.5*</a:t>
                      </a:r>
                    </a:p>
                  </a:txBody>
                  <a:tcPr/>
                </a:tc>
                <a:tc>
                  <a:txBody>
                    <a:bodyPr/>
                    <a:lstStyle/>
                    <a:p>
                      <a:pPr algn="ctr"/>
                      <a:r>
                        <a:rPr lang="en-US" sz="1400" dirty="0"/>
                        <a:t>11</a:t>
                      </a:r>
                    </a:p>
                  </a:txBody>
                  <a:tcPr/>
                </a:tc>
                <a:tc>
                  <a:txBody>
                    <a:bodyPr/>
                    <a:lstStyle/>
                    <a:p>
                      <a:pPr algn="ctr"/>
                      <a:r>
                        <a:rPr lang="en-US" sz="1400" dirty="0"/>
                        <a:t>9</a:t>
                      </a:r>
                    </a:p>
                  </a:txBody>
                  <a:tcPr/>
                </a:tc>
                <a:tc>
                  <a:txBody>
                    <a:bodyPr/>
                    <a:lstStyle/>
                    <a:p>
                      <a:pPr algn="ctr"/>
                      <a:r>
                        <a:rPr lang="en-US" sz="1400" dirty="0"/>
                        <a:t>11</a:t>
                      </a:r>
                    </a:p>
                  </a:txBody>
                  <a:tcPr/>
                </a:tc>
                <a:tc>
                  <a:txBody>
                    <a:bodyPr/>
                    <a:lstStyle/>
                    <a:p>
                      <a:pPr algn="ctr"/>
                      <a:r>
                        <a:rPr lang="en-US" sz="1400" dirty="0"/>
                        <a:t>10</a:t>
                      </a:r>
                    </a:p>
                  </a:txBody>
                  <a:tcPr/>
                </a:tc>
                <a:extLst>
                  <a:ext uri="{0D108BD9-81ED-4DB2-BD59-A6C34878D82A}">
                    <a16:rowId xmlns:a16="http://schemas.microsoft.com/office/drawing/2014/main" val="2585622175"/>
                  </a:ext>
                </a:extLst>
              </a:tr>
              <a:tr h="591550">
                <a:tc>
                  <a:txBody>
                    <a:bodyPr/>
                    <a:lstStyle/>
                    <a:p>
                      <a:r>
                        <a:rPr lang="en-US" sz="1400" dirty="0"/>
                        <a:t>Residents per Attorney</a:t>
                      </a:r>
                    </a:p>
                  </a:txBody>
                  <a:tcPr/>
                </a:tc>
                <a:tc>
                  <a:txBody>
                    <a:bodyPr/>
                    <a:lstStyle/>
                    <a:p>
                      <a:pPr algn="ctr"/>
                      <a:r>
                        <a:rPr lang="en-US" sz="1400" b="1" dirty="0"/>
                        <a:t>14,260</a:t>
                      </a:r>
                    </a:p>
                  </a:txBody>
                  <a:tcPr/>
                </a:tc>
                <a:tc>
                  <a:txBody>
                    <a:bodyPr/>
                    <a:lstStyle/>
                    <a:p>
                      <a:pPr algn="ctr"/>
                      <a:r>
                        <a:rPr lang="en-US" sz="1400" dirty="0"/>
                        <a:t>12,183</a:t>
                      </a:r>
                    </a:p>
                  </a:txBody>
                  <a:tcPr/>
                </a:tc>
                <a:tc>
                  <a:txBody>
                    <a:bodyPr/>
                    <a:lstStyle/>
                    <a:p>
                      <a:pPr algn="ctr"/>
                      <a:r>
                        <a:rPr lang="en-US" sz="1400" dirty="0"/>
                        <a:t>13,450</a:t>
                      </a:r>
                    </a:p>
                  </a:txBody>
                  <a:tcPr/>
                </a:tc>
                <a:tc>
                  <a:txBody>
                    <a:bodyPr/>
                    <a:lstStyle/>
                    <a:p>
                      <a:pPr algn="ctr"/>
                      <a:r>
                        <a:rPr lang="en-US" sz="1400" dirty="0"/>
                        <a:t>13,514</a:t>
                      </a:r>
                    </a:p>
                  </a:txBody>
                  <a:tcPr/>
                </a:tc>
                <a:tc>
                  <a:txBody>
                    <a:bodyPr/>
                    <a:lstStyle/>
                    <a:p>
                      <a:pPr algn="ctr"/>
                      <a:r>
                        <a:rPr lang="en-US" sz="1400" dirty="0"/>
                        <a:t>11,440</a:t>
                      </a:r>
                    </a:p>
                  </a:txBody>
                  <a:tcPr/>
                </a:tc>
                <a:extLst>
                  <a:ext uri="{0D108BD9-81ED-4DB2-BD59-A6C34878D82A}">
                    <a16:rowId xmlns:a16="http://schemas.microsoft.com/office/drawing/2014/main" val="2810795880"/>
                  </a:ext>
                </a:extLst>
              </a:tr>
              <a:tr h="828170">
                <a:tc>
                  <a:txBody>
                    <a:bodyPr/>
                    <a:lstStyle/>
                    <a:p>
                      <a:r>
                        <a:rPr lang="en-US" sz="1400" dirty="0"/>
                        <a:t>Attorneys Per Square Mile of Land Area</a:t>
                      </a:r>
                    </a:p>
                  </a:txBody>
                  <a:tcPr/>
                </a:tc>
                <a:tc>
                  <a:txBody>
                    <a:bodyPr/>
                    <a:lstStyle/>
                    <a:p>
                      <a:pPr algn="ctr"/>
                      <a:r>
                        <a:rPr lang="en-US" sz="1400" b="1" dirty="0"/>
                        <a:t>1/4</a:t>
                      </a:r>
                    </a:p>
                  </a:txBody>
                  <a:tcPr/>
                </a:tc>
                <a:tc>
                  <a:txBody>
                    <a:bodyPr/>
                    <a:lstStyle/>
                    <a:p>
                      <a:pPr algn="ctr"/>
                      <a:r>
                        <a:rPr lang="en-US" sz="1400" dirty="0"/>
                        <a:t>3/5</a:t>
                      </a:r>
                    </a:p>
                  </a:txBody>
                  <a:tcPr/>
                </a:tc>
                <a:tc>
                  <a:txBody>
                    <a:bodyPr/>
                    <a:lstStyle/>
                    <a:p>
                      <a:pPr algn="ctr"/>
                      <a:r>
                        <a:rPr lang="en-US" sz="1400" dirty="0"/>
                        <a:t>1/2</a:t>
                      </a:r>
                    </a:p>
                  </a:txBody>
                  <a:tcPr/>
                </a:tc>
                <a:tc>
                  <a:txBody>
                    <a:bodyPr/>
                    <a:lstStyle/>
                    <a:p>
                      <a:pPr algn="ctr"/>
                      <a:r>
                        <a:rPr lang="en-US" sz="1400" dirty="0"/>
                        <a:t>2/3</a:t>
                      </a:r>
                    </a:p>
                  </a:txBody>
                  <a:tcPr/>
                </a:tc>
                <a:tc>
                  <a:txBody>
                    <a:bodyPr/>
                    <a:lstStyle/>
                    <a:p>
                      <a:pPr algn="ctr"/>
                      <a:r>
                        <a:rPr lang="en-US" sz="1400" dirty="0"/>
                        <a:t>1/3</a:t>
                      </a:r>
                    </a:p>
                  </a:txBody>
                  <a:tcPr/>
                </a:tc>
                <a:extLst>
                  <a:ext uri="{0D108BD9-81ED-4DB2-BD59-A6C34878D82A}">
                    <a16:rowId xmlns:a16="http://schemas.microsoft.com/office/drawing/2014/main" val="3362163044"/>
                  </a:ext>
                </a:extLst>
              </a:tr>
              <a:tr h="479812">
                <a:tc>
                  <a:txBody>
                    <a:bodyPr/>
                    <a:lstStyle/>
                    <a:p>
                      <a:r>
                        <a:rPr lang="en-US" sz="1400" dirty="0"/>
                        <a:t>Total Staff</a:t>
                      </a:r>
                    </a:p>
                  </a:txBody>
                  <a:tcPr/>
                </a:tc>
                <a:tc>
                  <a:txBody>
                    <a:bodyPr/>
                    <a:lstStyle/>
                    <a:p>
                      <a:pPr algn="ctr"/>
                      <a:r>
                        <a:rPr lang="en-US" sz="1400" b="1" dirty="0"/>
                        <a:t>14</a:t>
                      </a:r>
                    </a:p>
                  </a:txBody>
                  <a:tcPr/>
                </a:tc>
                <a:tc>
                  <a:txBody>
                    <a:bodyPr/>
                    <a:lstStyle/>
                    <a:p>
                      <a:pPr algn="ctr"/>
                      <a:r>
                        <a:rPr lang="en-US" sz="1400" dirty="0"/>
                        <a:t>18</a:t>
                      </a:r>
                    </a:p>
                  </a:txBody>
                  <a:tcPr/>
                </a:tc>
                <a:tc>
                  <a:txBody>
                    <a:bodyPr/>
                    <a:lstStyle/>
                    <a:p>
                      <a:pPr algn="ctr"/>
                      <a:r>
                        <a:rPr lang="en-US" sz="1400" dirty="0"/>
                        <a:t>9</a:t>
                      </a:r>
                    </a:p>
                  </a:txBody>
                  <a:tcPr/>
                </a:tc>
                <a:tc>
                  <a:txBody>
                    <a:bodyPr/>
                    <a:lstStyle/>
                    <a:p>
                      <a:pPr algn="ctr"/>
                      <a:r>
                        <a:rPr lang="en-US" sz="1400" dirty="0"/>
                        <a:t>19</a:t>
                      </a:r>
                    </a:p>
                  </a:txBody>
                  <a:tcPr/>
                </a:tc>
                <a:tc>
                  <a:txBody>
                    <a:bodyPr/>
                    <a:lstStyle/>
                    <a:p>
                      <a:pPr algn="ctr"/>
                      <a:r>
                        <a:rPr lang="en-US" sz="1400" dirty="0"/>
                        <a:t>17</a:t>
                      </a:r>
                    </a:p>
                  </a:txBody>
                  <a:tcPr/>
                </a:tc>
                <a:extLst>
                  <a:ext uri="{0D108BD9-81ED-4DB2-BD59-A6C34878D82A}">
                    <a16:rowId xmlns:a16="http://schemas.microsoft.com/office/drawing/2014/main" val="973776502"/>
                  </a:ext>
                </a:extLst>
              </a:tr>
              <a:tr h="882308">
                <a:tc>
                  <a:txBody>
                    <a:bodyPr/>
                    <a:lstStyle/>
                    <a:p>
                      <a:r>
                        <a:rPr lang="en-US" sz="1400" dirty="0"/>
                        <a:t>Budget for outside Professional Legal Services</a:t>
                      </a:r>
                    </a:p>
                  </a:txBody>
                  <a:tcPr/>
                </a:tc>
                <a:tc>
                  <a:txBody>
                    <a:bodyPr/>
                    <a:lstStyle/>
                    <a:p>
                      <a:pPr algn="ctr"/>
                      <a:r>
                        <a:rPr lang="en-US" sz="1400" b="1" dirty="0"/>
                        <a:t>$900,000</a:t>
                      </a:r>
                    </a:p>
                    <a:p>
                      <a:pPr algn="ctr"/>
                      <a:r>
                        <a:rPr lang="en-US" sz="1400" b="1" dirty="0"/>
                        <a:t>(FY 21/22)</a:t>
                      </a:r>
                    </a:p>
                  </a:txBody>
                  <a:tcPr/>
                </a:tc>
                <a:tc>
                  <a:txBody>
                    <a:bodyPr/>
                    <a:lstStyle/>
                    <a:p>
                      <a:pPr algn="ctr"/>
                      <a:r>
                        <a:rPr lang="en-US" sz="1400" dirty="0"/>
                        <a:t>$840,000</a:t>
                      </a:r>
                    </a:p>
                    <a:p>
                      <a:pPr algn="ctr"/>
                      <a:r>
                        <a:rPr lang="en-US" sz="1400" dirty="0"/>
                        <a:t>(FY 21/22)</a:t>
                      </a:r>
                    </a:p>
                  </a:txBody>
                  <a:tcPr/>
                </a:tc>
                <a:tc>
                  <a:txBody>
                    <a:bodyPr/>
                    <a:lstStyle/>
                    <a:p>
                      <a:pPr algn="ctr"/>
                      <a:r>
                        <a:rPr lang="en-US" sz="1400" dirty="0"/>
                        <a:t>$1.46M</a:t>
                      </a:r>
                    </a:p>
                    <a:p>
                      <a:pPr algn="ctr"/>
                      <a:r>
                        <a:rPr lang="en-US" sz="1400" dirty="0"/>
                        <a:t>(FY 21/22)</a:t>
                      </a:r>
                    </a:p>
                  </a:txBody>
                  <a:tcPr/>
                </a:tc>
                <a:tc>
                  <a:txBody>
                    <a:bodyPr/>
                    <a:lstStyle/>
                    <a:p>
                      <a:pPr algn="ctr"/>
                      <a:r>
                        <a:rPr lang="en-US" sz="1400" dirty="0"/>
                        <a:t>$750,000</a:t>
                      </a:r>
                    </a:p>
                    <a:p>
                      <a:pPr algn="ctr"/>
                      <a:r>
                        <a:rPr lang="en-US" sz="1400" dirty="0"/>
                        <a:t>(FY 21/22)</a:t>
                      </a:r>
                    </a:p>
                  </a:txBody>
                  <a:tcPr/>
                </a:tc>
                <a:tc>
                  <a:txBody>
                    <a:bodyPr/>
                    <a:lstStyle/>
                    <a:p>
                      <a:pPr algn="ctr"/>
                      <a:r>
                        <a:rPr lang="en-US" sz="1400" dirty="0"/>
                        <a:t>$500,00</a:t>
                      </a:r>
                    </a:p>
                    <a:p>
                      <a:pPr algn="ctr"/>
                      <a:r>
                        <a:rPr lang="en-US" sz="1400" dirty="0"/>
                        <a:t>(FY 21/22)</a:t>
                      </a:r>
                    </a:p>
                  </a:txBody>
                  <a:tcPr/>
                </a:tc>
                <a:extLst>
                  <a:ext uri="{0D108BD9-81ED-4DB2-BD59-A6C34878D82A}">
                    <a16:rowId xmlns:a16="http://schemas.microsoft.com/office/drawing/2014/main" val="2482620429"/>
                  </a:ext>
                </a:extLst>
              </a:tr>
            </a:tbl>
          </a:graphicData>
        </a:graphic>
      </p:graphicFrame>
      <p:sp>
        <p:nvSpPr>
          <p:cNvPr id="4" name="Slide Number Placeholder 3">
            <a:extLst>
              <a:ext uri="{FF2B5EF4-FFF2-40B4-BE49-F238E27FC236}">
                <a16:creationId xmlns:a16="http://schemas.microsoft.com/office/drawing/2014/main" id="{708D4A16-C471-41F3-B37B-57CE7711BF1D}"/>
              </a:ext>
            </a:extLst>
          </p:cNvPr>
          <p:cNvSpPr>
            <a:spLocks noGrp="1"/>
          </p:cNvSpPr>
          <p:nvPr>
            <p:ph type="sldNum" sz="quarter" idx="12"/>
          </p:nvPr>
        </p:nvSpPr>
        <p:spPr/>
        <p:txBody>
          <a:bodyPr/>
          <a:lstStyle/>
          <a:p>
            <a:fld id="{A6E5849F-8334-433C-8F52-1234662387B6}" type="slidenum">
              <a:rPr lang="en-US" smtClean="0"/>
              <a:t>10</a:t>
            </a:fld>
            <a:endParaRPr lang="en-US"/>
          </a:p>
        </p:txBody>
      </p:sp>
      <p:sp>
        <p:nvSpPr>
          <p:cNvPr id="3" name="TextBox 2">
            <a:extLst>
              <a:ext uri="{FF2B5EF4-FFF2-40B4-BE49-F238E27FC236}">
                <a16:creationId xmlns:a16="http://schemas.microsoft.com/office/drawing/2014/main" id="{0CFA85F7-F290-034E-81DD-DC9798214AD8}"/>
              </a:ext>
            </a:extLst>
          </p:cNvPr>
          <p:cNvSpPr txBox="1"/>
          <p:nvPr/>
        </p:nvSpPr>
        <p:spPr>
          <a:xfrm>
            <a:off x="1156771" y="6125377"/>
            <a:ext cx="9680563" cy="480131"/>
          </a:xfrm>
          <a:prstGeom prst="rect">
            <a:avLst/>
          </a:prstGeom>
          <a:noFill/>
        </p:spPr>
        <p:txBody>
          <a:bodyPr wrap="square" rtlCol="0">
            <a:spAutoFit/>
          </a:bodyPr>
          <a:lstStyle/>
          <a:p>
            <a:pPr marL="91440" indent="-91440" defTabSz="914400">
              <a:lnSpc>
                <a:spcPct val="90000"/>
              </a:lnSpc>
              <a:spcBef>
                <a:spcPts val="100"/>
              </a:spcBef>
              <a:buClr>
                <a:srgbClr val="62C7CD"/>
              </a:buClr>
              <a:buSzPct val="100000"/>
              <a:buFont typeface="Tw Cen MT" panose="020B0602020104020603" pitchFamily="34" charset="0"/>
              <a:buChar char=" "/>
            </a:pPr>
            <a:r>
              <a:rPr lang="en-US" sz="1400" dirty="0">
                <a:solidFill>
                  <a:srgbClr val="3C4663"/>
                </a:solidFill>
              </a:rPr>
              <a:t>* includes approved position for Special Education Attorney for Board of Ed – starting 4/19/22 – will reduce BOE outside counsel expense</a:t>
            </a:r>
          </a:p>
        </p:txBody>
      </p:sp>
    </p:spTree>
    <p:extLst>
      <p:ext uri="{BB962C8B-B14F-4D97-AF65-F5344CB8AC3E}">
        <p14:creationId xmlns:p14="http://schemas.microsoft.com/office/powerpoint/2010/main" val="642737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27DD6-7525-F642-ACAA-B1E21C40069D}"/>
              </a:ext>
            </a:extLst>
          </p:cNvPr>
          <p:cNvSpPr>
            <a:spLocks noGrp="1"/>
          </p:cNvSpPr>
          <p:nvPr>
            <p:ph type="title"/>
          </p:nvPr>
        </p:nvSpPr>
        <p:spPr/>
        <p:txBody>
          <a:bodyPr/>
          <a:lstStyle/>
          <a:p>
            <a:r>
              <a:rPr lang="en-US" dirty="0"/>
              <a:t>REPRESENTATIVE USES OF OUTSIDE COUNSEL</a:t>
            </a:r>
          </a:p>
        </p:txBody>
      </p:sp>
      <p:sp>
        <p:nvSpPr>
          <p:cNvPr id="3" name="Content Placeholder 2">
            <a:extLst>
              <a:ext uri="{FF2B5EF4-FFF2-40B4-BE49-F238E27FC236}">
                <a16:creationId xmlns:a16="http://schemas.microsoft.com/office/drawing/2014/main" id="{B7A5C89B-B171-2B4A-8A7A-3F53EBEC5633}"/>
              </a:ext>
            </a:extLst>
          </p:cNvPr>
          <p:cNvSpPr>
            <a:spLocks noGrp="1"/>
          </p:cNvSpPr>
          <p:nvPr>
            <p:ph idx="1"/>
          </p:nvPr>
        </p:nvSpPr>
        <p:spPr/>
        <p:txBody>
          <a:bodyPr>
            <a:normAutofit lnSpcReduction="10000"/>
          </a:bodyPr>
          <a:lstStyle/>
          <a:p>
            <a:pPr>
              <a:buFont typeface="Arial" panose="020B0604020202020204" pitchFamily="34" charset="0"/>
              <a:buChar char="•"/>
            </a:pPr>
            <a:r>
              <a:rPr lang="en-US" dirty="0"/>
              <a:t>Representation to seek compensation or damages for the City</a:t>
            </a:r>
          </a:p>
          <a:p>
            <a:pPr>
              <a:buFont typeface="Arial" panose="020B0604020202020204" pitchFamily="34" charset="0"/>
              <a:buChar char="•"/>
            </a:pPr>
            <a:r>
              <a:rPr lang="en-US" dirty="0"/>
              <a:t>Defense of outside claims against the City</a:t>
            </a:r>
          </a:p>
          <a:p>
            <a:pPr>
              <a:buFont typeface="Arial" panose="020B0604020202020204" pitchFamily="34" charset="0"/>
              <a:buChar char="•"/>
            </a:pPr>
            <a:r>
              <a:rPr lang="en-US" dirty="0"/>
              <a:t>Employee claims against the City</a:t>
            </a:r>
          </a:p>
          <a:p>
            <a:pPr>
              <a:buFont typeface="Arial" panose="020B0604020202020204" pitchFamily="34" charset="0"/>
              <a:buChar char="•"/>
            </a:pPr>
            <a:r>
              <a:rPr lang="en-US" dirty="0"/>
              <a:t>HR investigations and other special investigations</a:t>
            </a:r>
          </a:p>
          <a:p>
            <a:pPr>
              <a:buFont typeface="Arial" panose="020B0604020202020204" pitchFamily="34" charset="0"/>
              <a:buChar char="•"/>
            </a:pPr>
            <a:r>
              <a:rPr lang="en-US" dirty="0"/>
              <a:t>Conflict of interest (e.g. contractual duty to represent police officers, etc.)</a:t>
            </a:r>
          </a:p>
          <a:p>
            <a:pPr>
              <a:buFont typeface="Arial" panose="020B0604020202020204" pitchFamily="34" charset="0"/>
              <a:buChar char="•"/>
            </a:pPr>
            <a:r>
              <a:rPr lang="en-US" dirty="0"/>
              <a:t>Out-of-state legal matters</a:t>
            </a:r>
          </a:p>
          <a:p>
            <a:pPr>
              <a:buFont typeface="Arial" panose="020B0604020202020204" pitchFamily="34" charset="0"/>
              <a:buChar char="•"/>
            </a:pPr>
            <a:r>
              <a:rPr lang="en-US" dirty="0"/>
              <a:t>Freedom of Information cases</a:t>
            </a:r>
          </a:p>
          <a:p>
            <a:pPr>
              <a:buFont typeface="Arial" panose="020B0604020202020204" pitchFamily="34" charset="0"/>
              <a:buChar char="•"/>
            </a:pPr>
            <a:r>
              <a:rPr lang="en-US" dirty="0"/>
              <a:t>Land use enforcement, including defense of enforcement actions</a:t>
            </a:r>
          </a:p>
          <a:p>
            <a:pPr>
              <a:buFont typeface="Arial" panose="020B0604020202020204" pitchFamily="34" charset="0"/>
              <a:buChar char="•"/>
            </a:pPr>
            <a:r>
              <a:rPr lang="en-US" dirty="0"/>
              <a:t>Labor negotiations and other labor matters</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EDBF230D-B471-4E48-9933-9C2385816EFC}"/>
              </a:ext>
            </a:extLst>
          </p:cNvPr>
          <p:cNvSpPr>
            <a:spLocks noGrp="1"/>
          </p:cNvSpPr>
          <p:nvPr>
            <p:ph type="sldNum" sz="quarter" idx="12"/>
          </p:nvPr>
        </p:nvSpPr>
        <p:spPr/>
        <p:txBody>
          <a:bodyPr/>
          <a:lstStyle/>
          <a:p>
            <a:fld id="{A6E5849F-8334-433C-8F52-1234662387B6}" type="slidenum">
              <a:rPr lang="en-US" smtClean="0"/>
              <a:t>11</a:t>
            </a:fld>
            <a:endParaRPr lang="en-US"/>
          </a:p>
        </p:txBody>
      </p:sp>
    </p:spTree>
    <p:extLst>
      <p:ext uri="{BB962C8B-B14F-4D97-AF65-F5344CB8AC3E}">
        <p14:creationId xmlns:p14="http://schemas.microsoft.com/office/powerpoint/2010/main" val="309647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l="-42" r="578"/>
          <a:stretch/>
        </p:blipFill>
        <p:spPr>
          <a:xfrm>
            <a:off x="4602488" y="2079689"/>
            <a:ext cx="3245645" cy="212034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31520"/>
            <a:ext cx="4606761" cy="348584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2489" y="0"/>
            <a:ext cx="2726039" cy="209702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96912" y="0"/>
            <a:ext cx="2195088" cy="2089470"/>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4200029"/>
            <a:ext cx="5947367" cy="2670344"/>
          </a:xfrm>
          <a:prstGeom prst="rect">
            <a:avLst/>
          </a:prstGeom>
        </p:spPr>
      </p:pic>
      <p:pic>
        <p:nvPicPr>
          <p:cNvPr id="5" name="Picture 4"/>
          <p:cNvPicPr>
            <a:picLocks noChangeAspect="1"/>
          </p:cNvPicPr>
          <p:nvPr/>
        </p:nvPicPr>
        <p:blipFill rotWithShape="1">
          <a:blip r:embed="rId7" cstate="print">
            <a:extLst>
              <a:ext uri="{28A0092B-C50C-407E-A947-70E740481C1C}">
                <a14:useLocalDpi xmlns:a14="http://schemas.microsoft.com/office/drawing/2010/main" val="0"/>
              </a:ext>
            </a:extLst>
          </a:blip>
          <a:srcRect b="3389"/>
          <a:stretch/>
        </p:blipFill>
        <p:spPr>
          <a:xfrm>
            <a:off x="8129614" y="4200029"/>
            <a:ext cx="4062385" cy="2670344"/>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42542" y="4186495"/>
            <a:ext cx="2187073" cy="2671506"/>
          </a:xfrm>
          <a:prstGeom prst="rect">
            <a:avLst/>
          </a:prstGeom>
        </p:spPr>
      </p:pic>
      <p:sp>
        <p:nvSpPr>
          <p:cNvPr id="13" name="Title 1"/>
          <p:cNvSpPr txBox="1">
            <a:spLocks/>
          </p:cNvSpPr>
          <p:nvPr/>
        </p:nvSpPr>
        <p:spPr>
          <a:xfrm>
            <a:off x="98854" y="0"/>
            <a:ext cx="4503634" cy="832022"/>
          </a:xfrm>
          <a:prstGeom prst="rect">
            <a:avLst/>
          </a:prstGeom>
        </p:spPr>
        <p:txBody>
          <a:bodyPr>
            <a:norm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r>
              <a:rPr lang="en-US" sz="5400" dirty="0"/>
              <a:t>STAMFORD, CT</a:t>
            </a:r>
          </a:p>
        </p:txBody>
      </p:sp>
      <p:sp>
        <p:nvSpPr>
          <p:cNvPr id="6" name="Slide Number Placeholder 5"/>
          <p:cNvSpPr>
            <a:spLocks noGrp="1"/>
          </p:cNvSpPr>
          <p:nvPr>
            <p:ph type="sldNum" sz="quarter" idx="12"/>
          </p:nvPr>
        </p:nvSpPr>
        <p:spPr/>
        <p:txBody>
          <a:bodyPr/>
          <a:lstStyle/>
          <a:p>
            <a:fld id="{A6E5849F-8334-433C-8F52-1234662387B6}" type="slidenum">
              <a:rPr lang="en-US" smtClean="0"/>
              <a:t>12</a:t>
            </a:fld>
            <a:endParaRPr lang="en-US"/>
          </a:p>
        </p:txBody>
      </p:sp>
      <p:pic>
        <p:nvPicPr>
          <p:cNvPr id="7" name="Picture 9">
            <a:extLst>
              <a:ext uri="{FF2B5EF4-FFF2-40B4-BE49-F238E27FC236}">
                <a16:creationId xmlns:a16="http://schemas.microsoft.com/office/drawing/2014/main" id="{9F5D5B62-4933-4B93-816F-3151AB668380}"/>
              </a:ext>
            </a:extLst>
          </p:cNvPr>
          <p:cNvPicPr>
            <a:picLocks noChangeAspect="1"/>
          </p:cNvPicPr>
          <p:nvPr/>
        </p:nvPicPr>
        <p:blipFill>
          <a:blip r:embed="rId9"/>
          <a:stretch>
            <a:fillRect/>
          </a:stretch>
        </p:blipFill>
        <p:spPr>
          <a:xfrm>
            <a:off x="7264400" y="-2931"/>
            <a:ext cx="2743200" cy="2057400"/>
          </a:xfrm>
          <a:prstGeom prst="rect">
            <a:avLst/>
          </a:prstGeom>
        </p:spPr>
      </p:pic>
      <p:pic>
        <p:nvPicPr>
          <p:cNvPr id="10" name="Picture 10" descr="A picture containing person, outdoor, ground, dressed&#10;&#10;Description automatically generated">
            <a:extLst>
              <a:ext uri="{FF2B5EF4-FFF2-40B4-BE49-F238E27FC236}">
                <a16:creationId xmlns:a16="http://schemas.microsoft.com/office/drawing/2014/main" id="{62293B5B-8E47-47F5-9697-62E343457DBF}"/>
              </a:ext>
            </a:extLst>
          </p:cNvPr>
          <p:cNvPicPr>
            <a:picLocks noChangeAspect="1"/>
          </p:cNvPicPr>
          <p:nvPr/>
        </p:nvPicPr>
        <p:blipFill rotWithShape="1">
          <a:blip r:embed="rId10"/>
          <a:srcRect t="-336" r="-332" b="21006"/>
          <a:stretch/>
        </p:blipFill>
        <p:spPr>
          <a:xfrm>
            <a:off x="7844041" y="2105921"/>
            <a:ext cx="1968180" cy="2074902"/>
          </a:xfrm>
          <a:prstGeom prst="rect">
            <a:avLst/>
          </a:prstGeom>
        </p:spPr>
      </p:pic>
      <p:pic>
        <p:nvPicPr>
          <p:cNvPr id="11" name="Picture 11" descr="A picture containing person, person&#10;&#10;Description automatically generated">
            <a:extLst>
              <a:ext uri="{FF2B5EF4-FFF2-40B4-BE49-F238E27FC236}">
                <a16:creationId xmlns:a16="http://schemas.microsoft.com/office/drawing/2014/main" id="{EA8BE91C-EAE7-4D15-BF42-007DE7043B0A}"/>
              </a:ext>
            </a:extLst>
          </p:cNvPr>
          <p:cNvPicPr>
            <a:picLocks noChangeAspect="1"/>
          </p:cNvPicPr>
          <p:nvPr/>
        </p:nvPicPr>
        <p:blipFill rotWithShape="1">
          <a:blip r:embed="rId11"/>
          <a:srcRect t="56" r="20" b="13273"/>
          <a:stretch/>
        </p:blipFill>
        <p:spPr>
          <a:xfrm>
            <a:off x="9778349" y="2078314"/>
            <a:ext cx="2423578" cy="2123547"/>
          </a:xfrm>
          <a:prstGeom prst="rect">
            <a:avLst/>
          </a:prstGeom>
        </p:spPr>
      </p:pic>
    </p:spTree>
    <p:extLst>
      <p:ext uri="{BB962C8B-B14F-4D97-AF65-F5344CB8AC3E}">
        <p14:creationId xmlns:p14="http://schemas.microsoft.com/office/powerpoint/2010/main" val="2977391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17DE630-4097-418F-A11E-F76AB00CED2D}"/>
              </a:ext>
            </a:extLst>
          </p:cNvPr>
          <p:cNvSpPr/>
          <p:nvPr/>
        </p:nvSpPr>
        <p:spPr>
          <a:xfrm rot="10800000" flipH="1">
            <a:off x="7914148" y="2588469"/>
            <a:ext cx="45719" cy="217795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2F001BA-A5C5-4616-8817-403BC3CF5B1E}"/>
              </a:ext>
            </a:extLst>
          </p:cNvPr>
          <p:cNvSpPr/>
          <p:nvPr/>
        </p:nvSpPr>
        <p:spPr>
          <a:xfrm rot="10800000" flipH="1">
            <a:off x="4203262" y="4303688"/>
            <a:ext cx="45719" cy="468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1CB7F12-037A-A94B-AD6D-03B7EFAA2A46}"/>
              </a:ext>
            </a:extLst>
          </p:cNvPr>
          <p:cNvSpPr/>
          <p:nvPr/>
        </p:nvSpPr>
        <p:spPr>
          <a:xfrm rot="10800000">
            <a:off x="7169655" y="4290835"/>
            <a:ext cx="45719" cy="468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DA57B4-D915-44B7-9E15-82FFB04B09B0}"/>
              </a:ext>
            </a:extLst>
          </p:cNvPr>
          <p:cNvSpPr>
            <a:spLocks noGrp="1"/>
          </p:cNvSpPr>
          <p:nvPr>
            <p:ph type="title"/>
          </p:nvPr>
        </p:nvSpPr>
        <p:spPr/>
        <p:txBody>
          <a:bodyPr/>
          <a:lstStyle/>
          <a:p>
            <a:r>
              <a:rPr lang="en-US" dirty="0"/>
              <a:t>Office of legal affairs</a:t>
            </a:r>
          </a:p>
        </p:txBody>
      </p:sp>
      <p:sp>
        <p:nvSpPr>
          <p:cNvPr id="4" name="Slide Number Placeholder 3">
            <a:extLst>
              <a:ext uri="{FF2B5EF4-FFF2-40B4-BE49-F238E27FC236}">
                <a16:creationId xmlns:a16="http://schemas.microsoft.com/office/drawing/2014/main" id="{B96C4CF3-4781-4C86-A53F-09BCA01E6A2B}"/>
              </a:ext>
            </a:extLst>
          </p:cNvPr>
          <p:cNvSpPr>
            <a:spLocks noGrp="1"/>
          </p:cNvSpPr>
          <p:nvPr>
            <p:ph type="sldNum" sz="quarter" idx="12"/>
          </p:nvPr>
        </p:nvSpPr>
        <p:spPr/>
        <p:txBody>
          <a:bodyPr/>
          <a:lstStyle/>
          <a:p>
            <a:fld id="{A6E5849F-8334-433C-8F52-1234662387B6}" type="slidenum">
              <a:rPr lang="en-US" smtClean="0"/>
              <a:t>1</a:t>
            </a:fld>
            <a:endParaRPr lang="en-US" dirty="0"/>
          </a:p>
        </p:txBody>
      </p:sp>
      <p:sp>
        <p:nvSpPr>
          <p:cNvPr id="5" name="Rectangle 4">
            <a:extLst>
              <a:ext uri="{FF2B5EF4-FFF2-40B4-BE49-F238E27FC236}">
                <a16:creationId xmlns:a16="http://schemas.microsoft.com/office/drawing/2014/main" id="{B14A60F4-561B-4B43-9ECF-029A237EE413}"/>
              </a:ext>
            </a:extLst>
          </p:cNvPr>
          <p:cNvSpPr/>
          <p:nvPr/>
        </p:nvSpPr>
        <p:spPr>
          <a:xfrm>
            <a:off x="2220972" y="4762462"/>
            <a:ext cx="2207419" cy="791719"/>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ea typeface="+mn-lt"/>
                <a:cs typeface="+mn-lt"/>
              </a:rPr>
              <a:t>Law Department</a:t>
            </a:r>
          </a:p>
        </p:txBody>
      </p:sp>
      <p:sp>
        <p:nvSpPr>
          <p:cNvPr id="6" name="Rectangle 5">
            <a:extLst>
              <a:ext uri="{FF2B5EF4-FFF2-40B4-BE49-F238E27FC236}">
                <a16:creationId xmlns:a16="http://schemas.microsoft.com/office/drawing/2014/main" id="{63B83C53-B4E8-4486-9203-5451148B5C3B}"/>
              </a:ext>
            </a:extLst>
          </p:cNvPr>
          <p:cNvSpPr/>
          <p:nvPr/>
        </p:nvSpPr>
        <p:spPr>
          <a:xfrm>
            <a:off x="4555286" y="4772293"/>
            <a:ext cx="2207420" cy="791719"/>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ea typeface="+mn-lt"/>
                <a:cs typeface="+mn-lt"/>
              </a:rPr>
              <a:t>Human Resources</a:t>
            </a:r>
          </a:p>
        </p:txBody>
      </p:sp>
      <p:sp>
        <p:nvSpPr>
          <p:cNvPr id="8" name="Rectangle 7">
            <a:extLst>
              <a:ext uri="{FF2B5EF4-FFF2-40B4-BE49-F238E27FC236}">
                <a16:creationId xmlns:a16="http://schemas.microsoft.com/office/drawing/2014/main" id="{029A3C10-7357-49DB-9695-58C4B9E2A3AF}"/>
              </a:ext>
            </a:extLst>
          </p:cNvPr>
          <p:cNvSpPr/>
          <p:nvPr/>
        </p:nvSpPr>
        <p:spPr>
          <a:xfrm>
            <a:off x="3871172" y="3428210"/>
            <a:ext cx="3543707" cy="87548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ea typeface="+mn-lt"/>
                <a:cs typeface="+mn-lt"/>
              </a:rPr>
              <a:t>Corporation Counsel &amp;</a:t>
            </a:r>
          </a:p>
          <a:p>
            <a:pPr algn="ctr"/>
            <a:r>
              <a:rPr lang="en-US" dirty="0">
                <a:ea typeface="+mn-lt"/>
                <a:cs typeface="+mn-lt"/>
              </a:rPr>
              <a:t>Director of Legal Affairs</a:t>
            </a:r>
          </a:p>
        </p:txBody>
      </p:sp>
      <p:sp>
        <p:nvSpPr>
          <p:cNvPr id="13" name="Rectangle 12">
            <a:extLst>
              <a:ext uri="{FF2B5EF4-FFF2-40B4-BE49-F238E27FC236}">
                <a16:creationId xmlns:a16="http://schemas.microsoft.com/office/drawing/2014/main" id="{93874524-8AB3-4E32-9177-202D44DEA455}"/>
              </a:ext>
            </a:extLst>
          </p:cNvPr>
          <p:cNvSpPr/>
          <p:nvPr/>
        </p:nvSpPr>
        <p:spPr>
          <a:xfrm rot="10800000">
            <a:off x="5607096" y="4303690"/>
            <a:ext cx="45719" cy="468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7E653429-1557-46EB-84BA-EB44FCF551DD}"/>
              </a:ext>
            </a:extLst>
          </p:cNvPr>
          <p:cNvSpPr/>
          <p:nvPr/>
        </p:nvSpPr>
        <p:spPr>
          <a:xfrm>
            <a:off x="6901878" y="4766425"/>
            <a:ext cx="2207420" cy="791719"/>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ea typeface="+mn-lt"/>
                <a:cs typeface="+mn-lt"/>
              </a:rPr>
              <a:t>Diversity Equity &amp; Inclusion Officer </a:t>
            </a:r>
          </a:p>
        </p:txBody>
      </p:sp>
      <p:sp>
        <p:nvSpPr>
          <p:cNvPr id="11" name="Rectangle 10">
            <a:extLst>
              <a:ext uri="{FF2B5EF4-FFF2-40B4-BE49-F238E27FC236}">
                <a16:creationId xmlns:a16="http://schemas.microsoft.com/office/drawing/2014/main" id="{0F81D7EA-A2DF-EA45-8802-AB22D38F1B3D}"/>
              </a:ext>
            </a:extLst>
          </p:cNvPr>
          <p:cNvSpPr/>
          <p:nvPr/>
        </p:nvSpPr>
        <p:spPr>
          <a:xfrm rot="10800000" flipH="1">
            <a:off x="7914148" y="2588470"/>
            <a:ext cx="45719" cy="217795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C3E35D2-4397-FD41-9472-2FCBB8EC560A}"/>
              </a:ext>
            </a:extLst>
          </p:cNvPr>
          <p:cNvSpPr/>
          <p:nvPr/>
        </p:nvSpPr>
        <p:spPr>
          <a:xfrm>
            <a:off x="6856157" y="1971541"/>
            <a:ext cx="2207420" cy="79171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ea typeface="+mn-lt"/>
                <a:cs typeface="+mn-lt"/>
              </a:rPr>
              <a:t>Mayor</a:t>
            </a:r>
          </a:p>
        </p:txBody>
      </p:sp>
    </p:spTree>
    <p:extLst>
      <p:ext uri="{BB962C8B-B14F-4D97-AF65-F5344CB8AC3E}">
        <p14:creationId xmlns:p14="http://schemas.microsoft.com/office/powerpoint/2010/main" val="539172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8B04-D652-4FF8-BC75-3A8EA1B962BB}"/>
              </a:ext>
            </a:extLst>
          </p:cNvPr>
          <p:cNvSpPr>
            <a:spLocks noGrp="1"/>
          </p:cNvSpPr>
          <p:nvPr>
            <p:ph type="title"/>
          </p:nvPr>
        </p:nvSpPr>
        <p:spPr/>
        <p:txBody>
          <a:bodyPr/>
          <a:lstStyle/>
          <a:p>
            <a:r>
              <a:rPr lang="en-US" dirty="0"/>
              <a:t>Office of Legal Affairs Mission statement</a:t>
            </a:r>
          </a:p>
        </p:txBody>
      </p:sp>
      <p:sp>
        <p:nvSpPr>
          <p:cNvPr id="3" name="Slide Number Placeholder 2">
            <a:extLst>
              <a:ext uri="{FF2B5EF4-FFF2-40B4-BE49-F238E27FC236}">
                <a16:creationId xmlns:a16="http://schemas.microsoft.com/office/drawing/2014/main" id="{9546966D-02D9-41B9-9504-B993F796D497}"/>
              </a:ext>
            </a:extLst>
          </p:cNvPr>
          <p:cNvSpPr>
            <a:spLocks noGrp="1"/>
          </p:cNvSpPr>
          <p:nvPr>
            <p:ph type="sldNum" sz="quarter" idx="12"/>
          </p:nvPr>
        </p:nvSpPr>
        <p:spPr/>
        <p:txBody>
          <a:bodyPr/>
          <a:lstStyle/>
          <a:p>
            <a:fld id="{A6E5849F-8334-433C-8F52-1234662387B6}" type="slidenum">
              <a:rPr lang="en-US" smtClean="0"/>
              <a:t>2</a:t>
            </a:fld>
            <a:endParaRPr lang="en-US"/>
          </a:p>
        </p:txBody>
      </p:sp>
      <p:sp>
        <p:nvSpPr>
          <p:cNvPr id="5" name="Rectangle 4">
            <a:extLst>
              <a:ext uri="{FF2B5EF4-FFF2-40B4-BE49-F238E27FC236}">
                <a16:creationId xmlns:a16="http://schemas.microsoft.com/office/drawing/2014/main" id="{2BEB71CC-DCCC-4897-BFB5-ECAB4A720F5B}"/>
              </a:ext>
            </a:extLst>
          </p:cNvPr>
          <p:cNvSpPr/>
          <p:nvPr/>
        </p:nvSpPr>
        <p:spPr>
          <a:xfrm>
            <a:off x="1024128" y="2620108"/>
            <a:ext cx="10097757" cy="2751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i="1" dirty="0">
                <a:ea typeface="+mn-lt"/>
                <a:cs typeface="+mn-lt"/>
              </a:rPr>
              <a:t>The Office of Legal Affairs provides legal services to all City officials, departments, boards, commissions and agencies.  The Office of Legal Affairs also provides the professional human resources administration for the City of Stamford.</a:t>
            </a:r>
          </a:p>
        </p:txBody>
      </p:sp>
    </p:spTree>
    <p:extLst>
      <p:ext uri="{BB962C8B-B14F-4D97-AF65-F5344CB8AC3E}">
        <p14:creationId xmlns:p14="http://schemas.microsoft.com/office/powerpoint/2010/main" val="145751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8B04-D652-4FF8-BC75-3A8EA1B962BB}"/>
              </a:ext>
            </a:extLst>
          </p:cNvPr>
          <p:cNvSpPr>
            <a:spLocks noGrp="1"/>
          </p:cNvSpPr>
          <p:nvPr>
            <p:ph type="title"/>
          </p:nvPr>
        </p:nvSpPr>
        <p:spPr>
          <a:xfrm>
            <a:off x="1024128" y="396024"/>
            <a:ext cx="9720072" cy="1499616"/>
          </a:xfrm>
        </p:spPr>
        <p:txBody>
          <a:bodyPr/>
          <a:lstStyle/>
          <a:p>
            <a:r>
              <a:rPr lang="en-US" dirty="0"/>
              <a:t>Office of Legal Affairs Function</a:t>
            </a:r>
          </a:p>
        </p:txBody>
      </p:sp>
      <p:sp>
        <p:nvSpPr>
          <p:cNvPr id="3" name="Slide Number Placeholder 2">
            <a:extLst>
              <a:ext uri="{FF2B5EF4-FFF2-40B4-BE49-F238E27FC236}">
                <a16:creationId xmlns:a16="http://schemas.microsoft.com/office/drawing/2014/main" id="{9546966D-02D9-41B9-9504-B993F796D497}"/>
              </a:ext>
            </a:extLst>
          </p:cNvPr>
          <p:cNvSpPr>
            <a:spLocks noGrp="1"/>
          </p:cNvSpPr>
          <p:nvPr>
            <p:ph type="sldNum" sz="quarter" idx="12"/>
          </p:nvPr>
        </p:nvSpPr>
        <p:spPr/>
        <p:txBody>
          <a:bodyPr/>
          <a:lstStyle/>
          <a:p>
            <a:fld id="{A6E5849F-8334-433C-8F52-1234662387B6}" type="slidenum">
              <a:rPr lang="en-US" smtClean="0"/>
              <a:t>3</a:t>
            </a:fld>
            <a:endParaRPr lang="en-US" dirty="0"/>
          </a:p>
        </p:txBody>
      </p:sp>
      <p:sp>
        <p:nvSpPr>
          <p:cNvPr id="6" name="Rectangle 5">
            <a:extLst>
              <a:ext uri="{FF2B5EF4-FFF2-40B4-BE49-F238E27FC236}">
                <a16:creationId xmlns:a16="http://schemas.microsoft.com/office/drawing/2014/main" id="{35A514C0-FC58-4DAB-A9EE-30D59E0A9F8B}"/>
              </a:ext>
            </a:extLst>
          </p:cNvPr>
          <p:cNvSpPr/>
          <p:nvPr/>
        </p:nvSpPr>
        <p:spPr>
          <a:xfrm>
            <a:off x="751725" y="2381625"/>
            <a:ext cx="10264877" cy="2782492"/>
          </a:xfrm>
          <a:prstGeom prst="rect">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i="1" dirty="0">
                <a:ea typeface="+mn-lt"/>
                <a:cs typeface="+mn-lt"/>
              </a:rPr>
              <a:t>The Office of the Corporation Counsel represents the City in all actions and proceedings brought by or against the City.   The Corporation Counsel’s office prepares or reviews and approves, as to form, all contracts, leases and agreements.  It represents the City in all actions and proceedings brought by or against the City.  The office also renders formal and informal legal opinions.</a:t>
            </a:r>
          </a:p>
        </p:txBody>
      </p:sp>
    </p:spTree>
    <p:extLst>
      <p:ext uri="{BB962C8B-B14F-4D97-AF65-F5344CB8AC3E}">
        <p14:creationId xmlns:p14="http://schemas.microsoft.com/office/powerpoint/2010/main" val="4065843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311719F-EE55-4822-AEE4-3C6A7CE90E2E}"/>
              </a:ext>
            </a:extLst>
          </p:cNvPr>
          <p:cNvSpPr/>
          <p:nvPr/>
        </p:nvSpPr>
        <p:spPr>
          <a:xfrm flipH="1" flipV="1">
            <a:off x="8550103" y="3891519"/>
            <a:ext cx="112257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16FBDD0-4AAF-494E-BEA9-6BC671509F05}"/>
              </a:ext>
            </a:extLst>
          </p:cNvPr>
          <p:cNvSpPr/>
          <p:nvPr/>
        </p:nvSpPr>
        <p:spPr>
          <a:xfrm rot="10800000" flipH="1">
            <a:off x="3353337" y="4235216"/>
            <a:ext cx="45719" cy="837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938CE890-4DF1-489E-8134-F1C4044FA4AA}"/>
              </a:ext>
            </a:extLst>
          </p:cNvPr>
          <p:cNvSpPr/>
          <p:nvPr/>
        </p:nvSpPr>
        <p:spPr>
          <a:xfrm rot="10800000">
            <a:off x="4657059" y="4138618"/>
            <a:ext cx="45719" cy="934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7AD90DC-D7EF-41A6-AEC1-B524626A90B6}"/>
              </a:ext>
            </a:extLst>
          </p:cNvPr>
          <p:cNvSpPr/>
          <p:nvPr/>
        </p:nvSpPr>
        <p:spPr>
          <a:xfrm rot="10800000" flipH="1">
            <a:off x="7717189" y="4209947"/>
            <a:ext cx="45722" cy="863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3874524-8AB3-4E32-9177-202D44DEA455}"/>
              </a:ext>
            </a:extLst>
          </p:cNvPr>
          <p:cNvSpPr/>
          <p:nvPr/>
        </p:nvSpPr>
        <p:spPr>
          <a:xfrm rot="10800000">
            <a:off x="7050305" y="2960312"/>
            <a:ext cx="45719" cy="468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DA57B4-D915-44B7-9E15-82FFB04B09B0}"/>
              </a:ext>
            </a:extLst>
          </p:cNvPr>
          <p:cNvSpPr>
            <a:spLocks noGrp="1"/>
          </p:cNvSpPr>
          <p:nvPr>
            <p:ph type="title"/>
          </p:nvPr>
        </p:nvSpPr>
        <p:spPr/>
        <p:txBody>
          <a:bodyPr/>
          <a:lstStyle/>
          <a:p>
            <a:r>
              <a:rPr lang="en-US" dirty="0"/>
              <a:t>Law Department</a:t>
            </a:r>
          </a:p>
        </p:txBody>
      </p:sp>
      <p:sp>
        <p:nvSpPr>
          <p:cNvPr id="4" name="Slide Number Placeholder 3">
            <a:extLst>
              <a:ext uri="{FF2B5EF4-FFF2-40B4-BE49-F238E27FC236}">
                <a16:creationId xmlns:a16="http://schemas.microsoft.com/office/drawing/2014/main" id="{B96C4CF3-4781-4C86-A53F-09BCA01E6A2B}"/>
              </a:ext>
            </a:extLst>
          </p:cNvPr>
          <p:cNvSpPr>
            <a:spLocks noGrp="1"/>
          </p:cNvSpPr>
          <p:nvPr>
            <p:ph type="sldNum" sz="quarter" idx="12"/>
          </p:nvPr>
        </p:nvSpPr>
        <p:spPr/>
        <p:txBody>
          <a:bodyPr/>
          <a:lstStyle/>
          <a:p>
            <a:fld id="{A6E5849F-8334-433C-8F52-1234662387B6}" type="slidenum">
              <a:rPr lang="en-US" smtClean="0"/>
              <a:t>4</a:t>
            </a:fld>
            <a:endParaRPr lang="en-US" dirty="0"/>
          </a:p>
        </p:txBody>
      </p:sp>
      <p:sp>
        <p:nvSpPr>
          <p:cNvPr id="5" name="Rectangle 4">
            <a:extLst>
              <a:ext uri="{FF2B5EF4-FFF2-40B4-BE49-F238E27FC236}">
                <a16:creationId xmlns:a16="http://schemas.microsoft.com/office/drawing/2014/main" id="{B14A60F4-561B-4B43-9ECF-029A237EE413}"/>
              </a:ext>
            </a:extLst>
          </p:cNvPr>
          <p:cNvSpPr/>
          <p:nvPr/>
        </p:nvSpPr>
        <p:spPr>
          <a:xfrm>
            <a:off x="2819666" y="3429829"/>
            <a:ext cx="2454322" cy="791719"/>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ea typeface="+mn-lt"/>
                <a:cs typeface="+mn-lt"/>
              </a:rPr>
              <a:t>Executive Assistant</a:t>
            </a:r>
          </a:p>
        </p:txBody>
      </p:sp>
      <p:sp>
        <p:nvSpPr>
          <p:cNvPr id="6" name="Rectangle 5">
            <a:extLst>
              <a:ext uri="{FF2B5EF4-FFF2-40B4-BE49-F238E27FC236}">
                <a16:creationId xmlns:a16="http://schemas.microsoft.com/office/drawing/2014/main" id="{63B83C53-B4E8-4486-9203-5451148B5C3B}"/>
              </a:ext>
            </a:extLst>
          </p:cNvPr>
          <p:cNvSpPr/>
          <p:nvPr/>
        </p:nvSpPr>
        <p:spPr>
          <a:xfrm>
            <a:off x="6464024" y="3426352"/>
            <a:ext cx="2454322" cy="791719"/>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ea typeface="+mn-lt"/>
                <a:cs typeface="+mn-lt"/>
              </a:rPr>
              <a:t>Deputy</a:t>
            </a:r>
          </a:p>
          <a:p>
            <a:pPr algn="ctr"/>
            <a:r>
              <a:rPr lang="en-US" dirty="0">
                <a:ea typeface="+mn-lt"/>
                <a:cs typeface="+mn-lt"/>
              </a:rPr>
              <a:t>Corporation Counsel</a:t>
            </a:r>
          </a:p>
        </p:txBody>
      </p:sp>
      <p:sp>
        <p:nvSpPr>
          <p:cNvPr id="8" name="Rectangle 7">
            <a:extLst>
              <a:ext uri="{FF2B5EF4-FFF2-40B4-BE49-F238E27FC236}">
                <a16:creationId xmlns:a16="http://schemas.microsoft.com/office/drawing/2014/main" id="{029A3C10-7357-49DB-9695-58C4B9E2A3AF}"/>
              </a:ext>
            </a:extLst>
          </p:cNvPr>
          <p:cNvSpPr/>
          <p:nvPr/>
        </p:nvSpPr>
        <p:spPr>
          <a:xfrm>
            <a:off x="3871172" y="2084832"/>
            <a:ext cx="3543707" cy="87548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ea typeface="+mn-lt"/>
                <a:cs typeface="+mn-lt"/>
              </a:rPr>
              <a:t>Corporation Counsel &amp;</a:t>
            </a:r>
          </a:p>
          <a:p>
            <a:pPr algn="ctr"/>
            <a:r>
              <a:rPr lang="en-US" dirty="0">
                <a:ea typeface="+mn-lt"/>
                <a:cs typeface="+mn-lt"/>
              </a:rPr>
              <a:t>Director of Legal Affairs</a:t>
            </a:r>
          </a:p>
        </p:txBody>
      </p:sp>
      <p:sp>
        <p:nvSpPr>
          <p:cNvPr id="19" name="Rectangle 18">
            <a:extLst>
              <a:ext uri="{FF2B5EF4-FFF2-40B4-BE49-F238E27FC236}">
                <a16:creationId xmlns:a16="http://schemas.microsoft.com/office/drawing/2014/main" id="{12F001BA-A5C5-4616-8817-403BC3CF5B1E}"/>
              </a:ext>
            </a:extLst>
          </p:cNvPr>
          <p:cNvSpPr/>
          <p:nvPr/>
        </p:nvSpPr>
        <p:spPr>
          <a:xfrm rot="10800000" flipH="1">
            <a:off x="4203262" y="2960310"/>
            <a:ext cx="45719" cy="468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5EB80F3-6205-4809-817B-8A818F7FEE94}"/>
              </a:ext>
            </a:extLst>
          </p:cNvPr>
          <p:cNvSpPr/>
          <p:nvPr/>
        </p:nvSpPr>
        <p:spPr>
          <a:xfrm>
            <a:off x="3866203" y="5014098"/>
            <a:ext cx="2317162" cy="791719"/>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ea typeface="+mn-lt"/>
                <a:cs typeface="+mn-lt"/>
              </a:rPr>
              <a:t>Paralegal (2)</a:t>
            </a:r>
          </a:p>
          <a:p>
            <a:pPr algn="ctr"/>
            <a:r>
              <a:rPr lang="en-US" dirty="0">
                <a:ea typeface="+mn-lt"/>
                <a:cs typeface="+mn-lt"/>
              </a:rPr>
              <a:t>Part-time Paralegal (1)</a:t>
            </a:r>
          </a:p>
        </p:txBody>
      </p:sp>
      <p:sp>
        <p:nvSpPr>
          <p:cNvPr id="15" name="Rectangle 14">
            <a:extLst>
              <a:ext uri="{FF2B5EF4-FFF2-40B4-BE49-F238E27FC236}">
                <a16:creationId xmlns:a16="http://schemas.microsoft.com/office/drawing/2014/main" id="{CE90D02F-D0A3-4822-B6A1-9881E5BDFA39}"/>
              </a:ext>
            </a:extLst>
          </p:cNvPr>
          <p:cNvSpPr/>
          <p:nvPr/>
        </p:nvSpPr>
        <p:spPr>
          <a:xfrm>
            <a:off x="1298124" y="5014098"/>
            <a:ext cx="2317162" cy="791719"/>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ea typeface="+mn-lt"/>
                <a:cs typeface="+mn-lt"/>
              </a:rPr>
              <a:t>Senior Paralegal</a:t>
            </a:r>
          </a:p>
        </p:txBody>
      </p:sp>
      <p:sp>
        <p:nvSpPr>
          <p:cNvPr id="23" name="Rectangle 22">
            <a:extLst>
              <a:ext uri="{FF2B5EF4-FFF2-40B4-BE49-F238E27FC236}">
                <a16:creationId xmlns:a16="http://schemas.microsoft.com/office/drawing/2014/main" id="{7A533691-882B-424C-8AF9-8E11B3A48B92}"/>
              </a:ext>
            </a:extLst>
          </p:cNvPr>
          <p:cNvSpPr/>
          <p:nvPr/>
        </p:nvSpPr>
        <p:spPr>
          <a:xfrm>
            <a:off x="6547520" y="5014098"/>
            <a:ext cx="2317161" cy="791719"/>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ea typeface="+mn-lt"/>
                <a:cs typeface="+mn-lt"/>
              </a:rPr>
              <a:t>Assistant</a:t>
            </a:r>
          </a:p>
          <a:p>
            <a:pPr algn="ctr"/>
            <a:r>
              <a:rPr lang="en-US" dirty="0">
                <a:ea typeface="+mn-lt"/>
                <a:cs typeface="+mn-lt"/>
              </a:rPr>
              <a:t>Corporation</a:t>
            </a:r>
          </a:p>
          <a:p>
            <a:pPr algn="ctr"/>
            <a:r>
              <a:rPr lang="en-US" dirty="0">
                <a:ea typeface="+mn-lt"/>
                <a:cs typeface="+mn-lt"/>
              </a:rPr>
              <a:t>Counsel (7)</a:t>
            </a:r>
          </a:p>
        </p:txBody>
      </p:sp>
      <p:sp>
        <p:nvSpPr>
          <p:cNvPr id="24" name="Rectangle 23">
            <a:extLst>
              <a:ext uri="{FF2B5EF4-FFF2-40B4-BE49-F238E27FC236}">
                <a16:creationId xmlns:a16="http://schemas.microsoft.com/office/drawing/2014/main" id="{1F3305F7-0E34-4810-BA3F-4C50E4C4F4C7}"/>
              </a:ext>
            </a:extLst>
          </p:cNvPr>
          <p:cNvSpPr/>
          <p:nvPr/>
        </p:nvSpPr>
        <p:spPr>
          <a:xfrm>
            <a:off x="9121798" y="5014098"/>
            <a:ext cx="2317161" cy="791719"/>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ea typeface="+mn-lt"/>
                <a:cs typeface="+mn-lt"/>
              </a:rPr>
              <a:t>Part-time Assistant</a:t>
            </a:r>
          </a:p>
          <a:p>
            <a:pPr algn="ctr"/>
            <a:r>
              <a:rPr lang="en-US" dirty="0">
                <a:ea typeface="+mn-lt"/>
                <a:cs typeface="+mn-lt"/>
              </a:rPr>
              <a:t>Corporation</a:t>
            </a:r>
          </a:p>
          <a:p>
            <a:pPr algn="ctr"/>
            <a:r>
              <a:rPr lang="en-US" dirty="0">
                <a:ea typeface="+mn-lt"/>
                <a:cs typeface="+mn-lt"/>
              </a:rPr>
              <a:t>Counsel (1)</a:t>
            </a:r>
          </a:p>
        </p:txBody>
      </p:sp>
      <p:sp>
        <p:nvSpPr>
          <p:cNvPr id="25" name="Rectangle 24">
            <a:extLst>
              <a:ext uri="{FF2B5EF4-FFF2-40B4-BE49-F238E27FC236}">
                <a16:creationId xmlns:a16="http://schemas.microsoft.com/office/drawing/2014/main" id="{65C129FD-FBDC-4D42-9A0F-FB95ACE6B3FD}"/>
              </a:ext>
            </a:extLst>
          </p:cNvPr>
          <p:cNvSpPr/>
          <p:nvPr/>
        </p:nvSpPr>
        <p:spPr>
          <a:xfrm rot="16200000" flipH="1" flipV="1">
            <a:off x="9134252" y="4429949"/>
            <a:ext cx="112257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20721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8B04-D652-4FF8-BC75-3A8EA1B962BB}"/>
              </a:ext>
            </a:extLst>
          </p:cNvPr>
          <p:cNvSpPr>
            <a:spLocks noGrp="1"/>
          </p:cNvSpPr>
          <p:nvPr>
            <p:ph type="title"/>
          </p:nvPr>
        </p:nvSpPr>
        <p:spPr/>
        <p:txBody>
          <a:bodyPr/>
          <a:lstStyle/>
          <a:p>
            <a:r>
              <a:rPr lang="en-US" dirty="0"/>
              <a:t>Representative DUTIES OF LEGAL STAFF</a:t>
            </a:r>
          </a:p>
        </p:txBody>
      </p:sp>
      <p:sp>
        <p:nvSpPr>
          <p:cNvPr id="3" name="Slide Number Placeholder 2">
            <a:extLst>
              <a:ext uri="{FF2B5EF4-FFF2-40B4-BE49-F238E27FC236}">
                <a16:creationId xmlns:a16="http://schemas.microsoft.com/office/drawing/2014/main" id="{9546966D-02D9-41B9-9504-B993F796D497}"/>
              </a:ext>
            </a:extLst>
          </p:cNvPr>
          <p:cNvSpPr>
            <a:spLocks noGrp="1"/>
          </p:cNvSpPr>
          <p:nvPr>
            <p:ph type="sldNum" sz="quarter" idx="12"/>
          </p:nvPr>
        </p:nvSpPr>
        <p:spPr/>
        <p:txBody>
          <a:bodyPr/>
          <a:lstStyle/>
          <a:p>
            <a:fld id="{A6E5849F-8334-433C-8F52-1234662387B6}" type="slidenum">
              <a:rPr lang="en-US" smtClean="0"/>
              <a:t>5</a:t>
            </a:fld>
            <a:endParaRPr lang="en-US"/>
          </a:p>
        </p:txBody>
      </p:sp>
      <p:sp>
        <p:nvSpPr>
          <p:cNvPr id="7" name="Rectangle 6">
            <a:extLst>
              <a:ext uri="{FF2B5EF4-FFF2-40B4-BE49-F238E27FC236}">
                <a16:creationId xmlns:a16="http://schemas.microsoft.com/office/drawing/2014/main" id="{3DF7ABAC-77AA-4661-BC69-BF539D90E248}"/>
              </a:ext>
            </a:extLst>
          </p:cNvPr>
          <p:cNvSpPr/>
          <p:nvPr/>
        </p:nvSpPr>
        <p:spPr>
          <a:xfrm>
            <a:off x="753194" y="1704033"/>
            <a:ext cx="9892802" cy="476667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b="1" dirty="0">
                <a:solidFill>
                  <a:schemeClr val="tx2"/>
                </a:solidFill>
              </a:rPr>
              <a:t>Assistant Corporation Counsels</a:t>
            </a:r>
          </a:p>
          <a:p>
            <a:pPr marL="285750" indent="-285750">
              <a:buFont typeface="Arial" panose="020B0604020202020204" pitchFamily="34" charset="0"/>
              <a:buChar char="•"/>
            </a:pPr>
            <a:r>
              <a:rPr lang="en-US" dirty="0">
                <a:solidFill>
                  <a:schemeClr val="tx2"/>
                </a:solidFill>
              </a:rPr>
              <a:t>Negotiate real estate transactions (sale, purchase, lease, easements, </a:t>
            </a:r>
            <a:r>
              <a:rPr lang="en-US" dirty="0" err="1">
                <a:solidFill>
                  <a:schemeClr val="tx2"/>
                </a:solidFill>
              </a:rPr>
              <a:t>etc</a:t>
            </a:r>
            <a:r>
              <a:rPr lang="en-US" dirty="0">
                <a:solidFill>
                  <a:schemeClr val="tx2"/>
                </a:solidFill>
              </a:rPr>
              <a:t>)</a:t>
            </a:r>
          </a:p>
          <a:p>
            <a:pPr marL="285750" indent="-285750">
              <a:buFont typeface="Arial" panose="020B0604020202020204" pitchFamily="34" charset="0"/>
              <a:buChar char="•"/>
            </a:pPr>
            <a:r>
              <a:rPr lang="en-US" dirty="0">
                <a:solidFill>
                  <a:schemeClr val="tx2"/>
                </a:solidFill>
              </a:rPr>
              <a:t>Represent City, employees, and boards and commissions and their members in litigation</a:t>
            </a:r>
          </a:p>
          <a:p>
            <a:pPr marL="285750" indent="-285750">
              <a:buFont typeface="Arial" panose="020B0604020202020204" pitchFamily="34" charset="0"/>
              <a:buChar char="•"/>
            </a:pPr>
            <a:r>
              <a:rPr lang="en-US" dirty="0">
                <a:solidFill>
                  <a:schemeClr val="tx2"/>
                </a:solidFill>
              </a:rPr>
              <a:t>Negotiate and draft contracts, purchase orders, agreements</a:t>
            </a:r>
          </a:p>
          <a:p>
            <a:pPr marL="285750" indent="-285750">
              <a:buFont typeface="Arial" panose="020B0604020202020204" pitchFamily="34" charset="0"/>
              <a:buChar char="•"/>
            </a:pPr>
            <a:r>
              <a:rPr lang="en-US" dirty="0">
                <a:solidFill>
                  <a:schemeClr val="tx2"/>
                </a:solidFill>
              </a:rPr>
              <a:t>Advise on procurement, competitive bidding and potential partnerships</a:t>
            </a:r>
          </a:p>
          <a:p>
            <a:pPr marL="285750" indent="-285750">
              <a:buFont typeface="Arial" panose="020B0604020202020204" pitchFamily="34" charset="0"/>
              <a:buChar char="•"/>
            </a:pPr>
            <a:r>
              <a:rPr lang="en-US" dirty="0">
                <a:solidFill>
                  <a:schemeClr val="tx2"/>
                </a:solidFill>
              </a:rPr>
              <a:t>Advise all City boards on procedure, FOIA, charter compliance, open meetings</a:t>
            </a:r>
          </a:p>
          <a:p>
            <a:pPr marL="285750" indent="-285750">
              <a:buFont typeface="Arial" panose="020B0604020202020204" pitchFamily="34" charset="0"/>
              <a:buChar char="•"/>
            </a:pPr>
            <a:r>
              <a:rPr lang="en-US" dirty="0">
                <a:solidFill>
                  <a:schemeClr val="tx2"/>
                </a:solidFill>
              </a:rPr>
              <a:t>Draft ordinances and other legal and legislative language </a:t>
            </a:r>
          </a:p>
          <a:p>
            <a:pPr marL="285750" indent="-285750">
              <a:buFont typeface="Arial" panose="020B0604020202020204" pitchFamily="34" charset="0"/>
              <a:buChar char="•"/>
            </a:pPr>
            <a:r>
              <a:rPr lang="en-US" dirty="0">
                <a:solidFill>
                  <a:schemeClr val="tx2"/>
                </a:solidFill>
              </a:rPr>
              <a:t>Represent City before CT FOI Commission and CHRO</a:t>
            </a:r>
          </a:p>
          <a:p>
            <a:pPr marL="285750" indent="-285750">
              <a:buFont typeface="Arial" panose="020B0604020202020204" pitchFamily="34" charset="0"/>
              <a:buChar char="•"/>
            </a:pPr>
            <a:r>
              <a:rPr lang="en-US" dirty="0">
                <a:solidFill>
                  <a:schemeClr val="tx2"/>
                </a:solidFill>
              </a:rPr>
              <a:t>Defend City in tax appeals</a:t>
            </a:r>
          </a:p>
          <a:p>
            <a:endParaRPr lang="en-US" dirty="0">
              <a:solidFill>
                <a:schemeClr val="tx2"/>
              </a:solidFill>
            </a:endParaRPr>
          </a:p>
          <a:p>
            <a:r>
              <a:rPr lang="en-US" sz="2000" b="1" dirty="0">
                <a:solidFill>
                  <a:schemeClr val="tx2"/>
                </a:solidFill>
              </a:rPr>
              <a:t>Paralegals</a:t>
            </a:r>
          </a:p>
          <a:p>
            <a:pPr marL="285750" indent="-285750">
              <a:buFont typeface="Arial" panose="020B0604020202020204" pitchFamily="34" charset="0"/>
              <a:buChar char="•"/>
            </a:pPr>
            <a:r>
              <a:rPr lang="en-US" dirty="0">
                <a:solidFill>
                  <a:schemeClr val="tx2"/>
                </a:solidFill>
              </a:rPr>
              <a:t>Process claims against the City</a:t>
            </a:r>
          </a:p>
          <a:p>
            <a:pPr marL="285750" indent="-285750">
              <a:buFont typeface="Arial" panose="020B0604020202020204" pitchFamily="34" charset="0"/>
              <a:buChar char="•"/>
            </a:pPr>
            <a:r>
              <a:rPr lang="en-US" dirty="0">
                <a:solidFill>
                  <a:schemeClr val="tx2"/>
                </a:solidFill>
              </a:rPr>
              <a:t>Manage collection of damages on behalf of City</a:t>
            </a:r>
          </a:p>
          <a:p>
            <a:pPr marL="285750" indent="-285750">
              <a:buFont typeface="Arial" panose="020B0604020202020204" pitchFamily="34" charset="0"/>
              <a:buChar char="•"/>
            </a:pPr>
            <a:r>
              <a:rPr lang="en-US" dirty="0">
                <a:solidFill>
                  <a:schemeClr val="tx2"/>
                </a:solidFill>
              </a:rPr>
              <a:t>Manage delinquent real property tax collection</a:t>
            </a:r>
          </a:p>
          <a:p>
            <a:pPr marL="285750" indent="-285750">
              <a:buFont typeface="Arial" panose="020B0604020202020204" pitchFamily="34" charset="0"/>
              <a:buChar char="•"/>
            </a:pPr>
            <a:r>
              <a:rPr lang="en-US" dirty="0">
                <a:solidFill>
                  <a:schemeClr val="tx2"/>
                </a:solidFill>
              </a:rPr>
              <a:t>Manage document review and discovery in litigation and enforcement matters</a:t>
            </a:r>
          </a:p>
          <a:p>
            <a:pPr marL="285750" indent="-285750">
              <a:buFont typeface="Arial" panose="020B0604020202020204" pitchFamily="34" charset="0"/>
              <a:buChar char="•"/>
            </a:pPr>
            <a:r>
              <a:rPr lang="en-US" dirty="0">
                <a:solidFill>
                  <a:schemeClr val="tx2"/>
                </a:solidFill>
              </a:rPr>
              <a:t>Legal administrative support to attorneys in litigation and other matters</a:t>
            </a:r>
          </a:p>
          <a:p>
            <a:pPr marL="285750" indent="-285750">
              <a:buFont typeface="Arial" panose="020B0604020202020204" pitchFamily="34" charset="0"/>
              <a:buChar char="•"/>
            </a:pPr>
            <a:endParaRPr lang="en-US" dirty="0">
              <a:solidFill>
                <a:schemeClr val="tx2"/>
              </a:solidFill>
            </a:endParaRPr>
          </a:p>
        </p:txBody>
      </p:sp>
    </p:spTree>
    <p:extLst>
      <p:ext uri="{BB962C8B-B14F-4D97-AF65-F5344CB8AC3E}">
        <p14:creationId xmlns:p14="http://schemas.microsoft.com/office/powerpoint/2010/main" val="2359280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F05A5-1095-443F-80A9-FC989A91DCFC}"/>
              </a:ext>
            </a:extLst>
          </p:cNvPr>
          <p:cNvSpPr>
            <a:spLocks noGrp="1"/>
          </p:cNvSpPr>
          <p:nvPr>
            <p:ph type="title"/>
          </p:nvPr>
        </p:nvSpPr>
        <p:spPr>
          <a:xfrm>
            <a:off x="930994" y="228089"/>
            <a:ext cx="9991675" cy="1499616"/>
          </a:xfrm>
        </p:spPr>
        <p:txBody>
          <a:bodyPr/>
          <a:lstStyle/>
          <a:p>
            <a:r>
              <a:rPr lang="en-US" dirty="0"/>
              <a:t>Law Department Highlights 2021/2022</a:t>
            </a:r>
          </a:p>
        </p:txBody>
      </p:sp>
      <p:sp>
        <p:nvSpPr>
          <p:cNvPr id="3" name="Slide Number Placeholder 2">
            <a:extLst>
              <a:ext uri="{FF2B5EF4-FFF2-40B4-BE49-F238E27FC236}">
                <a16:creationId xmlns:a16="http://schemas.microsoft.com/office/drawing/2014/main" id="{3EDAC3A1-C403-4ED2-8B9A-4BAEEC34AEAE}"/>
              </a:ext>
            </a:extLst>
          </p:cNvPr>
          <p:cNvSpPr>
            <a:spLocks noGrp="1"/>
          </p:cNvSpPr>
          <p:nvPr>
            <p:ph type="sldNum" sz="quarter" idx="12"/>
          </p:nvPr>
        </p:nvSpPr>
        <p:spPr/>
        <p:txBody>
          <a:bodyPr/>
          <a:lstStyle/>
          <a:p>
            <a:fld id="{A6E5849F-8334-433C-8F52-1234662387B6}" type="slidenum">
              <a:rPr lang="en-US" smtClean="0"/>
              <a:t>6</a:t>
            </a:fld>
            <a:endParaRPr lang="en-US"/>
          </a:p>
        </p:txBody>
      </p:sp>
      <p:sp>
        <p:nvSpPr>
          <p:cNvPr id="8" name="TextBox 7">
            <a:extLst>
              <a:ext uri="{FF2B5EF4-FFF2-40B4-BE49-F238E27FC236}">
                <a16:creationId xmlns:a16="http://schemas.microsoft.com/office/drawing/2014/main" id="{045227D8-5F24-449A-9BD7-2F4764158F4A}"/>
              </a:ext>
            </a:extLst>
          </p:cNvPr>
          <p:cNvSpPr txBox="1"/>
          <p:nvPr/>
        </p:nvSpPr>
        <p:spPr>
          <a:xfrm>
            <a:off x="1348933" y="2160731"/>
            <a:ext cx="9103414" cy="313932"/>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defTabSz="914400">
              <a:lnSpc>
                <a:spcPct val="90000"/>
              </a:lnSpc>
              <a:spcBef>
                <a:spcPts val="100"/>
              </a:spcBef>
              <a:buClr>
                <a:srgbClr val="62C7CD"/>
              </a:buClr>
              <a:buSzPct val="100000"/>
              <a:buFont typeface="Arial" panose="020B0604020202020204" pitchFamily="34" charset="0"/>
              <a:buChar char="•"/>
            </a:pPr>
            <a:r>
              <a:rPr lang="en-US" sz="1600" dirty="0"/>
              <a:t> Negotiations with major telecom companies for installation of 5G small cell equipment on City utility poles</a:t>
            </a:r>
          </a:p>
        </p:txBody>
      </p:sp>
      <p:sp>
        <p:nvSpPr>
          <p:cNvPr id="9" name="TextBox 8">
            <a:extLst>
              <a:ext uri="{FF2B5EF4-FFF2-40B4-BE49-F238E27FC236}">
                <a16:creationId xmlns:a16="http://schemas.microsoft.com/office/drawing/2014/main" id="{48990286-B4D2-4203-BBA9-AB88CDEA5265}"/>
              </a:ext>
            </a:extLst>
          </p:cNvPr>
          <p:cNvSpPr txBox="1"/>
          <p:nvPr/>
        </p:nvSpPr>
        <p:spPr>
          <a:xfrm>
            <a:off x="1360967" y="2556137"/>
            <a:ext cx="9091378" cy="313932"/>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defTabSz="914400">
              <a:lnSpc>
                <a:spcPct val="90000"/>
              </a:lnSpc>
              <a:spcBef>
                <a:spcPts val="100"/>
              </a:spcBef>
              <a:buClr>
                <a:srgbClr val="62C7CD"/>
              </a:buClr>
              <a:buSzPct val="100000"/>
              <a:buFont typeface="Arial" panose="020B0604020202020204" pitchFamily="34" charset="0"/>
              <a:buChar char="•"/>
            </a:pPr>
            <a:r>
              <a:rPr lang="en-US" sz="1600" dirty="0"/>
              <a:t>Summary Judgment awards and multiple favorable rulings at CHRO and FOI Commission</a:t>
            </a:r>
          </a:p>
        </p:txBody>
      </p:sp>
      <p:sp>
        <p:nvSpPr>
          <p:cNvPr id="12" name="TextBox 11">
            <a:extLst>
              <a:ext uri="{FF2B5EF4-FFF2-40B4-BE49-F238E27FC236}">
                <a16:creationId xmlns:a16="http://schemas.microsoft.com/office/drawing/2014/main" id="{4610A55F-BE2B-4ACA-B184-C65A9C796F0D}"/>
              </a:ext>
            </a:extLst>
          </p:cNvPr>
          <p:cNvSpPr txBox="1"/>
          <p:nvPr/>
        </p:nvSpPr>
        <p:spPr>
          <a:xfrm>
            <a:off x="1360967" y="1771457"/>
            <a:ext cx="9091380" cy="313932"/>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defTabSz="914400">
              <a:lnSpc>
                <a:spcPct val="90000"/>
              </a:lnSpc>
              <a:spcBef>
                <a:spcPts val="100"/>
              </a:spcBef>
              <a:buClr>
                <a:srgbClr val="62C7CD"/>
              </a:buClr>
              <a:buSzPct val="100000"/>
              <a:buFont typeface="Arial" panose="020B0604020202020204" pitchFamily="34" charset="0"/>
              <a:buChar char="•"/>
            </a:pPr>
            <a:r>
              <a:rPr lang="en-US" sz="1600" dirty="0"/>
              <a:t>$118k collected for damage to City property – additional $55K pending receipt</a:t>
            </a:r>
          </a:p>
        </p:txBody>
      </p:sp>
      <p:sp>
        <p:nvSpPr>
          <p:cNvPr id="5" name="TextBox 4">
            <a:extLst>
              <a:ext uri="{FF2B5EF4-FFF2-40B4-BE49-F238E27FC236}">
                <a16:creationId xmlns:a16="http://schemas.microsoft.com/office/drawing/2014/main" id="{C2F95FC6-9042-4886-AF4F-0AE467335A91}"/>
              </a:ext>
            </a:extLst>
          </p:cNvPr>
          <p:cNvSpPr txBox="1"/>
          <p:nvPr/>
        </p:nvSpPr>
        <p:spPr>
          <a:xfrm>
            <a:off x="844159" y="1427331"/>
            <a:ext cx="1122615" cy="397032"/>
          </a:xfrm>
          <a:prstGeom prst="rect">
            <a:avLst/>
          </a:prstGeom>
          <a:noFill/>
        </p:spPr>
        <p:txBody>
          <a:bodyPr wrap="none" rtlCol="0">
            <a:spAutoFit/>
          </a:bodyPr>
          <a:lstStyle/>
          <a:p>
            <a:pPr marL="91440" indent="-91440" defTabSz="914400">
              <a:lnSpc>
                <a:spcPct val="90000"/>
              </a:lnSpc>
              <a:spcBef>
                <a:spcPts val="100"/>
              </a:spcBef>
              <a:buClr>
                <a:srgbClr val="62C7CD"/>
              </a:buClr>
              <a:buSzPct val="100000"/>
              <a:buFont typeface="Tw Cen MT" panose="020B0602020104020603" pitchFamily="34" charset="0"/>
              <a:buChar char=" "/>
            </a:pPr>
            <a:r>
              <a:rPr lang="en-US" sz="2200" dirty="0">
                <a:solidFill>
                  <a:srgbClr val="3C4663"/>
                </a:solidFill>
              </a:rPr>
              <a:t>Internal</a:t>
            </a:r>
          </a:p>
        </p:txBody>
      </p:sp>
      <p:sp>
        <p:nvSpPr>
          <p:cNvPr id="13" name="TextBox 12">
            <a:extLst>
              <a:ext uri="{FF2B5EF4-FFF2-40B4-BE49-F238E27FC236}">
                <a16:creationId xmlns:a16="http://schemas.microsoft.com/office/drawing/2014/main" id="{8B82F087-DDD6-4B77-8F98-A1419ED535C3}"/>
              </a:ext>
            </a:extLst>
          </p:cNvPr>
          <p:cNvSpPr txBox="1"/>
          <p:nvPr/>
        </p:nvSpPr>
        <p:spPr>
          <a:xfrm>
            <a:off x="844159" y="4084014"/>
            <a:ext cx="2162130" cy="397032"/>
          </a:xfrm>
          <a:prstGeom prst="rect">
            <a:avLst/>
          </a:prstGeom>
          <a:noFill/>
        </p:spPr>
        <p:txBody>
          <a:bodyPr wrap="none" rtlCol="0">
            <a:spAutoFit/>
          </a:bodyPr>
          <a:lstStyle/>
          <a:p>
            <a:pPr marL="91440" indent="-91440" defTabSz="914400">
              <a:lnSpc>
                <a:spcPct val="90000"/>
              </a:lnSpc>
              <a:spcBef>
                <a:spcPts val="100"/>
              </a:spcBef>
              <a:buClr>
                <a:srgbClr val="62C7CD"/>
              </a:buClr>
              <a:buSzPct val="100000"/>
              <a:buFont typeface="Tw Cen MT" panose="020B0602020104020603" pitchFamily="34" charset="0"/>
              <a:buChar char=" "/>
            </a:pPr>
            <a:r>
              <a:rPr lang="en-US" sz="2200" dirty="0">
                <a:solidFill>
                  <a:srgbClr val="3C4663"/>
                </a:solidFill>
              </a:rPr>
              <a:t>Outside Counsel</a:t>
            </a:r>
            <a:endParaRPr lang="en-US" sz="2200" dirty="0">
              <a:solidFill>
                <a:srgbClr val="FF0000"/>
              </a:solidFill>
            </a:endParaRPr>
          </a:p>
        </p:txBody>
      </p:sp>
      <p:sp>
        <p:nvSpPr>
          <p:cNvPr id="14" name="TextBox 13">
            <a:extLst>
              <a:ext uri="{FF2B5EF4-FFF2-40B4-BE49-F238E27FC236}">
                <a16:creationId xmlns:a16="http://schemas.microsoft.com/office/drawing/2014/main" id="{1DA48144-8F3E-4641-B358-FFDB10CE7512}"/>
              </a:ext>
            </a:extLst>
          </p:cNvPr>
          <p:cNvSpPr txBox="1"/>
          <p:nvPr/>
        </p:nvSpPr>
        <p:spPr>
          <a:xfrm>
            <a:off x="1353646" y="4884727"/>
            <a:ext cx="9098160" cy="313932"/>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defTabSz="914400">
              <a:lnSpc>
                <a:spcPct val="90000"/>
              </a:lnSpc>
              <a:spcBef>
                <a:spcPts val="100"/>
              </a:spcBef>
              <a:buClr>
                <a:srgbClr val="62C7CD"/>
              </a:buClr>
              <a:buSzPct val="100000"/>
              <a:buFont typeface="Arial" panose="020B0604020202020204" pitchFamily="34" charset="0"/>
              <a:buChar char="•"/>
            </a:pPr>
            <a:r>
              <a:rPr lang="en-US" sz="1600" dirty="0"/>
              <a:t>Litigation involving mold in school buildings – seeking to recoup 10s of millions in $ damages</a:t>
            </a:r>
          </a:p>
        </p:txBody>
      </p:sp>
      <p:sp>
        <p:nvSpPr>
          <p:cNvPr id="15" name="TextBox 14">
            <a:extLst>
              <a:ext uri="{FF2B5EF4-FFF2-40B4-BE49-F238E27FC236}">
                <a16:creationId xmlns:a16="http://schemas.microsoft.com/office/drawing/2014/main" id="{27C9929B-64BD-4B74-A248-E5815AB4CC14}"/>
              </a:ext>
            </a:extLst>
          </p:cNvPr>
          <p:cNvSpPr txBox="1"/>
          <p:nvPr/>
        </p:nvSpPr>
        <p:spPr>
          <a:xfrm>
            <a:off x="1354185" y="4522697"/>
            <a:ext cx="9098160" cy="313932"/>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defTabSz="914400">
              <a:lnSpc>
                <a:spcPct val="90000"/>
              </a:lnSpc>
              <a:spcBef>
                <a:spcPts val="100"/>
              </a:spcBef>
              <a:buClr>
                <a:srgbClr val="62C7CD"/>
              </a:buClr>
              <a:buSzPct val="100000"/>
              <a:buFont typeface="Arial" panose="020B0604020202020204" pitchFamily="34" charset="0"/>
              <a:buChar char="•"/>
            </a:pPr>
            <a:r>
              <a:rPr lang="en-US" sz="1600" dirty="0"/>
              <a:t>Negotiation with Disney Studios for use of Westhill High School – cost to City $6K – ROI $172K</a:t>
            </a:r>
          </a:p>
        </p:txBody>
      </p:sp>
      <p:sp>
        <p:nvSpPr>
          <p:cNvPr id="16" name="TextBox 15">
            <a:extLst>
              <a:ext uri="{FF2B5EF4-FFF2-40B4-BE49-F238E27FC236}">
                <a16:creationId xmlns:a16="http://schemas.microsoft.com/office/drawing/2014/main" id="{1FA5D9DE-6193-4D5C-89CD-F60504068312}"/>
              </a:ext>
            </a:extLst>
          </p:cNvPr>
          <p:cNvSpPr txBox="1"/>
          <p:nvPr/>
        </p:nvSpPr>
        <p:spPr>
          <a:xfrm>
            <a:off x="1348933" y="2926887"/>
            <a:ext cx="9103412" cy="313932"/>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defTabSz="914400">
              <a:lnSpc>
                <a:spcPct val="90000"/>
              </a:lnSpc>
              <a:spcBef>
                <a:spcPts val="100"/>
              </a:spcBef>
              <a:buClr>
                <a:srgbClr val="62C7CD"/>
              </a:buClr>
              <a:buSzPct val="100000"/>
              <a:buFont typeface="Arial" panose="020B0604020202020204" pitchFamily="34" charset="0"/>
              <a:buChar char="•"/>
            </a:pPr>
            <a:r>
              <a:rPr lang="en-US" sz="1600" dirty="0">
                <a:solidFill>
                  <a:schemeClr val="tx2"/>
                </a:solidFill>
              </a:rPr>
              <a:t> Updating and modernization of civil service procedures</a:t>
            </a:r>
          </a:p>
        </p:txBody>
      </p:sp>
      <p:sp>
        <p:nvSpPr>
          <p:cNvPr id="17" name="TextBox 16">
            <a:extLst>
              <a:ext uri="{FF2B5EF4-FFF2-40B4-BE49-F238E27FC236}">
                <a16:creationId xmlns:a16="http://schemas.microsoft.com/office/drawing/2014/main" id="{87D63335-9DC1-4A1D-91FF-CDCB831AEA19}"/>
              </a:ext>
            </a:extLst>
          </p:cNvPr>
          <p:cNvSpPr txBox="1"/>
          <p:nvPr/>
        </p:nvSpPr>
        <p:spPr>
          <a:xfrm>
            <a:off x="1339338" y="6010318"/>
            <a:ext cx="9096524" cy="313932"/>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defTabSz="914400">
              <a:lnSpc>
                <a:spcPct val="90000"/>
              </a:lnSpc>
              <a:spcBef>
                <a:spcPts val="100"/>
              </a:spcBef>
              <a:buClr>
                <a:srgbClr val="62C7CD"/>
              </a:buClr>
              <a:buSzPct val="100000"/>
              <a:buFont typeface="Arial" panose="020B0604020202020204" pitchFamily="34" charset="0"/>
              <a:buChar char="•"/>
            </a:pPr>
            <a:r>
              <a:rPr lang="en-US" sz="1600" dirty="0">
                <a:solidFill>
                  <a:schemeClr val="tx2"/>
                </a:solidFill>
              </a:rPr>
              <a:t> Mediation regarding firefighter promotions – settlement would mean significant savings vs. litigation</a:t>
            </a:r>
          </a:p>
        </p:txBody>
      </p:sp>
      <p:sp>
        <p:nvSpPr>
          <p:cNvPr id="18" name="TextBox 17">
            <a:extLst>
              <a:ext uri="{FF2B5EF4-FFF2-40B4-BE49-F238E27FC236}">
                <a16:creationId xmlns:a16="http://schemas.microsoft.com/office/drawing/2014/main" id="{78666996-90EE-BF47-859B-33C684D614E4}"/>
              </a:ext>
            </a:extLst>
          </p:cNvPr>
          <p:cNvSpPr txBox="1"/>
          <p:nvPr/>
        </p:nvSpPr>
        <p:spPr>
          <a:xfrm>
            <a:off x="1355282" y="6380389"/>
            <a:ext cx="9080580" cy="313932"/>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defTabSz="914400">
              <a:lnSpc>
                <a:spcPct val="90000"/>
              </a:lnSpc>
              <a:spcBef>
                <a:spcPts val="100"/>
              </a:spcBef>
              <a:buClr>
                <a:srgbClr val="62C7CD"/>
              </a:buClr>
              <a:buSzPct val="100000"/>
              <a:buFont typeface="Arial" panose="020B0604020202020204" pitchFamily="34" charset="0"/>
              <a:buChar char="•"/>
            </a:pPr>
            <a:r>
              <a:rPr lang="en-US" sz="1600" dirty="0">
                <a:solidFill>
                  <a:schemeClr val="tx2"/>
                </a:solidFill>
              </a:rPr>
              <a:t> Negotiating with firefighters’ union to resolve pending arbitrations over disciplinary cases</a:t>
            </a:r>
          </a:p>
        </p:txBody>
      </p:sp>
      <p:sp>
        <p:nvSpPr>
          <p:cNvPr id="19" name="TextBox 18">
            <a:extLst>
              <a:ext uri="{FF2B5EF4-FFF2-40B4-BE49-F238E27FC236}">
                <a16:creationId xmlns:a16="http://schemas.microsoft.com/office/drawing/2014/main" id="{EA4C0D43-57DB-7045-A6C1-3C9DF12CD3BA}"/>
              </a:ext>
            </a:extLst>
          </p:cNvPr>
          <p:cNvSpPr txBox="1"/>
          <p:nvPr/>
        </p:nvSpPr>
        <p:spPr>
          <a:xfrm>
            <a:off x="1360967" y="3296786"/>
            <a:ext cx="9080146" cy="313932"/>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defTabSz="914400">
              <a:lnSpc>
                <a:spcPct val="90000"/>
              </a:lnSpc>
              <a:spcBef>
                <a:spcPts val="100"/>
              </a:spcBef>
              <a:buClr>
                <a:srgbClr val="62C7CD"/>
              </a:buClr>
              <a:buSzPct val="100000"/>
              <a:buFont typeface="Arial" panose="020B0604020202020204" pitchFamily="34" charset="0"/>
              <a:buChar char="•"/>
            </a:pPr>
            <a:r>
              <a:rPr lang="en-US" sz="1600" dirty="0">
                <a:solidFill>
                  <a:schemeClr val="tx2"/>
                </a:solidFill>
              </a:rPr>
              <a:t>Settlements in blight and land use enforcement cases favorable to neighborhood residents’ quality of life</a:t>
            </a:r>
          </a:p>
        </p:txBody>
      </p:sp>
      <p:sp>
        <p:nvSpPr>
          <p:cNvPr id="20" name="TextBox 19">
            <a:extLst>
              <a:ext uri="{FF2B5EF4-FFF2-40B4-BE49-F238E27FC236}">
                <a16:creationId xmlns:a16="http://schemas.microsoft.com/office/drawing/2014/main" id="{4A4BDC4D-D5E3-B243-95E6-579FD6C0CC10}"/>
              </a:ext>
            </a:extLst>
          </p:cNvPr>
          <p:cNvSpPr txBox="1"/>
          <p:nvPr/>
        </p:nvSpPr>
        <p:spPr>
          <a:xfrm>
            <a:off x="1348933" y="5245682"/>
            <a:ext cx="9092180" cy="313932"/>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defTabSz="914400">
              <a:lnSpc>
                <a:spcPct val="90000"/>
              </a:lnSpc>
              <a:spcBef>
                <a:spcPts val="100"/>
              </a:spcBef>
              <a:buClr>
                <a:srgbClr val="62C7CD"/>
              </a:buClr>
              <a:buSzPct val="100000"/>
              <a:buFont typeface="Arial" panose="020B0604020202020204" pitchFamily="34" charset="0"/>
              <a:buChar char="•"/>
            </a:pPr>
            <a:r>
              <a:rPr lang="en-US" sz="1600" dirty="0"/>
              <a:t>Victory in federal court lawsuit claiming discrimination in police promotions – summary judgment granted</a:t>
            </a:r>
          </a:p>
        </p:txBody>
      </p:sp>
      <p:sp>
        <p:nvSpPr>
          <p:cNvPr id="21" name="TextBox 20">
            <a:extLst>
              <a:ext uri="{FF2B5EF4-FFF2-40B4-BE49-F238E27FC236}">
                <a16:creationId xmlns:a16="http://schemas.microsoft.com/office/drawing/2014/main" id="{6C076EBB-9AA5-4CF3-87E9-7D4DF010CF7B}"/>
              </a:ext>
            </a:extLst>
          </p:cNvPr>
          <p:cNvSpPr txBox="1"/>
          <p:nvPr/>
        </p:nvSpPr>
        <p:spPr>
          <a:xfrm>
            <a:off x="1339338" y="5628000"/>
            <a:ext cx="9092180" cy="313932"/>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defTabSz="914400">
              <a:lnSpc>
                <a:spcPct val="90000"/>
              </a:lnSpc>
              <a:spcBef>
                <a:spcPts val="100"/>
              </a:spcBef>
              <a:buClr>
                <a:srgbClr val="62C7CD"/>
              </a:buClr>
              <a:buSzPct val="100000"/>
              <a:buFont typeface="Arial" panose="020B0604020202020204" pitchFamily="34" charset="0"/>
              <a:buChar char="•"/>
            </a:pPr>
            <a:r>
              <a:rPr lang="en-US" sz="1600" dirty="0">
                <a:solidFill>
                  <a:schemeClr val="tx2"/>
                </a:solidFill>
              </a:rPr>
              <a:t> Mediation regarding police promotions – resolved promotion issue  - HR to provide more detail</a:t>
            </a:r>
            <a:endParaRPr lang="en-US" sz="1600" dirty="0">
              <a:solidFill>
                <a:schemeClr val="tx2"/>
              </a:solidFill>
              <a:highlight>
                <a:srgbClr val="FFFF00"/>
              </a:highlight>
            </a:endParaRPr>
          </a:p>
        </p:txBody>
      </p:sp>
    </p:spTree>
    <p:extLst>
      <p:ext uri="{BB962C8B-B14F-4D97-AF65-F5344CB8AC3E}">
        <p14:creationId xmlns:p14="http://schemas.microsoft.com/office/powerpoint/2010/main" val="251734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8B04-D652-4FF8-BC75-3A8EA1B962BB}"/>
              </a:ext>
            </a:extLst>
          </p:cNvPr>
          <p:cNvSpPr>
            <a:spLocks noGrp="1"/>
          </p:cNvSpPr>
          <p:nvPr>
            <p:ph type="title"/>
          </p:nvPr>
        </p:nvSpPr>
        <p:spPr>
          <a:xfrm>
            <a:off x="1057013" y="374808"/>
            <a:ext cx="10643654" cy="833487"/>
          </a:xfrm>
        </p:spPr>
        <p:txBody>
          <a:bodyPr>
            <a:normAutofit/>
          </a:bodyPr>
          <a:lstStyle/>
          <a:p>
            <a:r>
              <a:rPr lang="en-US" sz="3600" dirty="0"/>
              <a:t>LAW DEPARTMENT FY 2022-23 Requested Budget (Full Time Salary)</a:t>
            </a:r>
          </a:p>
        </p:txBody>
      </p:sp>
      <p:sp>
        <p:nvSpPr>
          <p:cNvPr id="3" name="Slide Number Placeholder 2">
            <a:extLst>
              <a:ext uri="{FF2B5EF4-FFF2-40B4-BE49-F238E27FC236}">
                <a16:creationId xmlns:a16="http://schemas.microsoft.com/office/drawing/2014/main" id="{9546966D-02D9-41B9-9504-B993F796D497}"/>
              </a:ext>
            </a:extLst>
          </p:cNvPr>
          <p:cNvSpPr>
            <a:spLocks noGrp="1"/>
          </p:cNvSpPr>
          <p:nvPr>
            <p:ph type="sldNum" sz="quarter" idx="12"/>
          </p:nvPr>
        </p:nvSpPr>
        <p:spPr/>
        <p:txBody>
          <a:bodyPr/>
          <a:lstStyle/>
          <a:p>
            <a:fld id="{A6E5849F-8334-433C-8F52-1234662387B6}" type="slidenum">
              <a:rPr lang="en-US" smtClean="0"/>
              <a:t>7</a:t>
            </a:fld>
            <a:endParaRPr lang="en-US" dirty="0"/>
          </a:p>
        </p:txBody>
      </p:sp>
      <p:graphicFrame>
        <p:nvGraphicFramePr>
          <p:cNvPr id="11" name="Table 11">
            <a:extLst>
              <a:ext uri="{FF2B5EF4-FFF2-40B4-BE49-F238E27FC236}">
                <a16:creationId xmlns:a16="http://schemas.microsoft.com/office/drawing/2014/main" id="{987CBB35-B5A2-450B-A814-9328E303CD50}"/>
              </a:ext>
            </a:extLst>
          </p:cNvPr>
          <p:cNvGraphicFramePr>
            <a:graphicFrameLocks noGrp="1"/>
          </p:cNvGraphicFramePr>
          <p:nvPr>
            <p:extLst>
              <p:ext uri="{D42A27DB-BD31-4B8C-83A1-F6EECF244321}">
                <p14:modId xmlns:p14="http://schemas.microsoft.com/office/powerpoint/2010/main" val="1657050509"/>
              </p:ext>
            </p:extLst>
          </p:nvPr>
        </p:nvGraphicFramePr>
        <p:xfrm>
          <a:off x="451692" y="1297122"/>
          <a:ext cx="11511441" cy="5310742"/>
        </p:xfrm>
        <a:graphic>
          <a:graphicData uri="http://schemas.openxmlformats.org/drawingml/2006/table">
            <a:tbl>
              <a:tblPr firstRow="1" bandRow="1">
                <a:tableStyleId>{5C22544A-7EE6-4342-B048-85BDC9FD1C3A}</a:tableStyleId>
              </a:tblPr>
              <a:tblGrid>
                <a:gridCol w="3076040">
                  <a:extLst>
                    <a:ext uri="{9D8B030D-6E8A-4147-A177-3AD203B41FA5}">
                      <a16:colId xmlns:a16="http://schemas.microsoft.com/office/drawing/2014/main" val="1654878565"/>
                    </a:ext>
                  </a:extLst>
                </a:gridCol>
                <a:gridCol w="2322687">
                  <a:extLst>
                    <a:ext uri="{9D8B030D-6E8A-4147-A177-3AD203B41FA5}">
                      <a16:colId xmlns:a16="http://schemas.microsoft.com/office/drawing/2014/main" val="2678003449"/>
                    </a:ext>
                  </a:extLst>
                </a:gridCol>
                <a:gridCol w="2230830">
                  <a:extLst>
                    <a:ext uri="{9D8B030D-6E8A-4147-A177-3AD203B41FA5}">
                      <a16:colId xmlns:a16="http://schemas.microsoft.com/office/drawing/2014/main" val="3104428564"/>
                    </a:ext>
                  </a:extLst>
                </a:gridCol>
                <a:gridCol w="3881884">
                  <a:extLst>
                    <a:ext uri="{9D8B030D-6E8A-4147-A177-3AD203B41FA5}">
                      <a16:colId xmlns:a16="http://schemas.microsoft.com/office/drawing/2014/main" val="3624484323"/>
                    </a:ext>
                  </a:extLst>
                </a:gridCol>
              </a:tblGrid>
              <a:tr h="451978">
                <a:tc>
                  <a:txBody>
                    <a:bodyPr/>
                    <a:lstStyle/>
                    <a:p>
                      <a:endParaRPr lang="en-US" dirty="0"/>
                    </a:p>
                  </a:txBody>
                  <a:tcPr/>
                </a:tc>
                <a:tc>
                  <a:txBody>
                    <a:bodyPr/>
                    <a:lstStyle/>
                    <a:p>
                      <a:pPr algn="ctr"/>
                      <a:r>
                        <a:rPr lang="en-US" dirty="0"/>
                        <a:t>FY 21/22</a:t>
                      </a:r>
                    </a:p>
                  </a:txBody>
                  <a:tcPr/>
                </a:tc>
                <a:tc>
                  <a:txBody>
                    <a:bodyPr/>
                    <a:lstStyle/>
                    <a:p>
                      <a:pPr algn="ctr"/>
                      <a:r>
                        <a:rPr lang="en-US" dirty="0"/>
                        <a:t>FY 22/23 (DEPT)</a:t>
                      </a:r>
                    </a:p>
                  </a:txBody>
                  <a:tcPr/>
                </a:tc>
                <a:tc>
                  <a:txBody>
                    <a:bodyPr/>
                    <a:lstStyle/>
                    <a:p>
                      <a:pPr algn="ctr"/>
                      <a:r>
                        <a:rPr lang="en-US" dirty="0"/>
                        <a:t>FY 22/23 (MAYOR)</a:t>
                      </a:r>
                    </a:p>
                  </a:txBody>
                  <a:tcPr/>
                </a:tc>
                <a:extLst>
                  <a:ext uri="{0D108BD9-81ED-4DB2-BD59-A6C34878D82A}">
                    <a16:rowId xmlns:a16="http://schemas.microsoft.com/office/drawing/2014/main" val="1063026516"/>
                  </a:ext>
                </a:extLst>
              </a:tr>
              <a:tr h="790962">
                <a:tc>
                  <a:txBody>
                    <a:bodyPr/>
                    <a:lstStyle/>
                    <a:p>
                      <a:pPr algn="l"/>
                      <a:r>
                        <a:rPr lang="en-US" sz="1400" dirty="0"/>
                        <a:t>Job Title</a:t>
                      </a:r>
                    </a:p>
                  </a:txBody>
                  <a:tcPr/>
                </a:tc>
                <a:tc>
                  <a:txBody>
                    <a:bodyPr/>
                    <a:lstStyle/>
                    <a:p>
                      <a:r>
                        <a:rPr lang="en-US" sz="1400" dirty="0"/>
                        <a:t>Pos Count       Adopted</a:t>
                      </a:r>
                    </a:p>
                    <a:p>
                      <a:r>
                        <a:rPr lang="en-US" sz="1400" dirty="0"/>
                        <a:t>                     Budget</a:t>
                      </a:r>
                    </a:p>
                  </a:txBody>
                  <a:tcPr/>
                </a:tc>
                <a:tc>
                  <a:txBody>
                    <a:bodyPr/>
                    <a:lstStyle/>
                    <a:p>
                      <a:pPr algn="l"/>
                      <a:r>
                        <a:rPr lang="en-US" sz="1400" dirty="0"/>
                        <a:t>Pos Count   Department</a:t>
                      </a:r>
                    </a:p>
                    <a:p>
                      <a:pPr algn="l"/>
                      <a:r>
                        <a:rPr lang="en-US" sz="1400" dirty="0"/>
                        <a:t>                    Request</a:t>
                      </a:r>
                    </a:p>
                  </a:txBody>
                  <a:tcPr/>
                </a:tc>
                <a:tc>
                  <a:txBody>
                    <a:bodyPr/>
                    <a:lstStyle/>
                    <a:p>
                      <a:r>
                        <a:rPr lang="en-US" sz="1400" dirty="0"/>
                        <a:t>Funded     Mayor’s       Pos     $Var       %Var     </a:t>
                      </a:r>
                    </a:p>
                    <a:p>
                      <a:r>
                        <a:rPr lang="en-US" sz="1400" dirty="0"/>
                        <a:t>Pos Count  Proposed     Var      Adpt.     Adpt.                                  </a:t>
                      </a:r>
                    </a:p>
                  </a:txBody>
                  <a:tcPr/>
                </a:tc>
                <a:extLst>
                  <a:ext uri="{0D108BD9-81ED-4DB2-BD59-A6C34878D82A}">
                    <a16:rowId xmlns:a16="http://schemas.microsoft.com/office/drawing/2014/main" val="2728991270"/>
                  </a:ext>
                </a:extLst>
              </a:tr>
              <a:tr h="451978">
                <a:tc>
                  <a:txBody>
                    <a:bodyPr/>
                    <a:lstStyle/>
                    <a:p>
                      <a:r>
                        <a:rPr lang="en-US" sz="1400" dirty="0"/>
                        <a:t>Assistant Corp Counsel</a:t>
                      </a:r>
                    </a:p>
                  </a:txBody>
                  <a:tcPr/>
                </a:tc>
                <a:tc>
                  <a:txBody>
                    <a:bodyPr/>
                    <a:lstStyle/>
                    <a:p>
                      <a:r>
                        <a:rPr lang="en-US" sz="1400" dirty="0"/>
                        <a:t>7                 $1,103,051</a:t>
                      </a:r>
                    </a:p>
                  </a:txBody>
                  <a:tcPr/>
                </a:tc>
                <a:tc>
                  <a:txBody>
                    <a:bodyPr/>
                    <a:lstStyle/>
                    <a:p>
                      <a:r>
                        <a:rPr lang="en-US" sz="1400" dirty="0"/>
                        <a:t>9               $1,436,653</a:t>
                      </a:r>
                    </a:p>
                  </a:txBody>
                  <a:tcPr/>
                </a:tc>
                <a:tc>
                  <a:txBody>
                    <a:bodyPr/>
                    <a:lstStyle/>
                    <a:p>
                      <a:r>
                        <a:rPr lang="en-US" sz="1400" dirty="0"/>
                        <a:t>8            $1,295,635    1    $192,584   17.5%</a:t>
                      </a:r>
                    </a:p>
                  </a:txBody>
                  <a:tcPr/>
                </a:tc>
                <a:extLst>
                  <a:ext uri="{0D108BD9-81ED-4DB2-BD59-A6C34878D82A}">
                    <a16:rowId xmlns:a16="http://schemas.microsoft.com/office/drawing/2014/main" val="1447163877"/>
                  </a:ext>
                </a:extLst>
              </a:tr>
              <a:tr h="451978">
                <a:tc>
                  <a:txBody>
                    <a:bodyPr/>
                    <a:lstStyle/>
                    <a:p>
                      <a:r>
                        <a:rPr lang="en-US" sz="1400" dirty="0"/>
                        <a:t>Chargeback to BOE</a:t>
                      </a:r>
                    </a:p>
                  </a:txBody>
                  <a:tcPr/>
                </a:tc>
                <a:tc>
                  <a:txBody>
                    <a:bodyPr/>
                    <a:lstStyle/>
                    <a:p>
                      <a:r>
                        <a:rPr lang="en-US" sz="1400" dirty="0"/>
                        <a:t>0                 $-313,637</a:t>
                      </a:r>
                    </a:p>
                  </a:txBody>
                  <a:tcPr/>
                </a:tc>
                <a:tc>
                  <a:txBody>
                    <a:bodyPr/>
                    <a:lstStyle/>
                    <a:p>
                      <a:r>
                        <a:rPr lang="en-US" sz="1400" dirty="0"/>
                        <a:t>0                $-324,727</a:t>
                      </a:r>
                    </a:p>
                  </a:txBody>
                  <a:tcPr/>
                </a:tc>
                <a:tc>
                  <a:txBody>
                    <a:bodyPr/>
                    <a:lstStyle/>
                    <a:p>
                      <a:r>
                        <a:rPr lang="en-US" sz="1400" dirty="0"/>
                        <a:t>0              $-324,727     0    $ -11,090  -3.5%</a:t>
                      </a:r>
                    </a:p>
                  </a:txBody>
                  <a:tcPr/>
                </a:tc>
                <a:extLst>
                  <a:ext uri="{0D108BD9-81ED-4DB2-BD59-A6C34878D82A}">
                    <a16:rowId xmlns:a16="http://schemas.microsoft.com/office/drawing/2014/main" val="1338541533"/>
                  </a:ext>
                </a:extLst>
              </a:tr>
              <a:tr h="451978">
                <a:tc>
                  <a:txBody>
                    <a:bodyPr/>
                    <a:lstStyle/>
                    <a:p>
                      <a:r>
                        <a:rPr lang="en-US" sz="1400" dirty="0"/>
                        <a:t>Deputy Corp. Counsel</a:t>
                      </a:r>
                    </a:p>
                  </a:txBody>
                  <a:tcPr/>
                </a:tc>
                <a:tc>
                  <a:txBody>
                    <a:bodyPr/>
                    <a:lstStyle/>
                    <a:p>
                      <a:r>
                        <a:rPr lang="en-US" sz="1400" dirty="0"/>
                        <a:t>1                 $168,078</a:t>
                      </a:r>
                    </a:p>
                  </a:txBody>
                  <a:tcPr/>
                </a:tc>
                <a:tc>
                  <a:txBody>
                    <a:bodyPr/>
                    <a:lstStyle/>
                    <a:p>
                      <a:r>
                        <a:rPr lang="en-US" sz="1400" dirty="0"/>
                        <a:t>1                 $176,768</a:t>
                      </a:r>
                    </a:p>
                  </a:txBody>
                  <a:tcPr/>
                </a:tc>
                <a:tc>
                  <a:txBody>
                    <a:bodyPr/>
                    <a:lstStyle/>
                    <a:p>
                      <a:r>
                        <a:rPr lang="en-US" sz="1400" dirty="0"/>
                        <a:t>1              $176,768      0    $  8,690    5.2%</a:t>
                      </a:r>
                    </a:p>
                  </a:txBody>
                  <a:tcPr/>
                </a:tc>
                <a:extLst>
                  <a:ext uri="{0D108BD9-81ED-4DB2-BD59-A6C34878D82A}">
                    <a16:rowId xmlns:a16="http://schemas.microsoft.com/office/drawing/2014/main" val="889055520"/>
                  </a:ext>
                </a:extLst>
              </a:tr>
              <a:tr h="451978">
                <a:tc>
                  <a:txBody>
                    <a:bodyPr/>
                    <a:lstStyle/>
                    <a:p>
                      <a:r>
                        <a:rPr lang="en-US" sz="1400" dirty="0"/>
                        <a:t>Director of Legal Affairs</a:t>
                      </a:r>
                    </a:p>
                  </a:txBody>
                  <a:tcPr/>
                </a:tc>
                <a:tc>
                  <a:txBody>
                    <a:bodyPr/>
                    <a:lstStyle/>
                    <a:p>
                      <a:r>
                        <a:rPr lang="en-US" sz="1400" dirty="0"/>
                        <a:t>1                 $176,950</a:t>
                      </a:r>
                    </a:p>
                  </a:txBody>
                  <a:tcPr/>
                </a:tc>
                <a:tc>
                  <a:txBody>
                    <a:bodyPr/>
                    <a:lstStyle/>
                    <a:p>
                      <a:r>
                        <a:rPr lang="en-US" sz="1400" dirty="0"/>
                        <a:t>1                 $180,843</a:t>
                      </a:r>
                    </a:p>
                  </a:txBody>
                  <a:tcPr/>
                </a:tc>
                <a:tc>
                  <a:txBody>
                    <a:bodyPr/>
                    <a:lstStyle/>
                    <a:p>
                      <a:r>
                        <a:rPr lang="en-US" sz="1400" dirty="0"/>
                        <a:t>1              $180,843      0    $  3,893    2.2%</a:t>
                      </a:r>
                    </a:p>
                  </a:txBody>
                  <a:tcPr/>
                </a:tc>
                <a:extLst>
                  <a:ext uri="{0D108BD9-81ED-4DB2-BD59-A6C34878D82A}">
                    <a16:rowId xmlns:a16="http://schemas.microsoft.com/office/drawing/2014/main" val="1978867141"/>
                  </a:ext>
                </a:extLst>
              </a:tr>
              <a:tr h="451978">
                <a:tc>
                  <a:txBody>
                    <a:bodyPr/>
                    <a:lstStyle/>
                    <a:p>
                      <a:r>
                        <a:rPr lang="en-US" sz="1400" dirty="0"/>
                        <a:t>Diversity, Equity &amp; Inclusion Officer</a:t>
                      </a:r>
                    </a:p>
                  </a:txBody>
                  <a:tcPr/>
                </a:tc>
                <a:tc>
                  <a:txBody>
                    <a:bodyPr/>
                    <a:lstStyle/>
                    <a:p>
                      <a:r>
                        <a:rPr lang="en-US" sz="1400" dirty="0"/>
                        <a:t>1                 $150,217</a:t>
                      </a:r>
                    </a:p>
                  </a:txBody>
                  <a:tcPr/>
                </a:tc>
                <a:tc>
                  <a:txBody>
                    <a:bodyPr/>
                    <a:lstStyle/>
                    <a:p>
                      <a:r>
                        <a:rPr lang="en-US" sz="1400" dirty="0"/>
                        <a:t>1                 $152,370</a:t>
                      </a:r>
                    </a:p>
                  </a:txBody>
                  <a:tcPr/>
                </a:tc>
                <a:tc>
                  <a:txBody>
                    <a:bodyPr/>
                    <a:lstStyle/>
                    <a:p>
                      <a:r>
                        <a:rPr lang="en-US" sz="1400" dirty="0"/>
                        <a:t>1              $152,370      0    $  2,153    1.4%</a:t>
                      </a:r>
                    </a:p>
                  </a:txBody>
                  <a:tcPr/>
                </a:tc>
                <a:extLst>
                  <a:ext uri="{0D108BD9-81ED-4DB2-BD59-A6C34878D82A}">
                    <a16:rowId xmlns:a16="http://schemas.microsoft.com/office/drawing/2014/main" val="2772106683"/>
                  </a:ext>
                </a:extLst>
              </a:tr>
              <a:tr h="451978">
                <a:tc>
                  <a:txBody>
                    <a:bodyPr/>
                    <a:lstStyle/>
                    <a:p>
                      <a:r>
                        <a:rPr lang="en-US" sz="1400" b="0" dirty="0"/>
                        <a:t>Executive Assistant to Corp. Counsel</a:t>
                      </a:r>
                    </a:p>
                  </a:txBody>
                  <a:tcPr/>
                </a:tc>
                <a:tc>
                  <a:txBody>
                    <a:bodyPr/>
                    <a:lstStyle/>
                    <a:p>
                      <a:r>
                        <a:rPr lang="en-US" sz="1400" b="0" dirty="0"/>
                        <a:t>1                 $101,393</a:t>
                      </a:r>
                    </a:p>
                  </a:txBody>
                  <a:tcPr/>
                </a:tc>
                <a:tc>
                  <a:txBody>
                    <a:bodyPr/>
                    <a:lstStyle/>
                    <a:p>
                      <a:r>
                        <a:rPr lang="en-US" sz="1400" b="0" dirty="0"/>
                        <a:t>1                  $108,530</a:t>
                      </a:r>
                    </a:p>
                  </a:txBody>
                  <a:tcPr/>
                </a:tc>
                <a:tc>
                  <a:txBody>
                    <a:bodyPr/>
                    <a:lstStyle/>
                    <a:p>
                      <a:r>
                        <a:rPr lang="en-US" sz="1400" b="0" dirty="0"/>
                        <a:t>1              $108,530      0    $  7,137    7.0%</a:t>
                      </a:r>
                    </a:p>
                  </a:txBody>
                  <a:tcPr/>
                </a:tc>
                <a:extLst>
                  <a:ext uri="{0D108BD9-81ED-4DB2-BD59-A6C34878D82A}">
                    <a16:rowId xmlns:a16="http://schemas.microsoft.com/office/drawing/2014/main" val="2610730408"/>
                  </a:ext>
                </a:extLst>
              </a:tr>
              <a:tr h="451978">
                <a:tc>
                  <a:txBody>
                    <a:bodyPr/>
                    <a:lstStyle/>
                    <a:p>
                      <a:r>
                        <a:rPr lang="en-US" sz="1400" b="0" dirty="0"/>
                        <a:t>Paralegal</a:t>
                      </a:r>
                    </a:p>
                  </a:txBody>
                  <a:tcPr/>
                </a:tc>
                <a:tc>
                  <a:txBody>
                    <a:bodyPr/>
                    <a:lstStyle/>
                    <a:p>
                      <a:r>
                        <a:rPr lang="en-US" sz="1400" b="0" dirty="0"/>
                        <a:t>2                 $133,192</a:t>
                      </a:r>
                    </a:p>
                  </a:txBody>
                  <a:tcPr/>
                </a:tc>
                <a:tc>
                  <a:txBody>
                    <a:bodyPr/>
                    <a:lstStyle/>
                    <a:p>
                      <a:r>
                        <a:rPr lang="en-US" sz="1400" b="0" dirty="0"/>
                        <a:t>2                  $158,711</a:t>
                      </a:r>
                    </a:p>
                  </a:txBody>
                  <a:tcPr/>
                </a:tc>
                <a:tc>
                  <a:txBody>
                    <a:bodyPr/>
                    <a:lstStyle/>
                    <a:p>
                      <a:r>
                        <a:rPr lang="en-US" sz="1400" b="0" dirty="0"/>
                        <a:t>2              $158,711       0   $ 25,519  19.2%</a:t>
                      </a:r>
                    </a:p>
                  </a:txBody>
                  <a:tcPr/>
                </a:tc>
                <a:extLst>
                  <a:ext uri="{0D108BD9-81ED-4DB2-BD59-A6C34878D82A}">
                    <a16:rowId xmlns:a16="http://schemas.microsoft.com/office/drawing/2014/main" val="3530242244"/>
                  </a:ext>
                </a:extLst>
              </a:tr>
              <a:tr h="451978">
                <a:tc>
                  <a:txBody>
                    <a:bodyPr/>
                    <a:lstStyle/>
                    <a:p>
                      <a:r>
                        <a:rPr lang="en-US" sz="1400" b="0" dirty="0"/>
                        <a:t>Senior Paralegal</a:t>
                      </a:r>
                    </a:p>
                  </a:txBody>
                  <a:tcPr/>
                </a:tc>
                <a:tc>
                  <a:txBody>
                    <a:bodyPr/>
                    <a:lstStyle/>
                    <a:p>
                      <a:r>
                        <a:rPr lang="en-US" sz="1400" b="0" dirty="0"/>
                        <a:t>1                 $  92,541</a:t>
                      </a:r>
                    </a:p>
                  </a:txBody>
                  <a:tcPr/>
                </a:tc>
                <a:tc>
                  <a:txBody>
                    <a:bodyPr/>
                    <a:lstStyle/>
                    <a:p>
                      <a:r>
                        <a:rPr lang="en-US" sz="1400" b="0" dirty="0"/>
                        <a:t>1                   $ 96,783</a:t>
                      </a:r>
                    </a:p>
                  </a:txBody>
                  <a:tcPr/>
                </a:tc>
                <a:tc>
                  <a:txBody>
                    <a:bodyPr/>
                    <a:lstStyle/>
                    <a:p>
                      <a:r>
                        <a:rPr lang="en-US" sz="1400" b="0" dirty="0"/>
                        <a:t>1              $ 96,783        0   $   4,242    4.6%</a:t>
                      </a:r>
                    </a:p>
                  </a:txBody>
                  <a:tcPr/>
                </a:tc>
                <a:extLst>
                  <a:ext uri="{0D108BD9-81ED-4DB2-BD59-A6C34878D82A}">
                    <a16:rowId xmlns:a16="http://schemas.microsoft.com/office/drawing/2014/main" val="3320491031"/>
                  </a:ext>
                </a:extLst>
              </a:tr>
              <a:tr h="451978">
                <a:tc>
                  <a:txBody>
                    <a:bodyPr/>
                    <a:lstStyle/>
                    <a:p>
                      <a:r>
                        <a:rPr lang="en-US" sz="1400" b="1" dirty="0"/>
                        <a:t>Total</a:t>
                      </a:r>
                    </a:p>
                  </a:txBody>
                  <a:tcPr/>
                </a:tc>
                <a:tc>
                  <a:txBody>
                    <a:bodyPr/>
                    <a:lstStyle/>
                    <a:p>
                      <a:r>
                        <a:rPr lang="en-US" sz="1400" b="1" dirty="0"/>
                        <a:t>14                $1,611,785</a:t>
                      </a:r>
                    </a:p>
                  </a:txBody>
                  <a:tcPr/>
                </a:tc>
                <a:tc>
                  <a:txBody>
                    <a:bodyPr/>
                    <a:lstStyle/>
                    <a:p>
                      <a:r>
                        <a:rPr lang="en-US" sz="1400" b="1" dirty="0"/>
                        <a:t>16               $1,985,931</a:t>
                      </a:r>
                    </a:p>
                  </a:txBody>
                  <a:tcPr/>
                </a:tc>
                <a:tc>
                  <a:txBody>
                    <a:bodyPr/>
                    <a:lstStyle/>
                    <a:p>
                      <a:r>
                        <a:rPr lang="en-US" sz="1400" b="1" dirty="0"/>
                        <a:t>15          $1,844,913       1   $233,128   14.5%</a:t>
                      </a:r>
                    </a:p>
                  </a:txBody>
                  <a:tcPr/>
                </a:tc>
                <a:extLst>
                  <a:ext uri="{0D108BD9-81ED-4DB2-BD59-A6C34878D82A}">
                    <a16:rowId xmlns:a16="http://schemas.microsoft.com/office/drawing/2014/main" val="3158861982"/>
                  </a:ext>
                </a:extLst>
              </a:tr>
            </a:tbl>
          </a:graphicData>
        </a:graphic>
      </p:graphicFrame>
      <p:cxnSp>
        <p:nvCxnSpPr>
          <p:cNvPr id="13" name="Straight Connector 12">
            <a:extLst>
              <a:ext uri="{FF2B5EF4-FFF2-40B4-BE49-F238E27FC236}">
                <a16:creationId xmlns:a16="http://schemas.microsoft.com/office/drawing/2014/main" id="{3C601BDF-0BB2-48C1-B080-A2B75205AAE6}"/>
              </a:ext>
            </a:extLst>
          </p:cNvPr>
          <p:cNvCxnSpPr>
            <a:cxnSpLocks/>
          </p:cNvCxnSpPr>
          <p:nvPr/>
        </p:nvCxnSpPr>
        <p:spPr>
          <a:xfrm>
            <a:off x="8448735" y="2568569"/>
            <a:ext cx="0" cy="40392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06F0533-6C41-4897-9D32-9A3853DC482E}"/>
              </a:ext>
            </a:extLst>
          </p:cNvPr>
          <p:cNvCxnSpPr>
            <a:cxnSpLocks/>
          </p:cNvCxnSpPr>
          <p:nvPr/>
        </p:nvCxnSpPr>
        <p:spPr>
          <a:xfrm>
            <a:off x="9727163" y="2568569"/>
            <a:ext cx="0" cy="40392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E3113C9-D0F2-4532-BD8B-77339CC66EA9}"/>
              </a:ext>
            </a:extLst>
          </p:cNvPr>
          <p:cNvCxnSpPr>
            <a:cxnSpLocks/>
          </p:cNvCxnSpPr>
          <p:nvPr/>
        </p:nvCxnSpPr>
        <p:spPr>
          <a:xfrm>
            <a:off x="10198313" y="2568569"/>
            <a:ext cx="0" cy="40392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5B5C724-670E-4312-B224-88C6AB454586}"/>
              </a:ext>
            </a:extLst>
          </p:cNvPr>
          <p:cNvCxnSpPr>
            <a:cxnSpLocks/>
          </p:cNvCxnSpPr>
          <p:nvPr/>
        </p:nvCxnSpPr>
        <p:spPr>
          <a:xfrm>
            <a:off x="11051465" y="2568565"/>
            <a:ext cx="0" cy="403929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2091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8B04-D652-4FF8-BC75-3A8EA1B962BB}"/>
              </a:ext>
            </a:extLst>
          </p:cNvPr>
          <p:cNvSpPr>
            <a:spLocks noGrp="1"/>
          </p:cNvSpPr>
          <p:nvPr>
            <p:ph type="title"/>
          </p:nvPr>
        </p:nvSpPr>
        <p:spPr/>
        <p:txBody>
          <a:bodyPr/>
          <a:lstStyle/>
          <a:p>
            <a:r>
              <a:rPr lang="en-US" dirty="0"/>
              <a:t>Changes for the next Fiscal Year</a:t>
            </a:r>
          </a:p>
        </p:txBody>
      </p:sp>
      <p:sp>
        <p:nvSpPr>
          <p:cNvPr id="3" name="Slide Number Placeholder 2">
            <a:extLst>
              <a:ext uri="{FF2B5EF4-FFF2-40B4-BE49-F238E27FC236}">
                <a16:creationId xmlns:a16="http://schemas.microsoft.com/office/drawing/2014/main" id="{9546966D-02D9-41B9-9504-B993F796D497}"/>
              </a:ext>
            </a:extLst>
          </p:cNvPr>
          <p:cNvSpPr>
            <a:spLocks noGrp="1"/>
          </p:cNvSpPr>
          <p:nvPr>
            <p:ph type="sldNum" sz="quarter" idx="12"/>
          </p:nvPr>
        </p:nvSpPr>
        <p:spPr/>
        <p:txBody>
          <a:bodyPr/>
          <a:lstStyle/>
          <a:p>
            <a:fld id="{A6E5849F-8334-433C-8F52-1234662387B6}" type="slidenum">
              <a:rPr lang="en-US" smtClean="0"/>
              <a:t>8</a:t>
            </a:fld>
            <a:endParaRPr lang="en-US"/>
          </a:p>
        </p:txBody>
      </p:sp>
      <p:sp>
        <p:nvSpPr>
          <p:cNvPr id="6" name="Rectangle 5">
            <a:extLst>
              <a:ext uri="{FF2B5EF4-FFF2-40B4-BE49-F238E27FC236}">
                <a16:creationId xmlns:a16="http://schemas.microsoft.com/office/drawing/2014/main" id="{35A514C0-FC58-4DAB-A9EE-30D59E0A9F8B}"/>
              </a:ext>
            </a:extLst>
          </p:cNvPr>
          <p:cNvSpPr/>
          <p:nvPr/>
        </p:nvSpPr>
        <p:spPr>
          <a:xfrm>
            <a:off x="1144954" y="2084832"/>
            <a:ext cx="9720071" cy="438587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r>
              <a:rPr lang="en-US" sz="2400" dirty="0">
                <a:solidFill>
                  <a:schemeClr val="tx2"/>
                </a:solidFill>
              </a:rPr>
              <a:t>Request for one new full-time attorney</a:t>
            </a:r>
          </a:p>
          <a:p>
            <a:pPr marL="285750" indent="-285750">
              <a:buFont typeface="Arial"/>
              <a:buChar char="•"/>
            </a:pPr>
            <a:r>
              <a:rPr lang="en-US" sz="2400" dirty="0">
                <a:solidFill>
                  <a:schemeClr val="tx2"/>
                </a:solidFill>
              </a:rPr>
              <a:t>Majority of salary increases are driven by contractual obligations</a:t>
            </a:r>
          </a:p>
          <a:p>
            <a:pPr marL="285750" indent="-285750">
              <a:buFont typeface="Arial"/>
              <a:buChar char="•"/>
            </a:pPr>
            <a:r>
              <a:rPr lang="en-US" sz="2400" dirty="0">
                <a:solidFill>
                  <a:schemeClr val="tx2"/>
                </a:solidFill>
              </a:rPr>
              <a:t>$200K increase for Professional Consultants (i.e. outside counsel) from $900K to $1.1m.  Actual expense has exceeded approved budget 4 of the last 5 years</a:t>
            </a:r>
          </a:p>
          <a:p>
            <a:pPr marL="285750" indent="-285750">
              <a:buFont typeface="Arial"/>
              <a:buChar char="•"/>
            </a:pPr>
            <a:r>
              <a:rPr lang="en-US" sz="2400" dirty="0">
                <a:solidFill>
                  <a:schemeClr val="tx2"/>
                </a:solidFill>
              </a:rPr>
              <a:t>$2K increase in sick time – payout of attorney sick time per contract </a:t>
            </a:r>
          </a:p>
          <a:p>
            <a:pPr marL="285750" indent="-285750">
              <a:buFont typeface="Arial"/>
              <a:buChar char="•"/>
            </a:pPr>
            <a:r>
              <a:rPr lang="en-US" sz="2400" dirty="0">
                <a:solidFill>
                  <a:schemeClr val="tx2"/>
                </a:solidFill>
              </a:rPr>
              <a:t>$2K increase in facility rental is for offsite storage of legal files</a:t>
            </a:r>
          </a:p>
        </p:txBody>
      </p:sp>
    </p:spTree>
    <p:extLst>
      <p:ext uri="{BB962C8B-B14F-4D97-AF65-F5344CB8AC3E}">
        <p14:creationId xmlns:p14="http://schemas.microsoft.com/office/powerpoint/2010/main" val="109324891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7">
      <a:dk1>
        <a:srgbClr val="3C4663"/>
      </a:dk1>
      <a:lt1>
        <a:sysClr val="window" lastClr="FFFFFF"/>
      </a:lt1>
      <a:dk2>
        <a:srgbClr val="3C4663"/>
      </a:dk2>
      <a:lt2>
        <a:srgbClr val="8E9EA7"/>
      </a:lt2>
      <a:accent1>
        <a:srgbClr val="459088"/>
      </a:accent1>
      <a:accent2>
        <a:srgbClr val="62C7CD"/>
      </a:accent2>
      <a:accent3>
        <a:srgbClr val="75BDA7"/>
      </a:accent3>
      <a:accent4>
        <a:srgbClr val="7A8C8E"/>
      </a:accent4>
      <a:accent5>
        <a:srgbClr val="84ACB6"/>
      </a:accent5>
      <a:accent6>
        <a:srgbClr val="62C7CD"/>
      </a:accent6>
      <a:hlink>
        <a:srgbClr val="8DC73D"/>
      </a:hlink>
      <a:folHlink>
        <a:srgbClr val="9F6715"/>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txDef>
      <a:spPr>
        <a:noFill/>
      </a:spPr>
      <a:bodyPr wrap="square" rtlCol="0">
        <a:spAutoFit/>
      </a:bodyPr>
      <a:lstStyle>
        <a:defPPr marL="91440" indent="-91440" defTabSz="914400">
          <a:lnSpc>
            <a:spcPct val="90000"/>
          </a:lnSpc>
          <a:spcBef>
            <a:spcPts val="100"/>
          </a:spcBef>
          <a:buClr>
            <a:srgbClr val="62C7CD"/>
          </a:buClr>
          <a:buSzPct val="100000"/>
          <a:buFont typeface="Tw Cen MT" panose="020B0602020104020603" pitchFamily="34" charset="0"/>
          <a:buChar char=" "/>
          <a:defRPr sz="2200" dirty="0">
            <a:solidFill>
              <a:srgbClr val="3C4663"/>
            </a:solidFill>
          </a:defRPr>
        </a:defPPr>
      </a:lstStyle>
    </a:txDef>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2789</TotalTime>
  <Words>1121</Words>
  <Application>Microsoft Office PowerPoint</Application>
  <PresentationFormat>Widescreen</PresentationFormat>
  <Paragraphs>203</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Tw Cen MT</vt:lpstr>
      <vt:lpstr>Tw Cen MT Condensed</vt:lpstr>
      <vt:lpstr>Wingdings 3</vt:lpstr>
      <vt:lpstr>Integral</vt:lpstr>
      <vt:lpstr>City of Stamford</vt:lpstr>
      <vt:lpstr>Office of legal affairs</vt:lpstr>
      <vt:lpstr>Office of Legal Affairs Mission statement</vt:lpstr>
      <vt:lpstr>Office of Legal Affairs Function</vt:lpstr>
      <vt:lpstr>Law Department</vt:lpstr>
      <vt:lpstr>Representative DUTIES OF LEGAL STAFF</vt:lpstr>
      <vt:lpstr>Law Department Highlights 2021/2022</vt:lpstr>
      <vt:lpstr>LAW DEPARTMENT FY 2022-23 Requested Budget (Full Time Salary)</vt:lpstr>
      <vt:lpstr>Changes for the next Fiscal Year</vt:lpstr>
      <vt:lpstr>Proposed additional Staff</vt:lpstr>
      <vt:lpstr>Benchmark against other towns</vt:lpstr>
      <vt:lpstr>REPRESENTATIVE USES OF OUTSIDE COUNSEL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Augustyn, Arthur</dc:creator>
  <cp:lastModifiedBy>Dalena, Douglas</cp:lastModifiedBy>
  <cp:revision>108</cp:revision>
  <cp:lastPrinted>2022-03-21T19:56:41Z</cp:lastPrinted>
  <dcterms:created xsi:type="dcterms:W3CDTF">2019-03-25T13:59:05Z</dcterms:created>
  <dcterms:modified xsi:type="dcterms:W3CDTF">2022-03-21T22:58:24Z</dcterms:modified>
</cp:coreProperties>
</file>