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46" r:id="rId1"/>
  </p:sldMasterIdLst>
  <p:notesMasterIdLst>
    <p:notesMasterId r:id="rId10"/>
  </p:notesMasterIdLst>
  <p:sldIdLst>
    <p:sldId id="256" r:id="rId2"/>
    <p:sldId id="408" r:id="rId3"/>
    <p:sldId id="398" r:id="rId4"/>
    <p:sldId id="407" r:id="rId5"/>
    <p:sldId id="404" r:id="rId6"/>
    <p:sldId id="406" r:id="rId7"/>
    <p:sldId id="405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E1FA00-1865-D6A9-D75C-242656F53A10}" name="Jacoby, Rachel" initials="JR" userId="S::rjacoby@hks.harvard.edu::529e61ba-cab7-4358-b017-e8e38cfcb7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579"/>
    <a:srgbClr val="FF85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079BD-A916-45C0-827D-7A06255D4D3F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3E576-27E5-4283-9209-7412F8B0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9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6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9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9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3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15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6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7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2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56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54380" y="58521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05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923" r="10788" b="588"/>
          <a:stretch/>
        </p:blipFill>
        <p:spPr>
          <a:xfrm>
            <a:off x="3350878" y="2303533"/>
            <a:ext cx="3001492" cy="2286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Office of administration - risk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14350" y="4960137"/>
            <a:ext cx="3581400" cy="1463040"/>
          </a:xfrm>
        </p:spPr>
        <p:txBody>
          <a:bodyPr/>
          <a:lstStyle/>
          <a:p>
            <a:r>
              <a:rPr lang="en-US" b="1" dirty="0"/>
              <a:t>March 22</a:t>
            </a:r>
            <a:r>
              <a:rPr lang="en-US" b="1" baseline="30000" dirty="0"/>
              <a:t>nd</a:t>
            </a:r>
            <a:r>
              <a:rPr lang="en-US" b="1" dirty="0"/>
              <a:t> Board </a:t>
            </a:r>
            <a:r>
              <a:rPr lang="en-US" b="1"/>
              <a:t>of Finance</a:t>
            </a:r>
            <a:endParaRPr lang="en-US" b="1" dirty="0"/>
          </a:p>
          <a:p>
            <a:r>
              <a:rPr lang="en-US" b="1" dirty="0"/>
              <a:t>David Villalva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5057" r="13324" b="5025"/>
          <a:stretch/>
        </p:blipFill>
        <p:spPr>
          <a:xfrm>
            <a:off x="9765270" y="-2628"/>
            <a:ext cx="2478030" cy="4582018"/>
          </a:xfrm>
          <a:prstGeom prst="rect">
            <a:avLst/>
          </a:prstGeom>
        </p:spPr>
      </p:pic>
      <p:pic>
        <p:nvPicPr>
          <p:cNvPr id="11" name="Picture 2" descr="http://tse1.mm.bing.net/th?&amp;id=JN.sAbfTz7oVgFn7cqJ7CTGiw&amp;w=300&amp;h=300&amp;c=0&amp;pid=1.9&amp;rs=0&amp;p=0">
            <a:extLst>
              <a:ext uri="{FF2B5EF4-FFF2-40B4-BE49-F238E27FC236}">
                <a16:creationId xmlns:a16="http://schemas.microsoft.com/office/drawing/2014/main" id="{EABA0389-EEBF-41E8-8C0F-CCC17AF25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0" y="4637360"/>
            <a:ext cx="1783914" cy="22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uilding with a sign on it&#10;&#10;Description automatically generated with low confidence">
            <a:extLst>
              <a:ext uri="{FF2B5EF4-FFF2-40B4-BE49-F238E27FC236}">
                <a16:creationId xmlns:a16="http://schemas.microsoft.com/office/drawing/2014/main" id="{2221EE7E-4C7F-4610-AAEA-51B703B1D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85" y="-11316"/>
            <a:ext cx="3129507" cy="2372202"/>
          </a:xfrm>
          <a:prstGeom prst="rect">
            <a:avLst/>
          </a:prstGeom>
        </p:spPr>
      </p:pic>
      <p:pic>
        <p:nvPicPr>
          <p:cNvPr id="14" name="Picture 13" descr="A picture containing boat, water, outdoor, sky&#10;&#10;Description automatically generated">
            <a:extLst>
              <a:ext uri="{FF2B5EF4-FFF2-40B4-BE49-F238E27FC236}">
                <a16:creationId xmlns:a16="http://schemas.microsoft.com/office/drawing/2014/main" id="{8402F86B-6913-4DF7-8082-5DBBD9698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92" y="-11331"/>
            <a:ext cx="3284519" cy="2372202"/>
          </a:xfrm>
          <a:prstGeom prst="rect">
            <a:avLst/>
          </a:prstGeom>
        </p:spPr>
      </p:pic>
      <p:pic>
        <p:nvPicPr>
          <p:cNvPr id="17" name="Picture 16" descr="A picture containing tree, grass, outdoor, sky&#10;&#10;Description automatically generated">
            <a:extLst>
              <a:ext uri="{FF2B5EF4-FFF2-40B4-BE49-F238E27FC236}">
                <a16:creationId xmlns:a16="http://schemas.microsoft.com/office/drawing/2014/main" id="{F6759402-710A-4AEF-BEA5-50C279896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7" y="-2628"/>
            <a:ext cx="3385732" cy="2221098"/>
          </a:xfrm>
          <a:prstGeom prst="rect">
            <a:avLst/>
          </a:prstGeom>
        </p:spPr>
      </p:pic>
      <p:pic>
        <p:nvPicPr>
          <p:cNvPr id="19" name="Picture 18" descr="A city with many buildings&#10;&#10;Description automatically generated with low confidence">
            <a:extLst>
              <a:ext uri="{FF2B5EF4-FFF2-40B4-BE49-F238E27FC236}">
                <a16:creationId xmlns:a16="http://schemas.microsoft.com/office/drawing/2014/main" id="{3CA70E84-8BED-497D-869D-26DEC6288F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" y="2215891"/>
            <a:ext cx="3385732" cy="2363499"/>
          </a:xfrm>
          <a:prstGeom prst="rect">
            <a:avLst/>
          </a:prstGeom>
        </p:spPr>
      </p:pic>
      <p:pic>
        <p:nvPicPr>
          <p:cNvPr id="21" name="Picture 20" descr="A picture containing tree, outdoor, way, road&#10;&#10;Description automatically generated">
            <a:extLst>
              <a:ext uri="{FF2B5EF4-FFF2-40B4-BE49-F238E27FC236}">
                <a16:creationId xmlns:a16="http://schemas.microsoft.com/office/drawing/2014/main" id="{D1F3F7F5-70CE-4EA4-8E2F-D0BEEEECC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70" y="2331474"/>
            <a:ext cx="3412900" cy="22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9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9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8B04-D652-4FF8-BC75-3A8EA1B9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6966D-02D9-41B9-9504-B993F796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EB71CC-DCCC-4897-BFB5-ECAB4A720F5B}"/>
              </a:ext>
            </a:extLst>
          </p:cNvPr>
          <p:cNvSpPr/>
          <p:nvPr/>
        </p:nvSpPr>
        <p:spPr>
          <a:xfrm>
            <a:off x="1144955" y="1769716"/>
            <a:ext cx="2995896" cy="911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Insurance &amp; Claims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514C0-FC58-4DAB-A9EE-30D59E0A9F8B}"/>
              </a:ext>
            </a:extLst>
          </p:cNvPr>
          <p:cNvSpPr/>
          <p:nvPr/>
        </p:nvSpPr>
        <p:spPr>
          <a:xfrm>
            <a:off x="1144955" y="2825496"/>
            <a:ext cx="2995896" cy="36452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Structure the City’s self-insured loss program and excess insurance coverages through an Enterprise Risk Management Approach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Design, review and approve contractual insurance requirements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Building/Park-Use permit reviews and signoffs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Submit and coordinate claims with insurance adjusters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F7ABAC-77AA-4661-BC69-BF539D90E248}"/>
              </a:ext>
            </a:extLst>
          </p:cNvPr>
          <p:cNvSpPr/>
          <p:nvPr/>
        </p:nvSpPr>
        <p:spPr>
          <a:xfrm>
            <a:off x="8051149" y="2825496"/>
            <a:ext cx="2995896" cy="36452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Develop and provide safety training events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Development and maintenance of safety policies and procedures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Accident investigation and root-cause analysis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OSHA compliance and reporting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42F0BE-CC9B-4BF5-B822-14A80A3EC345}"/>
              </a:ext>
            </a:extLst>
          </p:cNvPr>
          <p:cNvSpPr/>
          <p:nvPr/>
        </p:nvSpPr>
        <p:spPr>
          <a:xfrm>
            <a:off x="4598052" y="2825496"/>
            <a:ext cx="2995896" cy="364520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Coordination of Third Party Administrator over the daily management of claims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Review of injury reports and workers’ compensation claims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Review and reconcile claim payments and expenses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Apply actuarial valuations and analytics in understanding cost drivers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82B488-7054-48A4-A69F-4B5AB39975B1}"/>
              </a:ext>
            </a:extLst>
          </p:cNvPr>
          <p:cNvSpPr/>
          <p:nvPr/>
        </p:nvSpPr>
        <p:spPr>
          <a:xfrm>
            <a:off x="8051149" y="1773936"/>
            <a:ext cx="2995896" cy="916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Safety &amp; Loss Control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58D0D5-BF0A-424C-96B5-41677B7E58A4}"/>
              </a:ext>
            </a:extLst>
          </p:cNvPr>
          <p:cNvSpPr/>
          <p:nvPr/>
        </p:nvSpPr>
        <p:spPr>
          <a:xfrm>
            <a:off x="4598052" y="1769716"/>
            <a:ext cx="2995896" cy="92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Workers’ Compensation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4575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9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8B04-D652-4FF8-BC75-3A8EA1B9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Staff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6966D-02D9-41B9-9504-B993F796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595056"/>
            <a:ext cx="84201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8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year 2022-23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1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8B04-D652-4FF8-BC75-3A8EA1B9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the next Fiscal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6966D-02D9-41B9-9504-B993F796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33882"/>
              </p:ext>
            </p:extLst>
          </p:nvPr>
        </p:nvGraphicFramePr>
        <p:xfrm>
          <a:off x="1114425" y="1879600"/>
          <a:ext cx="996315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9963102" imgH="1723864" progId="Excel.Sheet.12">
                  <p:embed/>
                </p:oleObj>
              </mc:Choice>
              <mc:Fallback>
                <p:oleObj name="Worksheet" r:id="rId3" imgW="9963102" imgH="17238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425" y="1879600"/>
                        <a:ext cx="9963150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4425" y="4142232"/>
            <a:ext cx="988580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600" dirty="0">
                <a:solidFill>
                  <a:srgbClr val="3C4663"/>
                </a:solidFill>
              </a:rPr>
              <a:t>The increase in insurance premiums is driven by a tightening insurance marketplace and the City’s recent loss history,  primarily from property insurance claims.  Over the 4-year period from FY18/19 to FY21/22, the City submitted property insurance claims of $13.9M on premiums of $4.3M, for a </a:t>
            </a:r>
            <a:r>
              <a:rPr lang="en-US" sz="1600">
                <a:solidFill>
                  <a:srgbClr val="3C4663"/>
                </a:solidFill>
              </a:rPr>
              <a:t>loss </a:t>
            </a:r>
            <a:r>
              <a:rPr lang="en-US" sz="1600" smtClean="0">
                <a:solidFill>
                  <a:srgbClr val="3C4663"/>
                </a:solidFill>
              </a:rPr>
              <a:t>ratio </a:t>
            </a:r>
            <a:r>
              <a:rPr lang="en-US" sz="1600" dirty="0">
                <a:solidFill>
                  <a:srgbClr val="3C4663"/>
                </a:solidFill>
              </a:rPr>
              <a:t>of 325%. (industry norm is 30%-40%)</a:t>
            </a:r>
          </a:p>
        </p:txBody>
      </p:sp>
    </p:spTree>
    <p:extLst>
      <p:ext uri="{BB962C8B-B14F-4D97-AF65-F5344CB8AC3E}">
        <p14:creationId xmlns:p14="http://schemas.microsoft.com/office/powerpoint/2010/main" val="109324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r="578"/>
          <a:stretch/>
        </p:blipFill>
        <p:spPr>
          <a:xfrm>
            <a:off x="4602488" y="2079689"/>
            <a:ext cx="3245645" cy="2120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606761" cy="3485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9" y="0"/>
            <a:ext cx="2726039" cy="2097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12" y="0"/>
            <a:ext cx="2195088" cy="2089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00029"/>
            <a:ext cx="5947367" cy="2670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9"/>
          <a:stretch/>
        </p:blipFill>
        <p:spPr>
          <a:xfrm>
            <a:off x="8129614" y="4200029"/>
            <a:ext cx="4062385" cy="2670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42" y="4186495"/>
            <a:ext cx="2187073" cy="267150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8854" y="0"/>
            <a:ext cx="4503634" cy="832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STAMFORD, 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F5D5B62-4933-4B93-816F-3151AB6683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4400" y="-2931"/>
            <a:ext cx="2743200" cy="2057400"/>
          </a:xfrm>
          <a:prstGeom prst="rect">
            <a:avLst/>
          </a:prstGeom>
        </p:spPr>
      </p:pic>
      <p:pic>
        <p:nvPicPr>
          <p:cNvPr id="10" name="Picture 10" descr="A picture containing person, outdoor, ground, dressed&#10;&#10;Description automatically generated">
            <a:extLst>
              <a:ext uri="{FF2B5EF4-FFF2-40B4-BE49-F238E27FC236}">
                <a16:creationId xmlns:a16="http://schemas.microsoft.com/office/drawing/2014/main" id="{62293B5B-8E47-47F5-9697-62E343457DB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336" r="-332" b="21006"/>
          <a:stretch/>
        </p:blipFill>
        <p:spPr>
          <a:xfrm>
            <a:off x="7844041" y="2105921"/>
            <a:ext cx="1968180" cy="2074902"/>
          </a:xfrm>
          <a:prstGeom prst="rect">
            <a:avLst/>
          </a:prstGeom>
        </p:spPr>
      </p:pic>
      <p:pic>
        <p:nvPicPr>
          <p:cNvPr id="11" name="Picture 11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EA8BE91C-EAE7-4D15-BF42-007DE7043B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6" r="20" b="13273"/>
          <a:stretch/>
        </p:blipFill>
        <p:spPr>
          <a:xfrm>
            <a:off x="9778349" y="2078314"/>
            <a:ext cx="2423578" cy="21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91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7">
      <a:dk1>
        <a:srgbClr val="3C4663"/>
      </a:dk1>
      <a:lt1>
        <a:sysClr val="window" lastClr="FFFFFF"/>
      </a:lt1>
      <a:dk2>
        <a:srgbClr val="3C4663"/>
      </a:dk2>
      <a:lt2>
        <a:srgbClr val="8E9EA7"/>
      </a:lt2>
      <a:accent1>
        <a:srgbClr val="459088"/>
      </a:accent1>
      <a:accent2>
        <a:srgbClr val="62C7CD"/>
      </a:accent2>
      <a:accent3>
        <a:srgbClr val="75BDA7"/>
      </a:accent3>
      <a:accent4>
        <a:srgbClr val="7A8C8E"/>
      </a:accent4>
      <a:accent5>
        <a:srgbClr val="84ACB6"/>
      </a:accent5>
      <a:accent6>
        <a:srgbClr val="62C7CD"/>
      </a:accent6>
      <a:hlink>
        <a:srgbClr val="8DC73D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91440" indent="-91440" defTabSz="914400">
          <a:lnSpc>
            <a:spcPct val="90000"/>
          </a:lnSpc>
          <a:spcBef>
            <a:spcPts val="100"/>
          </a:spcBef>
          <a:buClr>
            <a:srgbClr val="62C7CD"/>
          </a:buClr>
          <a:buSzPct val="100000"/>
          <a:buFont typeface="Tw Cen MT" panose="020B0602020104020603" pitchFamily="34" charset="0"/>
          <a:buChar char=" "/>
          <a:defRPr sz="2200" dirty="0">
            <a:solidFill>
              <a:srgbClr val="3C466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727</TotalTime>
  <Words>209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 3</vt:lpstr>
      <vt:lpstr>Integral</vt:lpstr>
      <vt:lpstr>Worksheet</vt:lpstr>
      <vt:lpstr>Office of administration - risk</vt:lpstr>
      <vt:lpstr>Department Functions</vt:lpstr>
      <vt:lpstr>Department Functions</vt:lpstr>
      <vt:lpstr>Current staff</vt:lpstr>
      <vt:lpstr>Current Staff</vt:lpstr>
      <vt:lpstr>Fiscal year 2022-23</vt:lpstr>
      <vt:lpstr>Changes for the next Fiscal Year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Augustyn, Arthur</dc:creator>
  <cp:lastModifiedBy>Villalva, David</cp:lastModifiedBy>
  <cp:revision>81</cp:revision>
  <dcterms:created xsi:type="dcterms:W3CDTF">2019-03-25T13:59:05Z</dcterms:created>
  <dcterms:modified xsi:type="dcterms:W3CDTF">2022-03-18T14:14:56Z</dcterms:modified>
</cp:coreProperties>
</file>