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4" r:id="rId2"/>
    <p:sldId id="292" r:id="rId3"/>
    <p:sldId id="295" r:id="rId4"/>
    <p:sldId id="293" r:id="rId5"/>
    <p:sldId id="294" r:id="rId6"/>
    <p:sldId id="296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7209733324748244E-2"/>
                  <c:y val="-9.612316496510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0C-47EA-B459-50F2E032FDB2}"/>
                </c:ext>
              </c:extLst>
            </c:dLbl>
            <c:dLbl>
              <c:idx val="1"/>
              <c:layout>
                <c:manualLayout>
                  <c:x val="6.8440769444227598E-2"/>
                  <c:y val="-1.5839132332907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0C-47EA-B459-50F2E032FDB2}"/>
                </c:ext>
              </c:extLst>
            </c:dLbl>
            <c:dLbl>
              <c:idx val="3"/>
              <c:layout>
                <c:manualLayout>
                  <c:x val="-4.1516118977926253E-3"/>
                  <c:y val="-1.9226063675908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0C-47EA-B459-50F2E032FDB2}"/>
                </c:ext>
              </c:extLst>
            </c:dLbl>
            <c:dLbl>
              <c:idx val="4"/>
              <c:layout>
                <c:manualLayout>
                  <c:x val="-3.3889395582054026E-3"/>
                  <c:y val="2.903796754333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0C-47EA-B459-50F2E032FDB2}"/>
                </c:ext>
              </c:extLst>
            </c:dLbl>
            <c:dLbl>
              <c:idx val="5"/>
              <c:layout>
                <c:manualLayout>
                  <c:x val="9.363349232840699E-4"/>
                  <c:y val="8.623272792303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0C-47EA-B459-50F2E032FDB2}"/>
                </c:ext>
              </c:extLst>
            </c:dLbl>
            <c:dLbl>
              <c:idx val="6"/>
              <c:layout>
                <c:manualLayout>
                  <c:x val="-2.7479696784989075E-2"/>
                  <c:y val="3.9358442149858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C0C-47EA-B459-50F2E032FDB2}"/>
                </c:ext>
              </c:extLst>
            </c:dLbl>
            <c:dLbl>
              <c:idx val="7"/>
              <c:layout>
                <c:manualLayout>
                  <c:x val="8.3045202926333647E-3"/>
                  <c:y val="-1.008897513663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C0C-47EA-B459-50F2E032FDB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Sheet2!$A$3:$A$10</c:f>
              <c:strCache>
                <c:ptCount val="8"/>
                <c:pt idx="0">
                  <c:v>Debt Service</c:v>
                </c:pt>
                <c:pt idx="1">
                  <c:v>Contractual Salary</c:v>
                </c:pt>
                <c:pt idx="2">
                  <c:v>Overtime, Diff &amp; Standby </c:v>
                </c:pt>
                <c:pt idx="3">
                  <c:v>Employee Benefits</c:v>
                </c:pt>
                <c:pt idx="4">
                  <c:v>Payment to Insurance Fund </c:v>
                </c:pt>
                <c:pt idx="5">
                  <c:v>Utilities and Commodities</c:v>
                </c:pt>
                <c:pt idx="6">
                  <c:v>Other Operating Expenses</c:v>
                </c:pt>
                <c:pt idx="7">
                  <c:v>Central Cost Allocation</c:v>
                </c:pt>
              </c:strCache>
            </c:strRef>
          </c:cat>
          <c:val>
            <c:numRef>
              <c:f>Sheet2!$B$3:$B$10</c:f>
              <c:numCache>
                <c:formatCode>"$"#,##0.00;[Red]"$"#,##0.00</c:formatCode>
                <c:ptCount val="8"/>
                <c:pt idx="0">
                  <c:v>11136679</c:v>
                </c:pt>
                <c:pt idx="1">
                  <c:v>4038644</c:v>
                </c:pt>
                <c:pt idx="2">
                  <c:v>514686</c:v>
                </c:pt>
                <c:pt idx="3">
                  <c:v>2029265</c:v>
                </c:pt>
                <c:pt idx="4">
                  <c:v>701246</c:v>
                </c:pt>
                <c:pt idx="5">
                  <c:v>3033035.12</c:v>
                </c:pt>
                <c:pt idx="6">
                  <c:v>5744261.9800000004</c:v>
                </c:pt>
                <c:pt idx="7">
                  <c:v>436299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0C-47EA-B459-50F2E032F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3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7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8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0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5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9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8B77-6F95-4940-9806-E9A5EB7932B6}" type="datetimeFigureOut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7434"/>
            <a:ext cx="9144000" cy="430336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Stamford WPCA Operating and Capital Budget for FY 22-23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Presentation to Board of Finance</a:t>
            </a:r>
            <a:endParaRPr lang="en-US" dirty="0" smtClean="0"/>
          </a:p>
          <a:p>
            <a:r>
              <a:rPr lang="en-US" dirty="0" smtClean="0"/>
              <a:t>March 22, 2022</a:t>
            </a:r>
          </a:p>
          <a:p>
            <a:endParaRPr lang="en-US" dirty="0"/>
          </a:p>
          <a:p>
            <a:r>
              <a:rPr lang="en-US" dirty="0" smtClean="0"/>
              <a:t>William Brink, Executive Director</a:t>
            </a:r>
          </a:p>
          <a:p>
            <a:r>
              <a:rPr lang="en-US" dirty="0" smtClean="0"/>
              <a:t>Rhudean Bull, Administration Manager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866" y="631897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897" y="2288785"/>
            <a:ext cx="926314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Proposed Operating Budget for FY 22-23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No change in SWPCA staffing or programs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Includes energy efficiencies and reduction in methanol use from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recent plant upgrades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Total Expenditures of $27,634,116, an increase of $386,478 or 1.4%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Total Revenue of $28,264,821, an increase of $400,683 or 1.4%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33" y="611040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413545"/>
              </p:ext>
            </p:extLst>
          </p:nvPr>
        </p:nvGraphicFramePr>
        <p:xfrm>
          <a:off x="4495800" y="1811867"/>
          <a:ext cx="7308273" cy="4189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84" y="329793"/>
            <a:ext cx="2542478" cy="12489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06396"/>
              </p:ext>
            </p:extLst>
          </p:nvPr>
        </p:nvGraphicFramePr>
        <p:xfrm>
          <a:off x="648393" y="2075133"/>
          <a:ext cx="3358342" cy="3087070"/>
        </p:xfrm>
        <a:graphic>
          <a:graphicData uri="http://schemas.openxmlformats.org/drawingml/2006/table">
            <a:tbl>
              <a:tblPr/>
              <a:tblGrid>
                <a:gridCol w="2111334">
                  <a:extLst>
                    <a:ext uri="{9D8B030D-6E8A-4147-A177-3AD203B41FA5}">
                      <a16:colId xmlns:a16="http://schemas.microsoft.com/office/drawing/2014/main" val="1951237153"/>
                    </a:ext>
                  </a:extLst>
                </a:gridCol>
                <a:gridCol w="1247008">
                  <a:extLst>
                    <a:ext uri="{9D8B030D-6E8A-4147-A177-3AD203B41FA5}">
                      <a16:colId xmlns:a16="http://schemas.microsoft.com/office/drawing/2014/main" val="1961623529"/>
                    </a:ext>
                  </a:extLst>
                </a:gridCol>
              </a:tblGrid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FY22-23 Operating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601041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11,136,679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900062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Contractual Salary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4,038,644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12065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Overtime, Diff &amp; Standby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74589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Benefits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2,029,265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35516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 to Insurance Fund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701,246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121177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 and Commodities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3,033,035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46829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Operating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5,744,261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448656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Cost Allocation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436,299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855057"/>
                  </a:ext>
                </a:extLst>
              </a:tr>
              <a:tr h="308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27,634,116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19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1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" y="253593"/>
            <a:ext cx="2542478" cy="1248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6794" y="1625798"/>
            <a:ext cx="109069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Major Variances of Expenditures from Prior Year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WPCA Administration ($151,917) or (2.5%)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Contractual increase in salaries and benefits for MAA and UAW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Offset by savings in Retirement Benefits, Legal and Contracted Services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Process Control $457,176 or 14.2%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electrical cost of $408,796 or 24.6%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Electricity supply price increased from $0.0645 to $0.09724 or 51%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plant operator OT due to open positions of $50,000 or 40%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Sludge Processing and Disposal $42,589 or 1.4%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Contractual increase for operation of sludge dryer of $114,00 or 5.6%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Offset by savings in disposal of screenings from plant upgrade of ($70,000)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0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185" y="1768655"/>
            <a:ext cx="97265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Major Variances of Revenue from Prior Year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Increase in Connection Charges (P&amp;I) $125,000 from new construction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Darien treatment charge $64,860 or 3.4% based on metered flow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Darien capital reimbursement $683,867 or 68%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Darien’s share of capital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costs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paid from cash reserves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Increase in Sewer Use Fees $376,589 or 1.8%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Decrease in Aquarion User Charges ($195,236) or (40%)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Aquarion will cease discharge of WTP sludge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Decrease in Nitrogen Trading Exchange Credit ($577,980) or (64%)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From decrease in selling price of nitrogen credits from $6.67 to $1.36 per pound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6" y="236967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9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025" y="1991587"/>
            <a:ext cx="858150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Capital Project Requests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CP6904 WPCA Major Replacement $900,000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Upgrade final clarifier No. 3 and misc. equipment replacements at WPCF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CP4242 Sanitary Sewer Rehabilitation $700,000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Misc. Sewer and manhole repairs, lining sewers and manholes to remove extraneous water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identified by Infiltration and Inflow removal program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CP1455 Primary Sludge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Degritting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System Upgrade $1,200,000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Additional cost to replace primary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clarifier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CP9270 Sanitary Pumping Station Upgrade $500,000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Saddle Rock PS upgrade and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misc.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pump equipment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C71282 Vehicle Replacement and Repair $50,000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Replace aged vehicles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0" y="401728"/>
            <a:ext cx="2542252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456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Stamford Water Pollution Control Authority</dc:title>
  <dc:creator>Brown, Ann</dc:creator>
  <cp:lastModifiedBy> </cp:lastModifiedBy>
  <cp:revision>48</cp:revision>
  <cp:lastPrinted>2022-01-27T19:52:39Z</cp:lastPrinted>
  <dcterms:created xsi:type="dcterms:W3CDTF">2022-01-26T20:17:35Z</dcterms:created>
  <dcterms:modified xsi:type="dcterms:W3CDTF">2022-03-21T12:46:32Z</dcterms:modified>
</cp:coreProperties>
</file>