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6" r:id="rId1"/>
  </p:sldMasterIdLst>
  <p:notesMasterIdLst>
    <p:notesMasterId r:id="rId37"/>
  </p:notesMasterIdLst>
  <p:sldIdLst>
    <p:sldId id="256" r:id="rId2"/>
    <p:sldId id="408" r:id="rId3"/>
    <p:sldId id="398" r:id="rId4"/>
    <p:sldId id="407" r:id="rId5"/>
    <p:sldId id="409" r:id="rId6"/>
    <p:sldId id="406" r:id="rId7"/>
    <p:sldId id="411" r:id="rId8"/>
    <p:sldId id="403" r:id="rId9"/>
    <p:sldId id="393" r:id="rId10"/>
    <p:sldId id="423" r:id="rId11"/>
    <p:sldId id="424" r:id="rId12"/>
    <p:sldId id="425" r:id="rId13"/>
    <p:sldId id="426" r:id="rId14"/>
    <p:sldId id="427" r:id="rId15"/>
    <p:sldId id="428" r:id="rId16"/>
    <p:sldId id="429" r:id="rId17"/>
    <p:sldId id="432" r:id="rId18"/>
    <p:sldId id="433" r:id="rId19"/>
    <p:sldId id="435" r:id="rId20"/>
    <p:sldId id="436" r:id="rId21"/>
    <p:sldId id="437" r:id="rId22"/>
    <p:sldId id="438" r:id="rId23"/>
    <p:sldId id="439" r:id="rId24"/>
    <p:sldId id="440" r:id="rId25"/>
    <p:sldId id="441" r:id="rId26"/>
    <p:sldId id="413" r:id="rId27"/>
    <p:sldId id="414" r:id="rId28"/>
    <p:sldId id="415" r:id="rId29"/>
    <p:sldId id="416" r:id="rId30"/>
    <p:sldId id="404" r:id="rId31"/>
    <p:sldId id="417" r:id="rId32"/>
    <p:sldId id="405" r:id="rId33"/>
    <p:sldId id="418" r:id="rId34"/>
    <p:sldId id="419" r:id="rId35"/>
    <p:sldId id="44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1FA00-1865-D6A9-D75C-242656F53A10}" name="Jacoby, Rachel" initials="JR" userId="S::rjacoby@hks.harvard.edu::529e61ba-cab7-4358-b017-e8e38cfcb7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579"/>
    <a:srgbClr val="FF85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5" autoAdjust="0"/>
    <p:restoredTop sz="94660"/>
  </p:normalViewPr>
  <p:slideViewPr>
    <p:cSldViewPr snapToGrid="0">
      <p:cViewPr varScale="1">
        <p:scale>
          <a:sx n="101" d="100"/>
          <a:sy n="101" d="100"/>
        </p:scale>
        <p:origin x="12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079BD-A916-45C0-827D-7A06255D4D3F}" type="datetimeFigureOut">
              <a:rPr lang="en-US" smtClean="0"/>
              <a:t>3/18/2022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3E576-27E5-4283-9209-7412F8B0AC99}" type="slidenum">
              <a:rPr lang="en-US" smtClean="0"/>
              <a:t>‹#›</a:t>
            </a:fld>
            <a:endParaRPr lang="en-US" dirty="0"/>
          </a:p>
        </p:txBody>
      </p:sp>
    </p:spTree>
    <p:extLst>
      <p:ext uri="{BB962C8B-B14F-4D97-AF65-F5344CB8AC3E}">
        <p14:creationId xmlns:p14="http://schemas.microsoft.com/office/powerpoint/2010/main" val="324543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E576-27E5-4283-9209-7412F8B0AC99}" type="slidenum">
              <a:rPr lang="en-US" smtClean="0"/>
              <a:t>11</a:t>
            </a:fld>
            <a:endParaRPr lang="en-US" dirty="0"/>
          </a:p>
        </p:txBody>
      </p:sp>
    </p:spTree>
    <p:extLst>
      <p:ext uri="{BB962C8B-B14F-4D97-AF65-F5344CB8AC3E}">
        <p14:creationId xmlns:p14="http://schemas.microsoft.com/office/powerpoint/2010/main" val="421795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E576-27E5-4283-9209-7412F8B0AC99}" type="slidenum">
              <a:rPr lang="en-US" smtClean="0"/>
              <a:t>15</a:t>
            </a:fld>
            <a:endParaRPr lang="en-US" dirty="0"/>
          </a:p>
        </p:txBody>
      </p:sp>
    </p:spTree>
    <p:extLst>
      <p:ext uri="{BB962C8B-B14F-4D97-AF65-F5344CB8AC3E}">
        <p14:creationId xmlns:p14="http://schemas.microsoft.com/office/powerpoint/2010/main" val="54043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E576-27E5-4283-9209-7412F8B0AC99}" type="slidenum">
              <a:rPr lang="en-US" smtClean="0"/>
              <a:t>17</a:t>
            </a:fld>
            <a:endParaRPr lang="en-US" dirty="0"/>
          </a:p>
        </p:txBody>
      </p:sp>
    </p:spTree>
    <p:extLst>
      <p:ext uri="{BB962C8B-B14F-4D97-AF65-F5344CB8AC3E}">
        <p14:creationId xmlns:p14="http://schemas.microsoft.com/office/powerpoint/2010/main" val="255463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E576-27E5-4283-9209-7412F8B0AC99}" type="slidenum">
              <a:rPr lang="en-US" smtClean="0"/>
              <a:t>32</a:t>
            </a:fld>
            <a:endParaRPr lang="en-US"/>
          </a:p>
        </p:txBody>
      </p:sp>
    </p:spTree>
    <p:extLst>
      <p:ext uri="{BB962C8B-B14F-4D97-AF65-F5344CB8AC3E}">
        <p14:creationId xmlns:p14="http://schemas.microsoft.com/office/powerpoint/2010/main" val="188381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E576-27E5-4283-9209-7412F8B0AC99}" type="slidenum">
              <a:rPr lang="en-US" smtClean="0"/>
              <a:t>33</a:t>
            </a:fld>
            <a:endParaRPr lang="en-US"/>
          </a:p>
        </p:txBody>
      </p:sp>
    </p:spTree>
    <p:extLst>
      <p:ext uri="{BB962C8B-B14F-4D97-AF65-F5344CB8AC3E}">
        <p14:creationId xmlns:p14="http://schemas.microsoft.com/office/powerpoint/2010/main" val="35905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a:xfrm>
            <a:off x="1024128" y="6470704"/>
            <a:ext cx="2154142" cy="274320"/>
          </a:xfrm>
          <a:prstGeom prst="rect">
            <a:avLst/>
          </a:prstGeom>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9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60330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6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402009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9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60193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060215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8" y="6470704"/>
            <a:ext cx="2154142" cy="274320"/>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3198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8" y="6470704"/>
            <a:ext cx="2154142" cy="274320"/>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06267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dirty="0"/>
          </a:p>
        </p:txBody>
      </p:sp>
    </p:spTree>
    <p:extLst>
      <p:ext uri="{BB962C8B-B14F-4D97-AF65-F5344CB8AC3E}">
        <p14:creationId xmlns:p14="http://schemas.microsoft.com/office/powerpoint/2010/main" val="269895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6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6E5849F-8334-433C-8F52-1234662387B6}" type="slidenum">
              <a:rPr lang="en-US" smtClean="0"/>
              <a:t>‹#›</a:t>
            </a:fld>
            <a:endParaRPr lang="en-US" dirty="0"/>
          </a:p>
        </p:txBody>
      </p:sp>
      <p:cxnSp>
        <p:nvCxnSpPr>
          <p:cNvPr id="7" name="Straight Connector 6"/>
          <p:cNvCxnSpPr/>
          <p:nvPr/>
        </p:nvCxnSpPr>
        <p:spPr>
          <a:xfrm flipV="1">
            <a:off x="754380" y="58521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5597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a:xfrm>
            <a:off x="2335696" y="4960137"/>
            <a:ext cx="5893904" cy="1463040"/>
          </a:xfrm>
        </p:spPr>
        <p:txBody>
          <a:bodyPr>
            <a:normAutofit/>
          </a:bodyPr>
          <a:lstStyle/>
          <a:p>
            <a:r>
              <a:rPr lang="en-US" sz="3600" dirty="0"/>
              <a:t>Office of administration -</a:t>
            </a:r>
            <a:br>
              <a:rPr lang="en-US" sz="3600" dirty="0"/>
            </a:br>
            <a:r>
              <a:rPr lang="en-US" sz="2700" dirty="0"/>
              <a:t>Administration, Assessor, Tax &amp; Collection, Controller’s Office</a:t>
            </a:r>
          </a:p>
        </p:txBody>
      </p:sp>
      <p:sp>
        <p:nvSpPr>
          <p:cNvPr id="3" name="Subtitle 2"/>
          <p:cNvSpPr>
            <a:spLocks noGrp="1"/>
          </p:cNvSpPr>
          <p:nvPr>
            <p:ph type="subTitle" idx="1"/>
          </p:nvPr>
        </p:nvSpPr>
        <p:spPr>
          <a:xfrm>
            <a:off x="8514350" y="4960137"/>
            <a:ext cx="3677650" cy="1463040"/>
          </a:xfrm>
        </p:spPr>
        <p:txBody>
          <a:bodyPr/>
          <a:lstStyle/>
          <a:p>
            <a:r>
              <a:rPr lang="en-US" b="1" dirty="0"/>
              <a:t>March 29</a:t>
            </a:r>
            <a:r>
              <a:rPr lang="en-US" b="1" baseline="30000" dirty="0"/>
              <a:t>th  </a:t>
            </a:r>
            <a:r>
              <a:rPr lang="en-US" b="1" dirty="0"/>
              <a:t>Board of Finance</a:t>
            </a:r>
          </a:p>
          <a:p>
            <a:r>
              <a:rPr lang="en-US" b="1" dirty="0"/>
              <a:t>Sandra L. Dennies</a:t>
            </a:r>
          </a:p>
          <a:p>
            <a:endParaRPr lang="en-US" sz="2000" b="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78" y="4637360"/>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31474"/>
            <a:ext cx="3412900" cy="2250109"/>
          </a:xfrm>
          <a:prstGeom prst="rect">
            <a:avLst/>
          </a:prstGeom>
        </p:spPr>
      </p:pic>
    </p:spTree>
    <p:extLst>
      <p:ext uri="{BB962C8B-B14F-4D97-AF65-F5344CB8AC3E}">
        <p14:creationId xmlns:p14="http://schemas.microsoft.com/office/powerpoint/2010/main" val="401849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p:txBody>
          <a:bodyPr>
            <a:normAutofit/>
          </a:bodyPr>
          <a:lstStyle/>
          <a:p>
            <a:r>
              <a:rPr lang="en-US" sz="3600" dirty="0"/>
              <a:t>Office of administration-</a:t>
            </a:r>
            <a:br>
              <a:rPr lang="en-US" sz="3600" dirty="0"/>
            </a:br>
            <a:r>
              <a:rPr lang="en-US" sz="3600" dirty="0"/>
              <a:t>assessor</a:t>
            </a:r>
          </a:p>
        </p:txBody>
      </p:sp>
      <p:sp>
        <p:nvSpPr>
          <p:cNvPr id="3" name="Subtitle 2"/>
          <p:cNvSpPr>
            <a:spLocks noGrp="1"/>
          </p:cNvSpPr>
          <p:nvPr>
            <p:ph type="subTitle" idx="1"/>
          </p:nvPr>
        </p:nvSpPr>
        <p:spPr>
          <a:xfrm>
            <a:off x="8514350" y="4960137"/>
            <a:ext cx="3581400" cy="1463040"/>
          </a:xfrm>
        </p:spPr>
        <p:txBody>
          <a:bodyPr/>
          <a:lstStyle/>
          <a:p>
            <a:r>
              <a:rPr lang="en-US" b="1" dirty="0"/>
              <a:t>March 29</a:t>
            </a:r>
            <a:r>
              <a:rPr lang="en-US" b="1" baseline="30000" dirty="0"/>
              <a:t>th  </a:t>
            </a:r>
            <a:r>
              <a:rPr lang="en-US" b="1" dirty="0"/>
              <a:t>Board of Finance</a:t>
            </a:r>
          </a:p>
          <a:p>
            <a:r>
              <a:rPr lang="en-US" b="1" dirty="0"/>
              <a:t>Greg Stackpole</a:t>
            </a:r>
          </a:p>
          <a:p>
            <a:endParaRPr lang="en-US" b="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43" y="4637360"/>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31474"/>
            <a:ext cx="3412900" cy="2250109"/>
          </a:xfrm>
          <a:prstGeom prst="rect">
            <a:avLst/>
          </a:prstGeom>
        </p:spPr>
      </p:pic>
    </p:spTree>
    <p:extLst>
      <p:ext uri="{BB962C8B-B14F-4D97-AF65-F5344CB8AC3E}">
        <p14:creationId xmlns:p14="http://schemas.microsoft.com/office/powerpoint/2010/main" val="195171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Department Functions</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10</a:t>
            </a:fld>
            <a:endParaRPr lang="en-US" dirty="0"/>
          </a:p>
        </p:txBody>
      </p:sp>
    </p:spTree>
    <p:extLst>
      <p:ext uri="{BB962C8B-B14F-4D97-AF65-F5344CB8AC3E}">
        <p14:creationId xmlns:p14="http://schemas.microsoft.com/office/powerpoint/2010/main" val="204173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Department Functions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11</a:t>
            </a:fld>
            <a:endParaRPr lang="en-US" dirty="0"/>
          </a:p>
        </p:txBody>
      </p:sp>
      <p:sp>
        <p:nvSpPr>
          <p:cNvPr id="5" name="Rectangle 4">
            <a:extLst>
              <a:ext uri="{FF2B5EF4-FFF2-40B4-BE49-F238E27FC236}">
                <a16:creationId xmlns:a16="http://schemas.microsoft.com/office/drawing/2014/main" id="{2BEB71CC-DCCC-4897-BFB5-ECAB4A720F5B}"/>
              </a:ext>
            </a:extLst>
          </p:cNvPr>
          <p:cNvSpPr/>
          <p:nvPr/>
        </p:nvSpPr>
        <p:spPr>
          <a:xfrm>
            <a:off x="1144955" y="2620108"/>
            <a:ext cx="2995896"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ea typeface="+mn-lt"/>
                <a:cs typeface="+mn-lt"/>
              </a:rPr>
              <a:t>1020</a:t>
            </a:r>
          </a:p>
          <a:p>
            <a:pPr algn="ctr"/>
            <a:r>
              <a:rPr lang="en-US" i="1" dirty="0">
                <a:ea typeface="+mn-lt"/>
                <a:cs typeface="+mn-lt"/>
              </a:rPr>
              <a:t>ASSESSOR</a:t>
            </a:r>
          </a:p>
          <a:p>
            <a:pPr algn="ctr"/>
            <a:endParaRPr lang="en-US" i="1" dirty="0">
              <a:ea typeface="+mn-lt"/>
              <a:cs typeface="+mn-lt"/>
            </a:endParaRPr>
          </a:p>
        </p:txBody>
      </p:sp>
      <p:sp>
        <p:nvSpPr>
          <p:cNvPr id="6" name="Rectangle 5">
            <a:extLst>
              <a:ext uri="{FF2B5EF4-FFF2-40B4-BE49-F238E27FC236}">
                <a16:creationId xmlns:a16="http://schemas.microsoft.com/office/drawing/2014/main" id="{35A514C0-FC58-4DAB-A9EE-30D59E0A9F8B}"/>
              </a:ext>
            </a:extLst>
          </p:cNvPr>
          <p:cNvSpPr/>
          <p:nvPr/>
        </p:nvSpPr>
        <p:spPr>
          <a:xfrm>
            <a:off x="1144955" y="3688211"/>
            <a:ext cx="2995896" cy="278249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US" sz="1200" dirty="0">
              <a:solidFill>
                <a:schemeClr val="tx2">
                  <a:lumMod val="60000"/>
                  <a:lumOff val="40000"/>
                </a:schemeClr>
              </a:solidFill>
            </a:endParaRPr>
          </a:p>
          <a:p>
            <a:pPr marL="285750" indent="-285750">
              <a:buFont typeface="Arial" panose="020B0604020202020204" pitchFamily="34" charset="0"/>
              <a:buChar char="•"/>
            </a:pPr>
            <a:r>
              <a:rPr lang="en-US" sz="1200" dirty="0">
                <a:solidFill>
                  <a:schemeClr val="tx2">
                    <a:lumMod val="60000"/>
                    <a:lumOff val="40000"/>
                  </a:schemeClr>
                </a:solidFill>
              </a:rPr>
              <a:t>Annually discover, measure and list all taxable and exempt property perfected and according to law – 38,000 RE accounts, 4,800 PP accounts, and 115,000 MV accounts. YOY increase of 2.40%, or 532MM.</a:t>
            </a:r>
          </a:p>
          <a:p>
            <a:pPr marL="285750" indent="-285750">
              <a:buFont typeface="Arial" panose="020B0604020202020204" pitchFamily="34" charset="0"/>
              <a:buChar char="•"/>
            </a:pPr>
            <a:r>
              <a:rPr lang="en-US" sz="1200" dirty="0">
                <a:solidFill>
                  <a:schemeClr val="tx2">
                    <a:lumMod val="60000"/>
                    <a:lumOff val="40000"/>
                  </a:schemeClr>
                </a:solidFill>
              </a:rPr>
              <a:t>Process all State and Local exemption programs.</a:t>
            </a:r>
          </a:p>
          <a:p>
            <a:pPr marL="285750" indent="-285750">
              <a:buFont typeface="Arial" panose="020B0604020202020204" pitchFamily="34" charset="0"/>
              <a:buChar char="•"/>
            </a:pPr>
            <a:r>
              <a:rPr lang="en-US" sz="1200" dirty="0">
                <a:solidFill>
                  <a:schemeClr val="tx2">
                    <a:lumMod val="60000"/>
                    <a:lumOff val="40000"/>
                  </a:schemeClr>
                </a:solidFill>
              </a:rPr>
              <a:t>Audit Personal Property accounts (TMA), discover and list out of State MV’s (MTS).</a:t>
            </a:r>
          </a:p>
          <a:p>
            <a:pPr marL="285750" lvl="0" indent="-285750" defTabSz="914400">
              <a:buFont typeface="Arial" panose="020B0604020202020204" pitchFamily="34" charset="0"/>
              <a:buChar char="•"/>
              <a:defRPr/>
            </a:pPr>
            <a:r>
              <a:rPr lang="en-US" sz="1200" dirty="0">
                <a:solidFill>
                  <a:schemeClr val="tx2">
                    <a:lumMod val="60000"/>
                    <a:lumOff val="40000"/>
                  </a:schemeClr>
                </a:solidFill>
              </a:rPr>
              <a:t>Provide data and historical research services to public and other City departments accurately and in a timely manner. </a:t>
            </a:r>
          </a:p>
          <a:p>
            <a:pPr marL="285750" indent="-285750">
              <a:buFont typeface="Arial"/>
              <a:buChar char="•"/>
            </a:pPr>
            <a:endParaRPr lang="en-US" sz="2000" dirty="0">
              <a:solidFill>
                <a:schemeClr val="tx2"/>
              </a:solidFill>
            </a:endParaRPr>
          </a:p>
        </p:txBody>
      </p:sp>
      <p:sp>
        <p:nvSpPr>
          <p:cNvPr id="7" name="Rectangle 6">
            <a:extLst>
              <a:ext uri="{FF2B5EF4-FFF2-40B4-BE49-F238E27FC236}">
                <a16:creationId xmlns:a16="http://schemas.microsoft.com/office/drawing/2014/main" id="{3DF7ABAC-77AA-4661-BC69-BF539D90E248}"/>
              </a:ext>
            </a:extLst>
          </p:cNvPr>
          <p:cNvSpPr/>
          <p:nvPr/>
        </p:nvSpPr>
        <p:spPr>
          <a:xfrm>
            <a:off x="8051149" y="3688210"/>
            <a:ext cx="2995896" cy="27824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lvl="0" indent="-285750" defTabSz="914400">
              <a:buFont typeface="Arial" panose="020B0604020202020204" pitchFamily="34" charset="0"/>
              <a:buChar char="•"/>
              <a:defRPr/>
            </a:pPr>
            <a:r>
              <a:rPr lang="en-US" sz="1200" dirty="0">
                <a:solidFill>
                  <a:schemeClr val="tx2">
                    <a:lumMod val="60000"/>
                    <a:lumOff val="40000"/>
                  </a:schemeClr>
                </a:solidFill>
              </a:rPr>
              <a:t>Analyze Real Estate market trends for commercial and residential properties.</a:t>
            </a:r>
          </a:p>
          <a:p>
            <a:pPr marL="285750" lvl="0" indent="-285750" defTabSz="914400">
              <a:buFont typeface="Arial" panose="020B0604020202020204" pitchFamily="34" charset="0"/>
              <a:buChar char="•"/>
              <a:defRPr/>
            </a:pPr>
            <a:r>
              <a:rPr lang="en-US" sz="1200" dirty="0">
                <a:solidFill>
                  <a:schemeClr val="tx2">
                    <a:lumMod val="60000"/>
                    <a:lumOff val="40000"/>
                  </a:schemeClr>
                </a:solidFill>
              </a:rPr>
              <a:t>Annually collect and analyze income and expense data from commercial and industrial property owners.</a:t>
            </a:r>
          </a:p>
          <a:p>
            <a:pPr marL="285750" lvl="0" indent="-285750" defTabSz="914400">
              <a:buFont typeface="Arial" panose="020B0604020202020204" pitchFamily="34" charset="0"/>
              <a:buChar char="•"/>
              <a:defRPr/>
            </a:pPr>
            <a:r>
              <a:rPr lang="en-US" sz="1200" dirty="0">
                <a:solidFill>
                  <a:schemeClr val="tx2">
                    <a:lumMod val="60000"/>
                    <a:lumOff val="40000"/>
                  </a:schemeClr>
                </a:solidFill>
              </a:rPr>
              <a:t>Review all transferred Real Property at time of sale.</a:t>
            </a:r>
          </a:p>
          <a:p>
            <a:pPr marL="285750" lvl="0" indent="-285750" defTabSz="914400">
              <a:buFont typeface="Arial" panose="020B0604020202020204" pitchFamily="34" charset="0"/>
              <a:buChar char="•"/>
              <a:defRPr/>
            </a:pPr>
            <a:endParaRPr lang="en-US" sz="1200" dirty="0">
              <a:solidFill>
                <a:schemeClr val="tx2">
                  <a:lumMod val="60000"/>
                  <a:lumOff val="40000"/>
                </a:schemeClr>
              </a:solidFill>
            </a:endParaRPr>
          </a:p>
          <a:p>
            <a:pPr marL="285750" lvl="0" indent="-285750" defTabSz="914400">
              <a:buFont typeface="Arial" panose="020B0604020202020204" pitchFamily="34" charset="0"/>
              <a:buChar char="•"/>
              <a:defRPr/>
            </a:pPr>
            <a:endParaRPr lang="en-US" sz="1200" dirty="0">
              <a:solidFill>
                <a:schemeClr val="tx2">
                  <a:lumMod val="60000"/>
                  <a:lumOff val="40000"/>
                </a:schemeClr>
              </a:solidFill>
            </a:endParaRPr>
          </a:p>
          <a:p>
            <a:pPr marL="285750" lvl="0" indent="-285750" defTabSz="914400">
              <a:buFont typeface="Arial" panose="020B0604020202020204" pitchFamily="34" charset="0"/>
              <a:buChar char="•"/>
              <a:defRPr/>
            </a:pPr>
            <a:endParaRPr lang="en-US" sz="1200" dirty="0">
              <a:solidFill>
                <a:schemeClr val="tx2">
                  <a:lumMod val="60000"/>
                  <a:lumOff val="40000"/>
                </a:schemeClr>
              </a:solidFill>
            </a:endParaRPr>
          </a:p>
          <a:p>
            <a:pPr marL="285750" lvl="0" indent="-285750" defTabSz="914400">
              <a:buFont typeface="Arial" panose="020B0604020202020204" pitchFamily="34" charset="0"/>
              <a:buChar char="•"/>
              <a:defRPr/>
            </a:pPr>
            <a:endParaRPr lang="en-US" sz="1200" dirty="0">
              <a:solidFill>
                <a:schemeClr val="tx2">
                  <a:lumMod val="60000"/>
                  <a:lumOff val="40000"/>
                </a:schemeClr>
              </a:solidFill>
            </a:endParaRPr>
          </a:p>
          <a:p>
            <a:pPr marL="285750" lvl="0" indent="-285750" defTabSz="914400">
              <a:buFont typeface="Arial" panose="020B0604020202020204" pitchFamily="34" charset="0"/>
              <a:buChar char="•"/>
              <a:defRPr/>
            </a:pPr>
            <a:endParaRPr lang="en-US" sz="1200" dirty="0">
              <a:solidFill>
                <a:schemeClr val="tx2">
                  <a:lumMod val="60000"/>
                  <a:lumOff val="40000"/>
                </a:schemeClr>
              </a:solidFill>
            </a:endParaRPr>
          </a:p>
          <a:p>
            <a:pPr marL="285750" lvl="0" indent="-285750" defTabSz="914400">
              <a:buFont typeface="Arial" panose="020B0604020202020204" pitchFamily="34" charset="0"/>
              <a:buChar char="•"/>
              <a:defRPr/>
            </a:pPr>
            <a:endParaRPr lang="en-US" sz="1200" dirty="0">
              <a:solidFill>
                <a:schemeClr val="tx2">
                  <a:lumMod val="60000"/>
                  <a:lumOff val="40000"/>
                </a:schemeClr>
              </a:solidFill>
            </a:endParaRPr>
          </a:p>
          <a:p>
            <a:pPr lvl="0" defTabSz="914400">
              <a:defRPr/>
            </a:pPr>
            <a:endParaRPr lang="en-US" sz="1200" dirty="0">
              <a:solidFill>
                <a:schemeClr val="tx2">
                  <a:lumMod val="60000"/>
                  <a:lumOff val="40000"/>
                </a:schemeClr>
              </a:solidFill>
            </a:endParaRPr>
          </a:p>
          <a:p>
            <a:pPr lvl="0" defTabSz="914400">
              <a:defRPr/>
            </a:pPr>
            <a:endParaRPr lang="en-US" sz="1200" dirty="0">
              <a:solidFill>
                <a:schemeClr val="tx2">
                  <a:lumMod val="60000"/>
                  <a:lumOff val="40000"/>
                </a:schemeClr>
              </a:solidFill>
            </a:endParaRPr>
          </a:p>
        </p:txBody>
      </p:sp>
      <p:sp>
        <p:nvSpPr>
          <p:cNvPr id="8" name="Rectangle 7">
            <a:extLst>
              <a:ext uri="{FF2B5EF4-FFF2-40B4-BE49-F238E27FC236}">
                <a16:creationId xmlns:a16="http://schemas.microsoft.com/office/drawing/2014/main" id="{9242F0BE-CC9B-4BF5-B822-14A80A3EC345}"/>
              </a:ext>
            </a:extLst>
          </p:cNvPr>
          <p:cNvSpPr/>
          <p:nvPr/>
        </p:nvSpPr>
        <p:spPr>
          <a:xfrm>
            <a:off x="4598052" y="3688210"/>
            <a:ext cx="2995896" cy="27824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US" sz="1200" dirty="0">
              <a:solidFill>
                <a:schemeClr val="tx2">
                  <a:lumMod val="60000"/>
                  <a:lumOff val="40000"/>
                </a:schemeClr>
              </a:solidFill>
            </a:endParaRPr>
          </a:p>
          <a:p>
            <a:pPr marL="285750" indent="-285750">
              <a:buFont typeface="Arial" panose="020B0604020202020204" pitchFamily="34" charset="0"/>
              <a:buChar char="•"/>
            </a:pPr>
            <a:endParaRPr lang="en-US" sz="1200" dirty="0">
              <a:solidFill>
                <a:schemeClr val="tx2">
                  <a:lumMod val="60000"/>
                  <a:lumOff val="40000"/>
                </a:schemeClr>
              </a:solidFill>
            </a:endParaRPr>
          </a:p>
          <a:p>
            <a:pPr marL="285750" indent="-285750">
              <a:buFont typeface="Arial" panose="020B0604020202020204" pitchFamily="34" charset="0"/>
              <a:buChar char="•"/>
            </a:pPr>
            <a:r>
              <a:rPr lang="en-US" sz="1200" dirty="0">
                <a:solidFill>
                  <a:schemeClr val="tx2">
                    <a:lumMod val="60000"/>
                    <a:lumOff val="40000"/>
                  </a:schemeClr>
                </a:solidFill>
              </a:rPr>
              <a:t>The Board of Assessment Appeals – A State-mandated autonomous body that hear and deliberate upon assessment related appeals from taxpayers who feel erred by the actions of the Assessor. </a:t>
            </a:r>
          </a:p>
          <a:p>
            <a:pPr marL="285750" indent="-285750">
              <a:buFont typeface="Arial" panose="020B0604020202020204" pitchFamily="34" charset="0"/>
              <a:buChar char="•"/>
            </a:pPr>
            <a:r>
              <a:rPr lang="en-US" sz="1200" dirty="0">
                <a:solidFill>
                  <a:schemeClr val="tx2">
                    <a:lumMod val="60000"/>
                    <a:lumOff val="40000"/>
                  </a:schemeClr>
                </a:solidFill>
              </a:rPr>
              <a:t>Board members are appointed by the Mayor.</a:t>
            </a:r>
          </a:p>
          <a:p>
            <a:endParaRPr lang="en-US" sz="1200" dirty="0">
              <a:solidFill>
                <a:schemeClr val="tx2">
                  <a:lumMod val="60000"/>
                  <a:lumOff val="40000"/>
                </a:schemeClr>
              </a:solidFill>
            </a:endParaRPr>
          </a:p>
          <a:p>
            <a:pPr marL="285750" indent="-285750">
              <a:buFont typeface="Arial" panose="020B0604020202020204" pitchFamily="34" charset="0"/>
              <a:buChar char="•"/>
            </a:pPr>
            <a:endParaRPr lang="en-US" sz="1200" dirty="0">
              <a:solidFill>
                <a:schemeClr val="tx2">
                  <a:lumMod val="60000"/>
                  <a:lumOff val="40000"/>
                </a:schemeClr>
              </a:solidFill>
            </a:endParaRPr>
          </a:p>
          <a:p>
            <a:pPr marL="285750" indent="-285750">
              <a:buFont typeface="Arial" panose="020B0604020202020204" pitchFamily="34" charset="0"/>
              <a:buChar char="•"/>
            </a:pPr>
            <a:endParaRPr lang="en-US" sz="1200" dirty="0">
              <a:solidFill>
                <a:schemeClr val="tx2">
                  <a:lumMod val="60000"/>
                  <a:lumOff val="40000"/>
                </a:schemeClr>
              </a:solidFill>
            </a:endParaRPr>
          </a:p>
          <a:p>
            <a:pPr marL="285750" indent="-285750">
              <a:buFont typeface="Arial" panose="020B0604020202020204" pitchFamily="34" charset="0"/>
              <a:buChar char="•"/>
            </a:pPr>
            <a:endParaRPr lang="en-US" sz="1200" dirty="0">
              <a:solidFill>
                <a:schemeClr val="tx2">
                  <a:lumMod val="60000"/>
                  <a:lumOff val="40000"/>
                </a:schemeClr>
              </a:solidFill>
            </a:endParaRPr>
          </a:p>
          <a:p>
            <a:pPr marL="285750" indent="-285750">
              <a:buFont typeface="Arial" panose="020B0604020202020204" pitchFamily="34" charset="0"/>
              <a:buChar char="•"/>
            </a:pPr>
            <a:endParaRPr lang="en-US" sz="1200" dirty="0">
              <a:solidFill>
                <a:schemeClr val="tx2">
                  <a:lumMod val="60000"/>
                  <a:lumOff val="40000"/>
                </a:schemeClr>
              </a:solidFill>
            </a:endParaRPr>
          </a:p>
          <a:p>
            <a:endParaRPr lang="en-US" sz="1200" dirty="0">
              <a:solidFill>
                <a:schemeClr val="tx2">
                  <a:lumMod val="60000"/>
                  <a:lumOff val="40000"/>
                </a:schemeClr>
              </a:solidFill>
            </a:endParaRPr>
          </a:p>
          <a:p>
            <a:pPr marL="285750" indent="-285750">
              <a:buFont typeface="Arial" panose="020B0604020202020204" pitchFamily="34" charset="0"/>
              <a:buChar char="•"/>
            </a:pPr>
            <a:endParaRPr lang="en-US" sz="1200" dirty="0">
              <a:solidFill>
                <a:schemeClr val="tx2">
                  <a:lumMod val="60000"/>
                  <a:lumOff val="40000"/>
                </a:schemeClr>
              </a:solidFill>
            </a:endParaRPr>
          </a:p>
          <a:p>
            <a:pPr marL="285750" indent="-285750">
              <a:buFont typeface="Arial"/>
              <a:buChar char="•"/>
            </a:pPr>
            <a:endParaRPr lang="en-US" sz="1200" dirty="0">
              <a:solidFill>
                <a:schemeClr val="tx2">
                  <a:lumMod val="60000"/>
                  <a:lumOff val="40000"/>
                </a:schemeClr>
              </a:solidFill>
            </a:endParaRPr>
          </a:p>
        </p:txBody>
      </p:sp>
      <p:sp>
        <p:nvSpPr>
          <p:cNvPr id="9" name="Rectangle 8">
            <a:extLst>
              <a:ext uri="{FF2B5EF4-FFF2-40B4-BE49-F238E27FC236}">
                <a16:creationId xmlns:a16="http://schemas.microsoft.com/office/drawing/2014/main" id="{DD82B488-7054-48A4-A69F-4B5AB39975B1}"/>
              </a:ext>
            </a:extLst>
          </p:cNvPr>
          <p:cNvSpPr/>
          <p:nvPr/>
        </p:nvSpPr>
        <p:spPr>
          <a:xfrm>
            <a:off x="8051149" y="2620108"/>
            <a:ext cx="2995896"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ea typeface="+mn-lt"/>
                <a:cs typeface="+mn-lt"/>
              </a:rPr>
              <a:t>1026</a:t>
            </a:r>
          </a:p>
          <a:p>
            <a:pPr algn="ctr"/>
            <a:r>
              <a:rPr lang="en-US" dirty="0">
                <a:ea typeface="+mn-lt"/>
                <a:cs typeface="+mn-lt"/>
              </a:rPr>
              <a:t>PROPERTY REVALUATION</a:t>
            </a:r>
          </a:p>
          <a:p>
            <a:pPr algn="ctr"/>
            <a:endParaRPr lang="en-US" dirty="0">
              <a:ea typeface="+mn-lt"/>
              <a:cs typeface="+mn-lt"/>
            </a:endParaRPr>
          </a:p>
        </p:txBody>
      </p:sp>
      <p:sp>
        <p:nvSpPr>
          <p:cNvPr id="10" name="Rectangle 9">
            <a:extLst>
              <a:ext uri="{FF2B5EF4-FFF2-40B4-BE49-F238E27FC236}">
                <a16:creationId xmlns:a16="http://schemas.microsoft.com/office/drawing/2014/main" id="{7958D0D5-BF0A-424C-96B5-41677B7E58A4}"/>
              </a:ext>
            </a:extLst>
          </p:cNvPr>
          <p:cNvSpPr/>
          <p:nvPr/>
        </p:nvSpPr>
        <p:spPr>
          <a:xfrm>
            <a:off x="4598052" y="2620108"/>
            <a:ext cx="2995896"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ea typeface="+mn-lt"/>
                <a:cs typeface="+mn-lt"/>
              </a:rPr>
              <a:t>1021</a:t>
            </a:r>
          </a:p>
          <a:p>
            <a:pPr algn="ctr"/>
            <a:r>
              <a:rPr lang="en-US" dirty="0">
                <a:ea typeface="+mn-lt"/>
                <a:cs typeface="+mn-lt"/>
              </a:rPr>
              <a:t>BOARD OF ASSESSMENT APPEALS</a:t>
            </a:r>
          </a:p>
        </p:txBody>
      </p:sp>
    </p:spTree>
    <p:extLst>
      <p:ext uri="{BB962C8B-B14F-4D97-AF65-F5344CB8AC3E}">
        <p14:creationId xmlns:p14="http://schemas.microsoft.com/office/powerpoint/2010/main" val="395938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Current staff</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12</a:t>
            </a:fld>
            <a:endParaRPr lang="en-US" dirty="0"/>
          </a:p>
        </p:txBody>
      </p:sp>
    </p:spTree>
    <p:extLst>
      <p:ext uri="{BB962C8B-B14F-4D97-AF65-F5344CB8AC3E}">
        <p14:creationId xmlns:p14="http://schemas.microsoft.com/office/powerpoint/2010/main" val="421396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Current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13</a:t>
            </a:fld>
            <a:endParaRPr lang="en-US" dirty="0"/>
          </a:p>
        </p:txBody>
      </p:sp>
      <p:sp>
        <p:nvSpPr>
          <p:cNvPr id="7" name="Rectangle 6">
            <a:extLst>
              <a:ext uri="{FF2B5EF4-FFF2-40B4-BE49-F238E27FC236}">
                <a16:creationId xmlns:a16="http://schemas.microsoft.com/office/drawing/2014/main" id="{3DF7ABAC-77AA-4661-BC69-BF539D90E248}"/>
              </a:ext>
            </a:extLst>
          </p:cNvPr>
          <p:cNvSpPr/>
          <p:nvPr/>
        </p:nvSpPr>
        <p:spPr>
          <a:xfrm>
            <a:off x="1154243" y="2084832"/>
            <a:ext cx="9892802"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US" dirty="0">
              <a:solidFill>
                <a:schemeClr val="tx2"/>
              </a:solidFill>
            </a:endParaRPr>
          </a:p>
        </p:txBody>
      </p:sp>
      <p:pic>
        <p:nvPicPr>
          <p:cNvPr id="4" name="Picture 3"/>
          <p:cNvPicPr>
            <a:picLocks noChangeAspect="1"/>
          </p:cNvPicPr>
          <p:nvPr/>
        </p:nvPicPr>
        <p:blipFill>
          <a:blip r:embed="rId2"/>
          <a:stretch>
            <a:fillRect/>
          </a:stretch>
        </p:blipFill>
        <p:spPr>
          <a:xfrm>
            <a:off x="2957896" y="2136347"/>
            <a:ext cx="6285495" cy="4295731"/>
          </a:xfrm>
          <a:prstGeom prst="rect">
            <a:avLst/>
          </a:prstGeom>
        </p:spPr>
      </p:pic>
    </p:spTree>
    <p:extLst>
      <p:ext uri="{BB962C8B-B14F-4D97-AF65-F5344CB8AC3E}">
        <p14:creationId xmlns:p14="http://schemas.microsoft.com/office/powerpoint/2010/main" val="40019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Fiscal year 2022-23</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14</a:t>
            </a:fld>
            <a:endParaRPr lang="en-US" dirty="0"/>
          </a:p>
        </p:txBody>
      </p:sp>
    </p:spTree>
    <p:extLst>
      <p:ext uri="{BB962C8B-B14F-4D97-AF65-F5344CB8AC3E}">
        <p14:creationId xmlns:p14="http://schemas.microsoft.com/office/powerpoint/2010/main" val="208388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Changes for the next 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15</a:t>
            </a:fld>
            <a:endParaRPr lang="en-US" dirty="0"/>
          </a:p>
        </p:txBody>
      </p:sp>
      <p:sp>
        <p:nvSpPr>
          <p:cNvPr id="6" name="Rectangle 5">
            <a:extLst>
              <a:ext uri="{FF2B5EF4-FFF2-40B4-BE49-F238E27FC236}">
                <a16:creationId xmlns:a16="http://schemas.microsoft.com/office/drawing/2014/main" id="{35A514C0-FC58-4DAB-A9EE-30D59E0A9F8B}"/>
              </a:ext>
            </a:extLst>
          </p:cNvPr>
          <p:cNvSpPr/>
          <p:nvPr/>
        </p:nvSpPr>
        <p:spPr>
          <a:xfrm>
            <a:off x="1144954" y="2084832"/>
            <a:ext cx="9857825"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2000" u="sng" dirty="0">
                <a:solidFill>
                  <a:schemeClr val="tx2"/>
                </a:solidFill>
              </a:rPr>
              <a:t>ASSESSOR</a:t>
            </a:r>
            <a:r>
              <a:rPr lang="en-US" sz="2000" dirty="0">
                <a:solidFill>
                  <a:schemeClr val="tx2"/>
                </a:solidFill>
              </a:rPr>
              <a:t> – 1020 – </a:t>
            </a:r>
            <a:r>
              <a:rPr lang="en-US" sz="2000" dirty="0"/>
              <a:t>– </a:t>
            </a:r>
            <a:r>
              <a:rPr lang="en-US" sz="2000" dirty="0">
                <a:solidFill>
                  <a:schemeClr val="tx2">
                    <a:lumMod val="60000"/>
                    <a:lumOff val="40000"/>
                  </a:schemeClr>
                </a:solidFill>
              </a:rPr>
              <a:t>Increase in Software Maintenance ($5.8k due to increased costs of NADA price guides required for Motor Vehicle Pricing) – All other budget line items remained flat with the exception of salaries.</a:t>
            </a:r>
          </a:p>
          <a:p>
            <a:pPr marL="285750" indent="-285750">
              <a:buFont typeface="Arial"/>
              <a:buChar char="•"/>
            </a:pPr>
            <a:endParaRPr lang="en-US" sz="2000" dirty="0">
              <a:solidFill>
                <a:schemeClr val="tx2">
                  <a:lumMod val="60000"/>
                  <a:lumOff val="40000"/>
                </a:schemeClr>
              </a:solidFill>
            </a:endParaRPr>
          </a:p>
          <a:p>
            <a:endParaRPr lang="en-US" sz="2000" dirty="0">
              <a:solidFill>
                <a:schemeClr val="tx2">
                  <a:lumMod val="60000"/>
                  <a:lumOff val="40000"/>
                </a:schemeClr>
              </a:solidFill>
            </a:endParaRPr>
          </a:p>
          <a:p>
            <a:pPr marL="285750" indent="-285750">
              <a:buFont typeface="Arial"/>
              <a:buChar char="•"/>
            </a:pPr>
            <a:r>
              <a:rPr lang="en-US" sz="2000" u="sng" dirty="0">
                <a:solidFill>
                  <a:schemeClr val="tx1"/>
                </a:solidFill>
              </a:rPr>
              <a:t>BOARD OF ASSESSMENT APPEALS </a:t>
            </a:r>
            <a:r>
              <a:rPr lang="en-US" sz="2000" dirty="0">
                <a:solidFill>
                  <a:schemeClr val="tx1"/>
                </a:solidFill>
              </a:rPr>
              <a:t>– 1021 – </a:t>
            </a:r>
            <a:r>
              <a:rPr lang="en-US" sz="2000" dirty="0">
                <a:solidFill>
                  <a:schemeClr val="tx2">
                    <a:lumMod val="60000"/>
                    <a:lumOff val="40000"/>
                  </a:schemeClr>
                </a:solidFill>
              </a:rPr>
              <a:t>No change Year Over Year</a:t>
            </a:r>
          </a:p>
          <a:p>
            <a:pPr marL="285750" indent="-285750">
              <a:buFont typeface="Arial"/>
              <a:buChar char="•"/>
            </a:pPr>
            <a:endParaRPr lang="en-US" sz="2000" dirty="0">
              <a:solidFill>
                <a:schemeClr val="tx2">
                  <a:lumMod val="60000"/>
                  <a:lumOff val="40000"/>
                </a:schemeClr>
              </a:solidFill>
            </a:endParaRPr>
          </a:p>
          <a:p>
            <a:pPr marL="285750" indent="-285750">
              <a:buFont typeface="Arial"/>
              <a:buChar char="•"/>
            </a:pPr>
            <a:endParaRPr lang="en-US" sz="2000" dirty="0">
              <a:solidFill>
                <a:schemeClr val="tx2">
                  <a:lumMod val="60000"/>
                  <a:lumOff val="40000"/>
                </a:schemeClr>
              </a:solidFill>
            </a:endParaRPr>
          </a:p>
          <a:p>
            <a:pPr marL="285750" indent="-285750">
              <a:buFont typeface="Arial"/>
              <a:buChar char="•"/>
            </a:pPr>
            <a:endParaRPr lang="en-US" sz="2000" dirty="0">
              <a:solidFill>
                <a:schemeClr val="tx1"/>
              </a:solidFill>
            </a:endParaRPr>
          </a:p>
          <a:p>
            <a:pPr marL="285750" indent="-285750">
              <a:buFont typeface="Arial"/>
              <a:buChar char="•"/>
            </a:pPr>
            <a:r>
              <a:rPr lang="en-US" sz="2000" u="sng" dirty="0">
                <a:solidFill>
                  <a:schemeClr val="tx1"/>
                </a:solidFill>
              </a:rPr>
              <a:t>PROPERTY REVALUATION </a:t>
            </a:r>
            <a:r>
              <a:rPr lang="en-US" sz="2000" dirty="0">
                <a:solidFill>
                  <a:schemeClr val="tx1"/>
                </a:solidFill>
              </a:rPr>
              <a:t>– 1026 – </a:t>
            </a:r>
            <a:r>
              <a:rPr lang="en-US" sz="2000" dirty="0">
                <a:solidFill>
                  <a:schemeClr val="tx2">
                    <a:lumMod val="60000"/>
                    <a:lumOff val="40000"/>
                  </a:schemeClr>
                </a:solidFill>
              </a:rPr>
              <a:t>Decrease of $1,045,000 – State mandated City Wide revaluation project was fully funded in FY 2021-2022</a:t>
            </a:r>
            <a:r>
              <a:rPr lang="en-US" sz="2000" dirty="0">
                <a:solidFill>
                  <a:schemeClr val="tx1"/>
                </a:solidFill>
              </a:rPr>
              <a:t>. </a:t>
            </a:r>
            <a:r>
              <a:rPr lang="en-US" sz="2000" dirty="0">
                <a:solidFill>
                  <a:schemeClr val="tx2">
                    <a:lumMod val="60000"/>
                    <a:lumOff val="40000"/>
                  </a:schemeClr>
                </a:solidFill>
              </a:rPr>
              <a:t>– All other budget line items remained flat with the exception of salaries.</a:t>
            </a:r>
            <a:endParaRPr lang="en-US" sz="2000" dirty="0">
              <a:solidFill>
                <a:schemeClr val="tx1"/>
              </a:solidFill>
            </a:endParaRPr>
          </a:p>
          <a:p>
            <a:endParaRPr lang="en-US" sz="2000" dirty="0">
              <a:solidFill>
                <a:schemeClr val="tx2">
                  <a:lumMod val="60000"/>
                  <a:lumOff val="40000"/>
                </a:schemeClr>
              </a:solidFill>
            </a:endParaRPr>
          </a:p>
          <a:p>
            <a:pPr marL="285750" indent="-285750">
              <a:buFont typeface="Arial"/>
              <a:buChar char="•"/>
            </a:pPr>
            <a:endParaRPr lang="en-US" sz="2000" dirty="0">
              <a:solidFill>
                <a:schemeClr val="tx2"/>
              </a:solidFill>
            </a:endParaRPr>
          </a:p>
        </p:txBody>
      </p:sp>
    </p:spTree>
    <p:extLst>
      <p:ext uri="{BB962C8B-B14F-4D97-AF65-F5344CB8AC3E}">
        <p14:creationId xmlns:p14="http://schemas.microsoft.com/office/powerpoint/2010/main" val="140794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Department management</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16</a:t>
            </a:fld>
            <a:endParaRPr lang="en-US" dirty="0"/>
          </a:p>
        </p:txBody>
      </p:sp>
    </p:spTree>
    <p:extLst>
      <p:ext uri="{BB962C8B-B14F-4D97-AF65-F5344CB8AC3E}">
        <p14:creationId xmlns:p14="http://schemas.microsoft.com/office/powerpoint/2010/main" val="417560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Changes for the next 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17</a:t>
            </a:fld>
            <a:endParaRPr lang="en-US" dirty="0"/>
          </a:p>
        </p:txBody>
      </p:sp>
      <p:sp>
        <p:nvSpPr>
          <p:cNvPr id="6" name="Rectangle 5">
            <a:extLst>
              <a:ext uri="{FF2B5EF4-FFF2-40B4-BE49-F238E27FC236}">
                <a16:creationId xmlns:a16="http://schemas.microsoft.com/office/drawing/2014/main" id="{35A514C0-FC58-4DAB-A9EE-30D59E0A9F8B}"/>
              </a:ext>
            </a:extLst>
          </p:cNvPr>
          <p:cNvSpPr/>
          <p:nvPr/>
        </p:nvSpPr>
        <p:spPr>
          <a:xfrm>
            <a:off x="1144955" y="2084832"/>
            <a:ext cx="9692380"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b="1" i="1" u="sng" dirty="0">
                <a:solidFill>
                  <a:schemeClr val="accent5">
                    <a:lumMod val="50000"/>
                  </a:schemeClr>
                </a:solidFill>
              </a:rPr>
              <a:t>New or Expanded Services or Programs</a:t>
            </a:r>
            <a:endParaRPr lang="en-US" sz="1400" u="sng" dirty="0">
              <a:solidFill>
                <a:schemeClr val="tx1">
                  <a:lumMod val="95000"/>
                  <a:lumOff val="5000"/>
                </a:schemeClr>
              </a:solidFill>
            </a:endParaRPr>
          </a:p>
          <a:p>
            <a:pPr lvl="1">
              <a:buClr>
                <a:schemeClr val="accent5">
                  <a:lumMod val="25000"/>
                </a:schemeClr>
              </a:buClr>
              <a:buSzPct val="143000"/>
              <a:buFont typeface="Wingdings" panose="05000000000000000000" pitchFamily="2" charset="2"/>
              <a:buChar char="§"/>
            </a:pPr>
            <a:r>
              <a:rPr lang="en-US" sz="1400" dirty="0">
                <a:solidFill>
                  <a:schemeClr val="tx1">
                    <a:lumMod val="95000"/>
                    <a:lumOff val="5000"/>
                  </a:schemeClr>
                </a:solidFill>
              </a:rPr>
              <a:t>  </a:t>
            </a:r>
            <a:r>
              <a:rPr lang="en-US" sz="1400" b="1" dirty="0">
                <a:solidFill>
                  <a:schemeClr val="tx1">
                    <a:lumMod val="95000"/>
                    <a:lumOff val="5000"/>
                  </a:schemeClr>
                </a:solidFill>
              </a:rPr>
              <a:t>Not Applicable</a:t>
            </a:r>
          </a:p>
          <a:p>
            <a:pPr lvl="1">
              <a:buClr>
                <a:schemeClr val="accent5">
                  <a:lumMod val="25000"/>
                </a:schemeClr>
              </a:buClr>
              <a:buSzPct val="143000"/>
              <a:buFont typeface="Wingdings" panose="05000000000000000000" pitchFamily="2" charset="2"/>
              <a:buChar char="§"/>
            </a:pPr>
            <a:endParaRPr lang="en-US" sz="1400" b="1" dirty="0">
              <a:solidFill>
                <a:schemeClr val="tx1">
                  <a:lumMod val="95000"/>
                  <a:lumOff val="5000"/>
                </a:schemeClr>
              </a:solidFill>
            </a:endParaRPr>
          </a:p>
          <a:p>
            <a:pPr>
              <a:buClr>
                <a:schemeClr val="accent5">
                  <a:lumMod val="25000"/>
                </a:schemeClr>
              </a:buClr>
              <a:buSzPct val="143000"/>
            </a:pPr>
            <a:r>
              <a:rPr lang="en-US" b="1" i="1" u="sng" dirty="0">
                <a:solidFill>
                  <a:schemeClr val="accent5">
                    <a:lumMod val="50000"/>
                  </a:schemeClr>
                </a:solidFill>
              </a:rPr>
              <a:t>Abandoned or Curtailed Services or Programs</a:t>
            </a:r>
            <a:endParaRPr lang="en-US" sz="1400" u="sng" dirty="0">
              <a:solidFill>
                <a:schemeClr val="tx1">
                  <a:lumMod val="95000"/>
                  <a:lumOff val="5000"/>
                </a:schemeClr>
              </a:solidFill>
            </a:endParaRPr>
          </a:p>
          <a:p>
            <a:pPr marL="742950" lvl="1" indent="-285750">
              <a:buClr>
                <a:schemeClr val="accent5">
                  <a:lumMod val="25000"/>
                </a:schemeClr>
              </a:buClr>
              <a:buSzPct val="143000"/>
              <a:buFont typeface="Wingdings" panose="05000000000000000000" pitchFamily="2" charset="2"/>
              <a:buChar char="§"/>
            </a:pPr>
            <a:r>
              <a:rPr lang="en-US" sz="1400" b="1" dirty="0">
                <a:solidFill>
                  <a:schemeClr val="tx1">
                    <a:lumMod val="95000"/>
                    <a:lumOff val="5000"/>
                  </a:schemeClr>
                </a:solidFill>
              </a:rPr>
              <a:t>Office Closed to Public due to COVID-19  – Appointment Only</a:t>
            </a:r>
          </a:p>
          <a:p>
            <a:pPr marL="742950" lvl="1" indent="-285750">
              <a:buClr>
                <a:schemeClr val="accent5">
                  <a:lumMod val="25000"/>
                </a:schemeClr>
              </a:buClr>
              <a:buSzPct val="143000"/>
              <a:buFont typeface="Wingdings" panose="05000000000000000000" pitchFamily="2" charset="2"/>
              <a:buChar char="§"/>
            </a:pPr>
            <a:r>
              <a:rPr lang="en-US" sz="1400" b="1" dirty="0">
                <a:solidFill>
                  <a:schemeClr val="tx1">
                    <a:lumMod val="95000"/>
                    <a:lumOff val="5000"/>
                  </a:schemeClr>
                </a:solidFill>
              </a:rPr>
              <a:t>Assessment Inspectors have returned to fully inspecting the interior of properties (if permitted by the owner)</a:t>
            </a:r>
          </a:p>
          <a:p>
            <a:pPr marL="742950" lvl="1" indent="-285750">
              <a:buClr>
                <a:schemeClr val="accent5">
                  <a:lumMod val="25000"/>
                </a:schemeClr>
              </a:buClr>
              <a:buSzPct val="143000"/>
              <a:buFont typeface="Wingdings" panose="05000000000000000000" pitchFamily="2" charset="2"/>
              <a:buChar char="§"/>
            </a:pPr>
            <a:endParaRPr lang="en-US" sz="1400" dirty="0">
              <a:solidFill>
                <a:schemeClr val="tx1">
                  <a:lumMod val="95000"/>
                  <a:lumOff val="5000"/>
                </a:schemeClr>
              </a:solidFill>
            </a:endParaRPr>
          </a:p>
          <a:p>
            <a:pPr>
              <a:buClr>
                <a:schemeClr val="accent5">
                  <a:lumMod val="25000"/>
                </a:schemeClr>
              </a:buClr>
              <a:buSzPct val="143000"/>
            </a:pPr>
            <a:r>
              <a:rPr lang="en-US" b="1" i="1" u="sng" dirty="0">
                <a:solidFill>
                  <a:schemeClr val="accent5">
                    <a:lumMod val="50000"/>
                  </a:schemeClr>
                </a:solidFill>
              </a:rPr>
              <a:t>Key Department Challenges</a:t>
            </a:r>
            <a:endParaRPr lang="en-US" sz="1600" b="1" i="1" u="sng" dirty="0">
              <a:solidFill>
                <a:schemeClr val="accent5">
                  <a:lumMod val="50000"/>
                </a:schemeClr>
              </a:solidFill>
            </a:endParaRPr>
          </a:p>
          <a:p>
            <a:pPr marL="742950" lvl="2" indent="-285750">
              <a:buClr>
                <a:schemeClr val="accent5">
                  <a:lumMod val="25000"/>
                </a:schemeClr>
              </a:buClr>
              <a:buSzPct val="143000"/>
              <a:buFont typeface="Wingdings" panose="05000000000000000000" pitchFamily="2" charset="2"/>
              <a:buChar char="§"/>
            </a:pPr>
            <a:r>
              <a:rPr lang="en-US" sz="1400" b="1" dirty="0">
                <a:solidFill>
                  <a:schemeClr val="tx1"/>
                </a:solidFill>
              </a:rPr>
              <a:t>City-wide Property Revaluation –   Effective for the 10/1/2022 Grand List Year</a:t>
            </a:r>
          </a:p>
          <a:p>
            <a:pPr marL="457200" lvl="2">
              <a:buClr>
                <a:schemeClr val="accent5">
                  <a:lumMod val="25000"/>
                </a:schemeClr>
              </a:buClr>
              <a:buSzPct val="143000"/>
            </a:pPr>
            <a:endParaRPr lang="en-US" dirty="0"/>
          </a:p>
          <a:p>
            <a:pPr marL="0" lvl="1">
              <a:buClr>
                <a:schemeClr val="accent5">
                  <a:lumMod val="25000"/>
                </a:schemeClr>
              </a:buClr>
              <a:buSzPct val="143000"/>
            </a:pPr>
            <a:r>
              <a:rPr lang="en-US" b="1" i="1" u="sng" dirty="0">
                <a:solidFill>
                  <a:schemeClr val="accent5">
                    <a:lumMod val="50000"/>
                  </a:schemeClr>
                </a:solidFill>
              </a:rPr>
              <a:t>Highlights, Efficiencies and Service Improvements</a:t>
            </a:r>
            <a:endParaRPr lang="en-US" u="sng" dirty="0">
              <a:solidFill>
                <a:schemeClr val="tx1">
                  <a:lumMod val="95000"/>
                  <a:lumOff val="5000"/>
                </a:schemeClr>
              </a:solidFill>
            </a:endParaRPr>
          </a:p>
          <a:p>
            <a:pPr marL="742950" lvl="3" indent="-285750">
              <a:buClr>
                <a:schemeClr val="accent5">
                  <a:lumMod val="25000"/>
                </a:schemeClr>
              </a:buClr>
              <a:buSzPct val="143000"/>
              <a:buFont typeface="Wingdings" panose="05000000000000000000" pitchFamily="2" charset="2"/>
              <a:buChar char="§"/>
            </a:pPr>
            <a:r>
              <a:rPr lang="en-US" sz="1400" b="1" dirty="0">
                <a:solidFill>
                  <a:schemeClr val="tx1">
                    <a:lumMod val="95000"/>
                    <a:lumOff val="5000"/>
                  </a:schemeClr>
                </a:solidFill>
              </a:rPr>
              <a:t>Expedite Public Requests</a:t>
            </a:r>
          </a:p>
          <a:p>
            <a:pPr marL="1200150" lvl="4" indent="-285750">
              <a:buClr>
                <a:schemeClr val="accent5">
                  <a:lumMod val="25000"/>
                </a:schemeClr>
              </a:buClr>
              <a:buSzPct val="143000"/>
              <a:buFont typeface="Wingdings" panose="05000000000000000000" pitchFamily="2" charset="2"/>
              <a:buChar char="§"/>
            </a:pPr>
            <a:r>
              <a:rPr lang="en-US" sz="1400" dirty="0">
                <a:solidFill>
                  <a:schemeClr val="tx1">
                    <a:lumMod val="95000"/>
                    <a:lumOff val="5000"/>
                  </a:schemeClr>
                </a:solidFill>
              </a:rPr>
              <a:t>Provide online access for the Public to request historical field card and abutters lists via seamlessdocs on the City website.</a:t>
            </a:r>
          </a:p>
          <a:p>
            <a:pPr marL="1200150" lvl="4" indent="-285750">
              <a:buClr>
                <a:schemeClr val="accent5">
                  <a:lumMod val="25000"/>
                </a:schemeClr>
              </a:buClr>
              <a:buSzPct val="143000"/>
              <a:buFont typeface="Wingdings" panose="05000000000000000000" pitchFamily="2" charset="2"/>
              <a:buChar char="§"/>
            </a:pPr>
            <a:r>
              <a:rPr lang="en-US" sz="1400" dirty="0">
                <a:solidFill>
                  <a:schemeClr val="tx1">
                    <a:lumMod val="95000"/>
                    <a:lumOff val="5000"/>
                  </a:schemeClr>
                </a:solidFill>
              </a:rPr>
              <a:t>Continued effort to convert and catalog 50 years of historical, microfiche field cards into digital images.</a:t>
            </a:r>
            <a:endParaRPr lang="en-US" sz="2200" dirty="0">
              <a:solidFill>
                <a:schemeClr val="tx1">
                  <a:lumMod val="95000"/>
                  <a:lumOff val="5000"/>
                </a:schemeClr>
              </a:solidFill>
            </a:endParaRPr>
          </a:p>
          <a:p>
            <a:endParaRPr lang="en-US" sz="2000" dirty="0">
              <a:solidFill>
                <a:schemeClr val="tx2">
                  <a:lumMod val="60000"/>
                  <a:lumOff val="40000"/>
                </a:schemeClr>
              </a:solidFill>
            </a:endParaRPr>
          </a:p>
          <a:p>
            <a:pPr marL="285750" indent="-285750">
              <a:buFont typeface="Arial"/>
              <a:buChar char="•"/>
            </a:pPr>
            <a:endParaRPr lang="en-US" sz="2000" dirty="0">
              <a:solidFill>
                <a:schemeClr val="tx2"/>
              </a:solidFill>
            </a:endParaRPr>
          </a:p>
        </p:txBody>
      </p:sp>
    </p:spTree>
    <p:extLst>
      <p:ext uri="{BB962C8B-B14F-4D97-AF65-F5344CB8AC3E}">
        <p14:creationId xmlns:p14="http://schemas.microsoft.com/office/powerpoint/2010/main" val="324772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p:txBody>
          <a:bodyPr>
            <a:normAutofit/>
          </a:bodyPr>
          <a:lstStyle/>
          <a:p>
            <a:r>
              <a:rPr lang="en-US" sz="3600" dirty="0"/>
              <a:t>Office of administration-</a:t>
            </a:r>
            <a:br>
              <a:rPr lang="en-US" sz="3600" dirty="0"/>
            </a:br>
            <a:r>
              <a:rPr lang="en-US" sz="3600" dirty="0"/>
              <a:t>tax &amp; collection</a:t>
            </a:r>
          </a:p>
        </p:txBody>
      </p:sp>
      <p:sp>
        <p:nvSpPr>
          <p:cNvPr id="3" name="Subtitle 2"/>
          <p:cNvSpPr>
            <a:spLocks noGrp="1"/>
          </p:cNvSpPr>
          <p:nvPr>
            <p:ph type="subTitle" idx="1"/>
          </p:nvPr>
        </p:nvSpPr>
        <p:spPr>
          <a:xfrm>
            <a:off x="8514350" y="4960137"/>
            <a:ext cx="3581400" cy="1463040"/>
          </a:xfrm>
        </p:spPr>
        <p:txBody>
          <a:bodyPr/>
          <a:lstStyle/>
          <a:p>
            <a:r>
              <a:rPr lang="en-US" b="1" dirty="0"/>
              <a:t>March 29</a:t>
            </a:r>
            <a:r>
              <a:rPr lang="en-US" b="1" baseline="30000" dirty="0"/>
              <a:t>th  </a:t>
            </a:r>
            <a:r>
              <a:rPr lang="en-US" b="1" dirty="0"/>
              <a:t>Board of Finance</a:t>
            </a:r>
          </a:p>
          <a:p>
            <a:r>
              <a:rPr lang="en-US" b="1" dirty="0"/>
              <a:t>Bill Napoletano</a:t>
            </a:r>
          </a:p>
          <a:p>
            <a:endParaRPr lang="en-US" b="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69" y="4637360"/>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31474"/>
            <a:ext cx="3412900" cy="2250109"/>
          </a:xfrm>
          <a:prstGeom prst="rect">
            <a:avLst/>
          </a:prstGeom>
        </p:spPr>
      </p:pic>
    </p:spTree>
    <p:extLst>
      <p:ext uri="{BB962C8B-B14F-4D97-AF65-F5344CB8AC3E}">
        <p14:creationId xmlns:p14="http://schemas.microsoft.com/office/powerpoint/2010/main" val="182610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Department Overview</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a:t>
            </a:fld>
            <a:endParaRPr lang="en-US" dirty="0"/>
          </a:p>
        </p:txBody>
      </p:sp>
    </p:spTree>
    <p:extLst>
      <p:ext uri="{BB962C8B-B14F-4D97-AF65-F5344CB8AC3E}">
        <p14:creationId xmlns:p14="http://schemas.microsoft.com/office/powerpoint/2010/main" val="46829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Department Functions</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19</a:t>
            </a:fld>
            <a:endParaRPr lang="en-US"/>
          </a:p>
        </p:txBody>
      </p:sp>
    </p:spTree>
    <p:extLst>
      <p:ext uri="{BB962C8B-B14F-4D97-AF65-F5344CB8AC3E}">
        <p14:creationId xmlns:p14="http://schemas.microsoft.com/office/powerpoint/2010/main" val="4231130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Department Functions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20</a:t>
            </a:fld>
            <a:endParaRPr lang="en-US"/>
          </a:p>
        </p:txBody>
      </p:sp>
      <p:sp>
        <p:nvSpPr>
          <p:cNvPr id="5" name="Rectangle 4">
            <a:extLst>
              <a:ext uri="{FF2B5EF4-FFF2-40B4-BE49-F238E27FC236}">
                <a16:creationId xmlns:a16="http://schemas.microsoft.com/office/drawing/2014/main" id="{2BEB71CC-DCCC-4897-BFB5-ECAB4A720F5B}"/>
              </a:ext>
            </a:extLst>
          </p:cNvPr>
          <p:cNvSpPr/>
          <p:nvPr/>
        </p:nvSpPr>
        <p:spPr>
          <a:xfrm>
            <a:off x="1144955" y="2620108"/>
            <a:ext cx="2995896"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ea typeface="+mn-lt"/>
                <a:cs typeface="+mn-lt"/>
              </a:rPr>
              <a:t>#1</a:t>
            </a:r>
          </a:p>
        </p:txBody>
      </p:sp>
      <p:sp>
        <p:nvSpPr>
          <p:cNvPr id="6" name="Rectangle 5">
            <a:extLst>
              <a:ext uri="{FF2B5EF4-FFF2-40B4-BE49-F238E27FC236}">
                <a16:creationId xmlns:a16="http://schemas.microsoft.com/office/drawing/2014/main" id="{35A514C0-FC58-4DAB-A9EE-30D59E0A9F8B}"/>
              </a:ext>
            </a:extLst>
          </p:cNvPr>
          <p:cNvSpPr/>
          <p:nvPr/>
        </p:nvSpPr>
        <p:spPr>
          <a:xfrm>
            <a:off x="1144955" y="3688209"/>
            <a:ext cx="2995896" cy="278249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400" dirty="0">
                <a:solidFill>
                  <a:schemeClr val="tx2"/>
                </a:solidFill>
              </a:rPr>
              <a:t>Tax office Re-Org</a:t>
            </a:r>
          </a:p>
          <a:p>
            <a:pPr marL="285750" indent="-285750">
              <a:buFont typeface="Arial"/>
              <a:buChar char="•"/>
            </a:pPr>
            <a:r>
              <a:rPr lang="en-US" sz="1400" dirty="0">
                <a:solidFill>
                  <a:schemeClr val="tx2"/>
                </a:solidFill>
              </a:rPr>
              <a:t>Combine Tax and </a:t>
            </a:r>
            <a:r>
              <a:rPr lang="en-US" sz="1400" dirty="0" err="1">
                <a:solidFill>
                  <a:schemeClr val="tx2"/>
                </a:solidFill>
              </a:rPr>
              <a:t>C&amp;P</a:t>
            </a:r>
            <a:r>
              <a:rPr lang="en-US" sz="1400" dirty="0">
                <a:solidFill>
                  <a:schemeClr val="tx2"/>
                </a:solidFill>
              </a:rPr>
              <a:t> Cashiers</a:t>
            </a:r>
          </a:p>
          <a:p>
            <a:pPr marL="285750" indent="-285750">
              <a:buFont typeface="Arial"/>
              <a:buChar char="•"/>
            </a:pPr>
            <a:r>
              <a:rPr lang="en-US" sz="1400" dirty="0">
                <a:solidFill>
                  <a:schemeClr val="tx2"/>
                </a:solidFill>
              </a:rPr>
              <a:t>3 Positions removed from Tax – 221K salary decrease</a:t>
            </a:r>
          </a:p>
          <a:p>
            <a:pPr marL="285750" indent="-285750">
              <a:buFont typeface="Arial"/>
              <a:buChar char="•"/>
            </a:pPr>
            <a:r>
              <a:rPr lang="en-US" sz="1400" dirty="0">
                <a:solidFill>
                  <a:schemeClr val="tx2"/>
                </a:solidFill>
              </a:rPr>
              <a:t>8 Positions reclassified with upgrades – 94K salary increase</a:t>
            </a:r>
          </a:p>
          <a:p>
            <a:pPr marL="285750" indent="-285750">
              <a:buFont typeface="Arial"/>
              <a:buChar char="•"/>
            </a:pPr>
            <a:r>
              <a:rPr lang="en-US" sz="1400" dirty="0">
                <a:solidFill>
                  <a:schemeClr val="tx2"/>
                </a:solidFill>
              </a:rPr>
              <a:t>1 Existing position upgraded – 9k salary increase</a:t>
            </a:r>
          </a:p>
          <a:p>
            <a:pPr marL="285750" indent="-285750">
              <a:buFont typeface="Arial"/>
              <a:buChar char="•"/>
            </a:pPr>
            <a:r>
              <a:rPr lang="en-US" sz="1400" dirty="0">
                <a:solidFill>
                  <a:schemeClr val="tx2"/>
                </a:solidFill>
              </a:rPr>
              <a:t>Overall savings 118K </a:t>
            </a:r>
          </a:p>
          <a:p>
            <a:pPr marL="285750" indent="-285750">
              <a:buFont typeface="Arial"/>
              <a:buChar char="•"/>
            </a:pPr>
            <a:r>
              <a:rPr lang="en-US" sz="1400" dirty="0">
                <a:solidFill>
                  <a:schemeClr val="tx2"/>
                </a:solidFill>
              </a:rPr>
              <a:t>Cashiers have been merged and 3 cashiers have been cross trained to process Tax or </a:t>
            </a:r>
            <a:r>
              <a:rPr lang="en-US" sz="1400" dirty="0" err="1">
                <a:solidFill>
                  <a:schemeClr val="tx2"/>
                </a:solidFill>
              </a:rPr>
              <a:t>C&amp;P</a:t>
            </a:r>
            <a:r>
              <a:rPr lang="en-US" sz="1400" dirty="0">
                <a:solidFill>
                  <a:schemeClr val="tx2"/>
                </a:solidFill>
              </a:rPr>
              <a:t> payments </a:t>
            </a:r>
          </a:p>
        </p:txBody>
      </p:sp>
      <p:sp>
        <p:nvSpPr>
          <p:cNvPr id="7" name="Rectangle 6">
            <a:extLst>
              <a:ext uri="{FF2B5EF4-FFF2-40B4-BE49-F238E27FC236}">
                <a16:creationId xmlns:a16="http://schemas.microsoft.com/office/drawing/2014/main" id="{3DF7ABAC-77AA-4661-BC69-BF539D90E248}"/>
              </a:ext>
            </a:extLst>
          </p:cNvPr>
          <p:cNvSpPr/>
          <p:nvPr/>
        </p:nvSpPr>
        <p:spPr>
          <a:xfrm>
            <a:off x="8051149" y="3688210"/>
            <a:ext cx="2995896" cy="27824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chemeClr val="tx2"/>
                </a:solidFill>
              </a:rPr>
              <a:t>Issue beach permits</a:t>
            </a:r>
          </a:p>
          <a:p>
            <a:pPr marL="285750" indent="-285750">
              <a:buFont typeface="Arial"/>
              <a:buChar char="•"/>
            </a:pPr>
            <a:r>
              <a:rPr lang="en-US">
                <a:solidFill>
                  <a:schemeClr val="tx2"/>
                </a:solidFill>
              </a:rPr>
              <a:t>Issue residential parking passes</a:t>
            </a:r>
          </a:p>
          <a:p>
            <a:pPr marL="285750" indent="-285750">
              <a:buFont typeface="Arial"/>
              <a:buChar char="•"/>
            </a:pPr>
            <a:r>
              <a:rPr lang="en-US">
                <a:solidFill>
                  <a:schemeClr val="tx2"/>
                </a:solidFill>
              </a:rPr>
              <a:t>Issue parking garage and RR parking passes</a:t>
            </a:r>
          </a:p>
          <a:p>
            <a:pPr marL="285750" indent="-285750">
              <a:buFont typeface="Arial"/>
              <a:buChar char="•"/>
            </a:pPr>
            <a:r>
              <a:rPr lang="en-US">
                <a:solidFill>
                  <a:schemeClr val="tx2"/>
                </a:solidFill>
              </a:rPr>
              <a:t>Issue parks use passes</a:t>
            </a:r>
          </a:p>
          <a:p>
            <a:pPr marL="285750" indent="-285750">
              <a:buFont typeface="Arial"/>
              <a:buChar char="•"/>
            </a:pPr>
            <a:r>
              <a:rPr lang="en-US">
                <a:solidFill>
                  <a:schemeClr val="tx2"/>
                </a:solidFill>
              </a:rPr>
              <a:t>Issue boating permits</a:t>
            </a:r>
          </a:p>
          <a:p>
            <a:pPr marL="285750" indent="-285750">
              <a:buFont typeface="Arial"/>
              <a:buChar char="•"/>
            </a:pPr>
            <a:r>
              <a:rPr lang="en-US">
                <a:solidFill>
                  <a:schemeClr val="tx2"/>
                </a:solidFill>
              </a:rPr>
              <a:t>Collection of parking citations</a:t>
            </a:r>
            <a:endParaRPr lang="en-US" dirty="0">
              <a:solidFill>
                <a:schemeClr val="tx2"/>
              </a:solidFill>
            </a:endParaRPr>
          </a:p>
        </p:txBody>
      </p:sp>
      <p:sp>
        <p:nvSpPr>
          <p:cNvPr id="8" name="Rectangle 7">
            <a:extLst>
              <a:ext uri="{FF2B5EF4-FFF2-40B4-BE49-F238E27FC236}">
                <a16:creationId xmlns:a16="http://schemas.microsoft.com/office/drawing/2014/main" id="{9242F0BE-CC9B-4BF5-B822-14A80A3EC345}"/>
              </a:ext>
            </a:extLst>
          </p:cNvPr>
          <p:cNvSpPr/>
          <p:nvPr/>
        </p:nvSpPr>
        <p:spPr>
          <a:xfrm>
            <a:off x="4632251" y="3688210"/>
            <a:ext cx="2995896" cy="292774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600" dirty="0">
                <a:solidFill>
                  <a:schemeClr val="tx2"/>
                </a:solidFill>
              </a:rPr>
              <a:t>Bill and collect all Real Estate, Personal Property and Motor Vehicle tax bills.  </a:t>
            </a:r>
          </a:p>
          <a:p>
            <a:pPr marL="285750" indent="-285750">
              <a:buFont typeface="Arial"/>
              <a:buChar char="•"/>
            </a:pPr>
            <a:r>
              <a:rPr lang="en-US" sz="1600" dirty="0">
                <a:solidFill>
                  <a:schemeClr val="tx2"/>
                </a:solidFill>
              </a:rPr>
              <a:t>Assist residents in the addition, deletion and adjustment of account</a:t>
            </a:r>
          </a:p>
          <a:p>
            <a:pPr marL="285750" indent="-285750">
              <a:buFont typeface="Arial"/>
              <a:buChar char="•"/>
            </a:pPr>
            <a:r>
              <a:rPr lang="en-US" sz="1600" dirty="0">
                <a:solidFill>
                  <a:schemeClr val="tx2"/>
                </a:solidFill>
              </a:rPr>
              <a:t>Bill and collect all Sewer Assessment/Connection Loans</a:t>
            </a:r>
          </a:p>
          <a:p>
            <a:pPr marL="285750" indent="-285750">
              <a:buFont typeface="Arial"/>
              <a:buChar char="•"/>
            </a:pPr>
            <a:r>
              <a:rPr lang="en-US" sz="1600" dirty="0">
                <a:solidFill>
                  <a:schemeClr val="tx2"/>
                </a:solidFill>
              </a:rPr>
              <a:t>Perform all lien applications  and removals </a:t>
            </a:r>
          </a:p>
        </p:txBody>
      </p:sp>
      <p:sp>
        <p:nvSpPr>
          <p:cNvPr id="9" name="Rectangle 8">
            <a:extLst>
              <a:ext uri="{FF2B5EF4-FFF2-40B4-BE49-F238E27FC236}">
                <a16:creationId xmlns:a16="http://schemas.microsoft.com/office/drawing/2014/main" id="{DD82B488-7054-48A4-A69F-4B5AB39975B1}"/>
              </a:ext>
            </a:extLst>
          </p:cNvPr>
          <p:cNvSpPr/>
          <p:nvPr/>
        </p:nvSpPr>
        <p:spPr>
          <a:xfrm>
            <a:off x="8051149" y="2620108"/>
            <a:ext cx="2995896"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#3</a:t>
            </a:r>
          </a:p>
        </p:txBody>
      </p:sp>
      <p:sp>
        <p:nvSpPr>
          <p:cNvPr id="10" name="Rectangle 9">
            <a:extLst>
              <a:ext uri="{FF2B5EF4-FFF2-40B4-BE49-F238E27FC236}">
                <a16:creationId xmlns:a16="http://schemas.microsoft.com/office/drawing/2014/main" id="{7958D0D5-BF0A-424C-96B5-41677B7E58A4}"/>
              </a:ext>
            </a:extLst>
          </p:cNvPr>
          <p:cNvSpPr/>
          <p:nvPr/>
        </p:nvSpPr>
        <p:spPr>
          <a:xfrm>
            <a:off x="4598052" y="2620108"/>
            <a:ext cx="2995896"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#2</a:t>
            </a:r>
          </a:p>
        </p:txBody>
      </p:sp>
      <p:sp>
        <p:nvSpPr>
          <p:cNvPr id="4" name="TextBox 3"/>
          <p:cNvSpPr txBox="1"/>
          <p:nvPr/>
        </p:nvSpPr>
        <p:spPr>
          <a:xfrm>
            <a:off x="1741211" y="4424082"/>
            <a:ext cx="276999" cy="397032"/>
          </a:xfrm>
          <a:prstGeom prst="rect">
            <a:avLst/>
          </a:prstGeom>
          <a:noFill/>
        </p:spPr>
        <p:txBody>
          <a:bodyPr wrap="none" rtlCol="0">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p:txBody>
      </p:sp>
    </p:spTree>
    <p:extLst>
      <p:ext uri="{BB962C8B-B14F-4D97-AF65-F5344CB8AC3E}">
        <p14:creationId xmlns:p14="http://schemas.microsoft.com/office/powerpoint/2010/main" val="805110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Current staff</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21</a:t>
            </a:fld>
            <a:endParaRPr lang="en-US"/>
          </a:p>
        </p:txBody>
      </p:sp>
    </p:spTree>
    <p:extLst>
      <p:ext uri="{BB962C8B-B14F-4D97-AF65-F5344CB8AC3E}">
        <p14:creationId xmlns:p14="http://schemas.microsoft.com/office/powerpoint/2010/main" val="221126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Current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00" y="1685987"/>
            <a:ext cx="7912518" cy="5059037"/>
          </a:xfrm>
          <a:prstGeom prst="rect">
            <a:avLst/>
          </a:prstGeom>
        </p:spPr>
      </p:pic>
    </p:spTree>
    <p:extLst>
      <p:ext uri="{BB962C8B-B14F-4D97-AF65-F5344CB8AC3E}">
        <p14:creationId xmlns:p14="http://schemas.microsoft.com/office/powerpoint/2010/main" val="2057852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Fiscal year 2022-23</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23</a:t>
            </a:fld>
            <a:endParaRPr lang="en-US"/>
          </a:p>
        </p:txBody>
      </p:sp>
    </p:spTree>
    <p:extLst>
      <p:ext uri="{BB962C8B-B14F-4D97-AF65-F5344CB8AC3E}">
        <p14:creationId xmlns:p14="http://schemas.microsoft.com/office/powerpoint/2010/main" val="19546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Changes for the next 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24</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1131507" y="2084832"/>
            <a:ext cx="9857825"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2000" dirty="0">
                <a:solidFill>
                  <a:schemeClr val="tx2"/>
                </a:solidFill>
              </a:rPr>
              <a:t>Salary increase 30k –  A) settlement of Union contracts during re-organization and necessity for all upgrades to received minimum 10% increase. B) transfer of cashiers salary from </a:t>
            </a:r>
            <a:r>
              <a:rPr lang="en-US" sz="2000" dirty="0" err="1">
                <a:solidFill>
                  <a:schemeClr val="tx2"/>
                </a:solidFill>
              </a:rPr>
              <a:t>C&amp;P</a:t>
            </a:r>
            <a:r>
              <a:rPr lang="en-US" sz="2000" dirty="0">
                <a:solidFill>
                  <a:schemeClr val="tx2"/>
                </a:solidFill>
              </a:rPr>
              <a:t> to tax</a:t>
            </a:r>
          </a:p>
          <a:p>
            <a:pPr marL="285750" indent="-285750">
              <a:buFont typeface="Arial"/>
              <a:buChar char="•"/>
            </a:pPr>
            <a:r>
              <a:rPr lang="en-US" sz="2000" dirty="0">
                <a:solidFill>
                  <a:schemeClr val="tx2"/>
                </a:solidFill>
              </a:rPr>
              <a:t>Conferences &amp; Training 5K – new tax collection laws requiring 50 hours of continuing education for  State Certified Tax Collectors – currently have 3 on staff</a:t>
            </a:r>
          </a:p>
          <a:p>
            <a:pPr marL="285750" indent="-285750">
              <a:buFont typeface="Arial"/>
              <a:buChar char="•"/>
            </a:pPr>
            <a:r>
              <a:rPr lang="en-US" sz="2000" dirty="0">
                <a:solidFill>
                  <a:schemeClr val="tx2"/>
                </a:solidFill>
              </a:rPr>
              <a:t>Contracted Services 5k – to allow for additional delinquent billings throughout the year to increase revenues</a:t>
            </a:r>
          </a:p>
          <a:p>
            <a:pPr marL="285750" indent="-285750">
              <a:buFont typeface="Arial"/>
              <a:buChar char="•"/>
            </a:pPr>
            <a:r>
              <a:rPr lang="en-US" sz="2000" dirty="0">
                <a:solidFill>
                  <a:schemeClr val="tx2"/>
                </a:solidFill>
              </a:rPr>
              <a:t>Postage 5K – to cover the additional billings noted above</a:t>
            </a:r>
          </a:p>
          <a:p>
            <a:pPr marL="285750" indent="-285750">
              <a:buFont typeface="Arial"/>
              <a:buChar char="•"/>
            </a:pPr>
            <a:r>
              <a:rPr lang="en-US" sz="2000" dirty="0">
                <a:solidFill>
                  <a:schemeClr val="tx2"/>
                </a:solidFill>
              </a:rPr>
              <a:t>Equipment Rental 10k – replacement of several old copy/printing/scanning machines and renewed annual contract</a:t>
            </a:r>
          </a:p>
        </p:txBody>
      </p:sp>
    </p:spTree>
    <p:extLst>
      <p:ext uri="{BB962C8B-B14F-4D97-AF65-F5344CB8AC3E}">
        <p14:creationId xmlns:p14="http://schemas.microsoft.com/office/powerpoint/2010/main" val="370428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p:txBody>
          <a:bodyPr>
            <a:normAutofit/>
          </a:bodyPr>
          <a:lstStyle/>
          <a:p>
            <a:r>
              <a:rPr lang="en-US" sz="3600" dirty="0"/>
              <a:t>Office of administration-</a:t>
            </a:r>
            <a:br>
              <a:rPr lang="en-US" sz="3600" dirty="0"/>
            </a:br>
            <a:r>
              <a:rPr lang="en-US" sz="3600" dirty="0"/>
              <a:t>Controller’s office</a:t>
            </a:r>
          </a:p>
        </p:txBody>
      </p:sp>
      <p:sp>
        <p:nvSpPr>
          <p:cNvPr id="3" name="Subtitle 2"/>
          <p:cNvSpPr>
            <a:spLocks noGrp="1"/>
          </p:cNvSpPr>
          <p:nvPr>
            <p:ph type="subTitle" idx="1"/>
          </p:nvPr>
        </p:nvSpPr>
        <p:spPr>
          <a:xfrm>
            <a:off x="8514350" y="4960137"/>
            <a:ext cx="3581400" cy="1463040"/>
          </a:xfrm>
        </p:spPr>
        <p:txBody>
          <a:bodyPr>
            <a:normAutofit/>
          </a:bodyPr>
          <a:lstStyle/>
          <a:p>
            <a:r>
              <a:rPr lang="en-US" b="1" dirty="0"/>
              <a:t>March 29</a:t>
            </a:r>
            <a:r>
              <a:rPr lang="en-US" b="1" baseline="30000" dirty="0"/>
              <a:t>th  </a:t>
            </a:r>
            <a:r>
              <a:rPr lang="en-US" b="1" dirty="0"/>
              <a:t>Board of Finance</a:t>
            </a:r>
          </a:p>
          <a:p>
            <a:r>
              <a:rPr lang="en-US" b="1" dirty="0">
                <a:latin typeface="+mj-lt"/>
              </a:rPr>
              <a:t>David Yanik, Controller </a:t>
            </a:r>
          </a:p>
          <a:p>
            <a:r>
              <a:rPr lang="en-US" b="1" dirty="0">
                <a:latin typeface="+mj-lt"/>
              </a:rPr>
              <a:t>Joanne Noone, Assistant Controller</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38" y="4637360"/>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31474"/>
            <a:ext cx="3412900" cy="2250109"/>
          </a:xfrm>
          <a:prstGeom prst="rect">
            <a:avLst/>
          </a:prstGeom>
        </p:spPr>
      </p:pic>
    </p:spTree>
    <p:extLst>
      <p:ext uri="{BB962C8B-B14F-4D97-AF65-F5344CB8AC3E}">
        <p14:creationId xmlns:p14="http://schemas.microsoft.com/office/powerpoint/2010/main" val="2817195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Department Functions</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26</a:t>
            </a:fld>
            <a:endParaRPr lang="en-US"/>
          </a:p>
        </p:txBody>
      </p:sp>
    </p:spTree>
    <p:extLst>
      <p:ext uri="{BB962C8B-B14F-4D97-AF65-F5344CB8AC3E}">
        <p14:creationId xmlns:p14="http://schemas.microsoft.com/office/powerpoint/2010/main" val="4136142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62871" y="287382"/>
            <a:ext cx="9720072" cy="1413380"/>
          </a:xfrm>
        </p:spPr>
        <p:txBody>
          <a:bodyPr/>
          <a:lstStyle/>
          <a:p>
            <a:r>
              <a:rPr lang="en-US" dirty="0"/>
              <a:t>Department Functions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27</a:t>
            </a:fld>
            <a:endParaRPr lang="en-US"/>
          </a:p>
        </p:txBody>
      </p:sp>
      <p:sp>
        <p:nvSpPr>
          <p:cNvPr id="5" name="Rectangle 4">
            <a:extLst>
              <a:ext uri="{FF2B5EF4-FFF2-40B4-BE49-F238E27FC236}">
                <a16:creationId xmlns:a16="http://schemas.microsoft.com/office/drawing/2014/main" id="{2BEB71CC-DCCC-4897-BFB5-ECAB4A720F5B}"/>
              </a:ext>
            </a:extLst>
          </p:cNvPr>
          <p:cNvSpPr/>
          <p:nvPr/>
        </p:nvSpPr>
        <p:spPr>
          <a:xfrm>
            <a:off x="1144955" y="3996042"/>
            <a:ext cx="6483192"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ea typeface="+mn-lt"/>
                <a:cs typeface="+mn-lt"/>
              </a:rPr>
              <a:t>#1</a:t>
            </a:r>
          </a:p>
        </p:txBody>
      </p:sp>
      <p:sp>
        <p:nvSpPr>
          <p:cNvPr id="6" name="Rectangle 5">
            <a:extLst>
              <a:ext uri="{FF2B5EF4-FFF2-40B4-BE49-F238E27FC236}">
                <a16:creationId xmlns:a16="http://schemas.microsoft.com/office/drawing/2014/main" id="{35A514C0-FC58-4DAB-A9EE-30D59E0A9F8B}"/>
              </a:ext>
            </a:extLst>
          </p:cNvPr>
          <p:cNvSpPr/>
          <p:nvPr/>
        </p:nvSpPr>
        <p:spPr>
          <a:xfrm>
            <a:off x="1144955" y="4907836"/>
            <a:ext cx="6483192" cy="114504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40664" indent="-283464" fontAlgn="base">
              <a:spcBef>
                <a:spcPts val="480"/>
              </a:spcBef>
              <a:buClr>
                <a:schemeClr val="accent2"/>
              </a:buClr>
              <a:buSzPct val="80000"/>
              <a:buFont typeface="Wingdings"/>
              <a:buChar char="¨"/>
            </a:pPr>
            <a:endParaRPr lang="en-US" sz="1000" i="1" dirty="0">
              <a:solidFill>
                <a:srgbClr val="1818FF"/>
              </a:solidFill>
            </a:endParaRPr>
          </a:p>
          <a:p>
            <a:pPr marL="740664" indent="-283464" fontAlgn="base">
              <a:lnSpc>
                <a:spcPct val="150000"/>
              </a:lnSpc>
              <a:spcBef>
                <a:spcPts val="480"/>
              </a:spcBef>
              <a:buClr>
                <a:schemeClr val="accent2"/>
              </a:buClr>
              <a:buSzPct val="80000"/>
              <a:buFont typeface="Wingdings"/>
              <a:buChar char="¨"/>
            </a:pPr>
            <a:r>
              <a:rPr lang="en-US" sz="2000" i="1" dirty="0">
                <a:solidFill>
                  <a:srgbClr val="1818FF"/>
                </a:solidFill>
              </a:rPr>
              <a:t>1032 Transaction Processing &amp; Financial Reporting</a:t>
            </a:r>
            <a:endParaRPr lang="en-US" sz="2000" dirty="0"/>
          </a:p>
        </p:txBody>
      </p:sp>
      <p:sp>
        <p:nvSpPr>
          <p:cNvPr id="8" name="Rectangle 7">
            <a:extLst>
              <a:ext uri="{FF2B5EF4-FFF2-40B4-BE49-F238E27FC236}">
                <a16:creationId xmlns:a16="http://schemas.microsoft.com/office/drawing/2014/main" id="{9242F0BE-CC9B-4BF5-B822-14A80A3EC345}"/>
              </a:ext>
            </a:extLst>
          </p:cNvPr>
          <p:cNvSpPr/>
          <p:nvPr/>
        </p:nvSpPr>
        <p:spPr>
          <a:xfrm>
            <a:off x="7841438" y="4920508"/>
            <a:ext cx="2995896" cy="113237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40664" indent="-283464" fontAlgn="base">
              <a:lnSpc>
                <a:spcPct val="150000"/>
              </a:lnSpc>
              <a:spcBef>
                <a:spcPts val="480"/>
              </a:spcBef>
              <a:buClr>
                <a:schemeClr val="accent2"/>
              </a:buClr>
              <a:buSzPct val="80000"/>
              <a:buFont typeface="Wingdings"/>
              <a:buChar char="¨"/>
            </a:pPr>
            <a:endParaRPr lang="en-US" sz="1000" i="1" dirty="0">
              <a:solidFill>
                <a:srgbClr val="1818FF"/>
              </a:solidFill>
            </a:endParaRPr>
          </a:p>
          <a:p>
            <a:pPr marL="740664" indent="-283464" fontAlgn="base">
              <a:lnSpc>
                <a:spcPct val="150000"/>
              </a:lnSpc>
              <a:spcBef>
                <a:spcPts val="480"/>
              </a:spcBef>
              <a:buClr>
                <a:schemeClr val="accent2"/>
              </a:buClr>
              <a:buSzPct val="80000"/>
              <a:buFont typeface="Wingdings"/>
              <a:buChar char="¨"/>
            </a:pPr>
            <a:endParaRPr lang="en-US" sz="1000" i="1" dirty="0">
              <a:solidFill>
                <a:srgbClr val="1818FF"/>
              </a:solidFill>
            </a:endParaRPr>
          </a:p>
          <a:p>
            <a:pPr marL="740664" indent="-283464" fontAlgn="base">
              <a:lnSpc>
                <a:spcPct val="150000"/>
              </a:lnSpc>
              <a:spcBef>
                <a:spcPts val="480"/>
              </a:spcBef>
              <a:buClr>
                <a:schemeClr val="accent2"/>
              </a:buClr>
              <a:buSzPct val="80000"/>
              <a:buFont typeface="Wingdings"/>
              <a:buChar char="¨"/>
            </a:pPr>
            <a:r>
              <a:rPr lang="en-US" sz="2000" i="1" dirty="0">
                <a:solidFill>
                  <a:srgbClr val="1818FF"/>
                </a:solidFill>
              </a:rPr>
              <a:t>1034 Internal Audit</a:t>
            </a:r>
            <a:endParaRPr lang="en-US" sz="2000" dirty="0"/>
          </a:p>
          <a:p>
            <a:pPr marL="285750" indent="-285750">
              <a:buFont typeface="Arial"/>
              <a:buChar char="•"/>
            </a:pPr>
            <a:endParaRPr lang="en-US" dirty="0">
              <a:solidFill>
                <a:schemeClr val="tx2"/>
              </a:solidFill>
            </a:endParaRPr>
          </a:p>
        </p:txBody>
      </p:sp>
      <p:sp>
        <p:nvSpPr>
          <p:cNvPr id="10" name="Rectangle 9">
            <a:extLst>
              <a:ext uri="{FF2B5EF4-FFF2-40B4-BE49-F238E27FC236}">
                <a16:creationId xmlns:a16="http://schemas.microsoft.com/office/drawing/2014/main" id="{7958D0D5-BF0A-424C-96B5-41677B7E58A4}"/>
              </a:ext>
            </a:extLst>
          </p:cNvPr>
          <p:cNvSpPr/>
          <p:nvPr/>
        </p:nvSpPr>
        <p:spPr>
          <a:xfrm>
            <a:off x="7841438" y="3996042"/>
            <a:ext cx="2995896"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#2</a:t>
            </a:r>
          </a:p>
        </p:txBody>
      </p:sp>
      <p:sp>
        <p:nvSpPr>
          <p:cNvPr id="11" name="Rectangle 10"/>
          <p:cNvSpPr/>
          <p:nvPr/>
        </p:nvSpPr>
        <p:spPr>
          <a:xfrm>
            <a:off x="401736" y="1795695"/>
            <a:ext cx="11250331" cy="1908215"/>
          </a:xfrm>
          <a:prstGeom prst="rect">
            <a:avLst/>
          </a:prstGeom>
          <a:ln>
            <a:solidFill>
              <a:schemeClr val="bg2">
                <a:lumMod val="60000"/>
                <a:lumOff val="40000"/>
              </a:schemeClr>
            </a:solidFill>
          </a:ln>
        </p:spPr>
        <p:txBody>
          <a:bodyPr wrap="square">
            <a:spAutoFit/>
          </a:bodyPr>
          <a:lstStyle/>
          <a:p>
            <a:pPr algn="just"/>
            <a:r>
              <a:rPr lang="en-US" b="1" dirty="0"/>
              <a:t>Mission:  </a:t>
            </a:r>
            <a:r>
              <a:rPr lang="en-US" sz="1600" dirty="0"/>
              <a:t>The Controller’s Office mission is to maintain the books and records of the City of Stamford and its various agencies, functions and departments by supporting the General Accounting, Accounts Payable, Treasury, and Payroll functions and ensuring that prudent accounting policies, procedures and practices have been established which are supported by well-designed and operationally effective internal controls.</a:t>
            </a:r>
          </a:p>
          <a:p>
            <a:pPr algn="just"/>
            <a:r>
              <a:rPr lang="en-US" sz="1600" b="1" dirty="0"/>
              <a:t>  </a:t>
            </a:r>
          </a:p>
          <a:p>
            <a:endParaRPr lang="en-US" b="1" dirty="0"/>
          </a:p>
          <a:p>
            <a:endParaRPr lang="en-US" b="1" dirty="0"/>
          </a:p>
        </p:txBody>
      </p:sp>
    </p:spTree>
    <p:extLst>
      <p:ext uri="{BB962C8B-B14F-4D97-AF65-F5344CB8AC3E}">
        <p14:creationId xmlns:p14="http://schemas.microsoft.com/office/powerpoint/2010/main" val="1218883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Current staff</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28</a:t>
            </a:fld>
            <a:endParaRPr lang="en-US"/>
          </a:p>
        </p:txBody>
      </p:sp>
    </p:spTree>
    <p:extLst>
      <p:ext uri="{BB962C8B-B14F-4D97-AF65-F5344CB8AC3E}">
        <p14:creationId xmlns:p14="http://schemas.microsoft.com/office/powerpoint/2010/main" val="238304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800194" y="255274"/>
            <a:ext cx="9720072" cy="1499616"/>
          </a:xfrm>
        </p:spPr>
        <p:txBody>
          <a:bodyPr/>
          <a:lstStyle/>
          <a:p>
            <a:r>
              <a:rPr lang="en-US" dirty="0"/>
              <a:t>Office of administration </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a:t>
            </a:fld>
            <a:endParaRPr lang="en-US" dirty="0"/>
          </a:p>
        </p:txBody>
      </p:sp>
      <p:sp>
        <p:nvSpPr>
          <p:cNvPr id="5" name="Rectangle 4">
            <a:extLst>
              <a:ext uri="{FF2B5EF4-FFF2-40B4-BE49-F238E27FC236}">
                <a16:creationId xmlns:a16="http://schemas.microsoft.com/office/drawing/2014/main" id="{2BEB71CC-DCCC-4897-BFB5-ECAB4A720F5B}"/>
              </a:ext>
            </a:extLst>
          </p:cNvPr>
          <p:cNvSpPr/>
          <p:nvPr/>
        </p:nvSpPr>
        <p:spPr>
          <a:xfrm>
            <a:off x="4512640" y="2111582"/>
            <a:ext cx="3910298" cy="401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solidFill>
                  <a:schemeClr val="tx1"/>
                </a:solidFill>
                <a:ea typeface="+mn-lt"/>
                <a:cs typeface="+mn-lt"/>
              </a:rPr>
              <a:t>Director of Administration</a:t>
            </a:r>
          </a:p>
        </p:txBody>
      </p:sp>
      <p:sp>
        <p:nvSpPr>
          <p:cNvPr id="6" name="Rectangle 5">
            <a:extLst>
              <a:ext uri="{FF2B5EF4-FFF2-40B4-BE49-F238E27FC236}">
                <a16:creationId xmlns:a16="http://schemas.microsoft.com/office/drawing/2014/main" id="{35A514C0-FC58-4DAB-A9EE-30D59E0A9F8B}"/>
              </a:ext>
            </a:extLst>
          </p:cNvPr>
          <p:cNvSpPr/>
          <p:nvPr/>
        </p:nvSpPr>
        <p:spPr>
          <a:xfrm>
            <a:off x="773166" y="3688211"/>
            <a:ext cx="2995896" cy="66272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en-US" sz="2000" dirty="0">
                <a:solidFill>
                  <a:schemeClr val="tx2"/>
                </a:solidFill>
              </a:rPr>
              <a:t>Office of Policy and Management</a:t>
            </a:r>
          </a:p>
        </p:txBody>
      </p:sp>
      <p:sp>
        <p:nvSpPr>
          <p:cNvPr id="7" name="Rectangle 6">
            <a:extLst>
              <a:ext uri="{FF2B5EF4-FFF2-40B4-BE49-F238E27FC236}">
                <a16:creationId xmlns:a16="http://schemas.microsoft.com/office/drawing/2014/main" id="{3DF7ABAC-77AA-4661-BC69-BF539D90E248}"/>
              </a:ext>
            </a:extLst>
          </p:cNvPr>
          <p:cNvSpPr/>
          <p:nvPr/>
        </p:nvSpPr>
        <p:spPr>
          <a:xfrm>
            <a:off x="4029016" y="3688208"/>
            <a:ext cx="2218267" cy="662725"/>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2"/>
                </a:solidFill>
              </a:rPr>
              <a:t>Tax and Collection</a:t>
            </a:r>
          </a:p>
        </p:txBody>
      </p:sp>
      <p:sp>
        <p:nvSpPr>
          <p:cNvPr id="11" name="Rectangle 10">
            <a:extLst>
              <a:ext uri="{FF2B5EF4-FFF2-40B4-BE49-F238E27FC236}">
                <a16:creationId xmlns:a16="http://schemas.microsoft.com/office/drawing/2014/main" id="{46D8B23A-BCDF-47D4-94B7-697C31FB7181}"/>
              </a:ext>
            </a:extLst>
          </p:cNvPr>
          <p:cNvSpPr/>
          <p:nvPr/>
        </p:nvSpPr>
        <p:spPr>
          <a:xfrm>
            <a:off x="764048" y="4960549"/>
            <a:ext cx="2995896" cy="66272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en-US" sz="2000" dirty="0">
                <a:solidFill>
                  <a:schemeClr val="tx2"/>
                </a:solidFill>
              </a:rPr>
              <a:t>Grants Administration</a:t>
            </a:r>
          </a:p>
        </p:txBody>
      </p:sp>
      <p:sp>
        <p:nvSpPr>
          <p:cNvPr id="12" name="Rectangle 11">
            <a:extLst>
              <a:ext uri="{FF2B5EF4-FFF2-40B4-BE49-F238E27FC236}">
                <a16:creationId xmlns:a16="http://schemas.microsoft.com/office/drawing/2014/main" id="{64CC58FA-1E8B-4CDC-8670-653AC8604328}"/>
              </a:ext>
            </a:extLst>
          </p:cNvPr>
          <p:cNvSpPr/>
          <p:nvPr/>
        </p:nvSpPr>
        <p:spPr>
          <a:xfrm>
            <a:off x="6635843" y="3688210"/>
            <a:ext cx="2218267" cy="66272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2"/>
                </a:solidFill>
              </a:rPr>
              <a:t>Purchasing</a:t>
            </a:r>
          </a:p>
        </p:txBody>
      </p:sp>
      <p:sp>
        <p:nvSpPr>
          <p:cNvPr id="13" name="Rectangle 12">
            <a:extLst>
              <a:ext uri="{FF2B5EF4-FFF2-40B4-BE49-F238E27FC236}">
                <a16:creationId xmlns:a16="http://schemas.microsoft.com/office/drawing/2014/main" id="{217EE952-6637-4B02-88AD-264542BD4354}"/>
              </a:ext>
            </a:extLst>
          </p:cNvPr>
          <p:cNvSpPr/>
          <p:nvPr/>
        </p:nvSpPr>
        <p:spPr>
          <a:xfrm>
            <a:off x="4029017" y="4962212"/>
            <a:ext cx="2218267" cy="662725"/>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2"/>
                </a:solidFill>
              </a:rPr>
              <a:t>Assessment</a:t>
            </a:r>
          </a:p>
        </p:txBody>
      </p:sp>
      <p:sp>
        <p:nvSpPr>
          <p:cNvPr id="14" name="Rectangle 13">
            <a:extLst>
              <a:ext uri="{FF2B5EF4-FFF2-40B4-BE49-F238E27FC236}">
                <a16:creationId xmlns:a16="http://schemas.microsoft.com/office/drawing/2014/main" id="{CD843230-F00D-40CD-AB08-DA905A5CB8B8}"/>
              </a:ext>
            </a:extLst>
          </p:cNvPr>
          <p:cNvSpPr/>
          <p:nvPr/>
        </p:nvSpPr>
        <p:spPr>
          <a:xfrm>
            <a:off x="6683642" y="4958863"/>
            <a:ext cx="2218267" cy="662725"/>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2"/>
                </a:solidFill>
              </a:rPr>
              <a:t>Controller’s Office</a:t>
            </a:r>
          </a:p>
        </p:txBody>
      </p:sp>
      <p:sp>
        <p:nvSpPr>
          <p:cNvPr id="15" name="Rectangle 14">
            <a:extLst>
              <a:ext uri="{FF2B5EF4-FFF2-40B4-BE49-F238E27FC236}">
                <a16:creationId xmlns:a16="http://schemas.microsoft.com/office/drawing/2014/main" id="{80D832C0-5978-4559-88F3-D54B00A478F6}"/>
              </a:ext>
            </a:extLst>
          </p:cNvPr>
          <p:cNvSpPr/>
          <p:nvPr/>
        </p:nvSpPr>
        <p:spPr>
          <a:xfrm>
            <a:off x="9170982" y="4960549"/>
            <a:ext cx="2218267" cy="66272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2"/>
                </a:solidFill>
              </a:rPr>
              <a:t>Anti-Blight Fund</a:t>
            </a:r>
          </a:p>
        </p:txBody>
      </p:sp>
      <p:sp>
        <p:nvSpPr>
          <p:cNvPr id="16" name="Rectangle 15">
            <a:extLst>
              <a:ext uri="{FF2B5EF4-FFF2-40B4-BE49-F238E27FC236}">
                <a16:creationId xmlns:a16="http://schemas.microsoft.com/office/drawing/2014/main" id="{5A1913D5-62A1-4BB8-B103-69CF5BEC24F9}"/>
              </a:ext>
            </a:extLst>
          </p:cNvPr>
          <p:cNvSpPr/>
          <p:nvPr/>
        </p:nvSpPr>
        <p:spPr>
          <a:xfrm>
            <a:off x="9130835" y="3688209"/>
            <a:ext cx="2218267" cy="66272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2"/>
                </a:solidFill>
              </a:rPr>
              <a:t>Risk Management Fund</a:t>
            </a:r>
          </a:p>
        </p:txBody>
      </p:sp>
      <p:cxnSp>
        <p:nvCxnSpPr>
          <p:cNvPr id="17" name="Straight Connector 16">
            <a:extLst>
              <a:ext uri="{FF2B5EF4-FFF2-40B4-BE49-F238E27FC236}">
                <a16:creationId xmlns:a16="http://schemas.microsoft.com/office/drawing/2014/main" id="{ABE77708-361D-4618-87A6-53FE62058C35}"/>
              </a:ext>
            </a:extLst>
          </p:cNvPr>
          <p:cNvCxnSpPr/>
          <p:nvPr/>
        </p:nvCxnSpPr>
        <p:spPr>
          <a:xfrm>
            <a:off x="7104185" y="984738"/>
            <a:ext cx="0" cy="0"/>
          </a:xfrm>
          <a:prstGeom prst="line">
            <a:avLst/>
          </a:prstGeom>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BE9B965A-AB8E-4F60-AC83-5D0E7280DB87}"/>
              </a:ext>
            </a:extLst>
          </p:cNvPr>
          <p:cNvSpPr/>
          <p:nvPr/>
        </p:nvSpPr>
        <p:spPr>
          <a:xfrm rot="5400000">
            <a:off x="2063858" y="3453207"/>
            <a:ext cx="38516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16D6E3C-F6A5-45AE-A024-4140BFC4077A}"/>
              </a:ext>
            </a:extLst>
          </p:cNvPr>
          <p:cNvSpPr/>
          <p:nvPr/>
        </p:nvSpPr>
        <p:spPr>
          <a:xfrm rot="10800000" flipV="1">
            <a:off x="444472" y="3223257"/>
            <a:ext cx="1130305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905D43F-1309-4B13-AF4F-DA9E512150B2}"/>
              </a:ext>
            </a:extLst>
          </p:cNvPr>
          <p:cNvSpPr/>
          <p:nvPr/>
        </p:nvSpPr>
        <p:spPr>
          <a:xfrm rot="5400000" flipV="1">
            <a:off x="-611573" y="4282159"/>
            <a:ext cx="215120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5361E05-063A-41FA-ABAF-0F3C17CC17F2}"/>
              </a:ext>
            </a:extLst>
          </p:cNvPr>
          <p:cNvSpPr/>
          <p:nvPr/>
        </p:nvSpPr>
        <p:spPr>
          <a:xfrm rot="5400000">
            <a:off x="6021887" y="2870084"/>
            <a:ext cx="77033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6F052C0-361D-492F-9F6F-96EF943D2898}"/>
              </a:ext>
            </a:extLst>
          </p:cNvPr>
          <p:cNvSpPr/>
          <p:nvPr/>
        </p:nvSpPr>
        <p:spPr>
          <a:xfrm rot="5400000">
            <a:off x="4950928" y="3448796"/>
            <a:ext cx="43310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43DC942-A30E-4E78-B798-D58629BD88D9}"/>
              </a:ext>
            </a:extLst>
          </p:cNvPr>
          <p:cNvSpPr/>
          <p:nvPr/>
        </p:nvSpPr>
        <p:spPr>
          <a:xfrm rot="5400000">
            <a:off x="10206374" y="3456432"/>
            <a:ext cx="38516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6E4C5DC-3395-4FC1-A74B-0CEE0C12559B}"/>
              </a:ext>
            </a:extLst>
          </p:cNvPr>
          <p:cNvSpPr/>
          <p:nvPr/>
        </p:nvSpPr>
        <p:spPr>
          <a:xfrm rot="5400000">
            <a:off x="7554449" y="3439880"/>
            <a:ext cx="41182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9990515-8878-4646-AB67-71138F210763}"/>
              </a:ext>
            </a:extLst>
          </p:cNvPr>
          <p:cNvSpPr/>
          <p:nvPr/>
        </p:nvSpPr>
        <p:spPr>
          <a:xfrm rot="5400000" flipV="1">
            <a:off x="10645289" y="4298858"/>
            <a:ext cx="215120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E830D0A-195E-48B8-A552-F08E9095F269}"/>
              </a:ext>
            </a:extLst>
          </p:cNvPr>
          <p:cNvSpPr/>
          <p:nvPr/>
        </p:nvSpPr>
        <p:spPr>
          <a:xfrm rot="10800000">
            <a:off x="441169" y="5357760"/>
            <a:ext cx="331997"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87DACF9-A192-4B84-BC96-9E2EE70B181B}"/>
              </a:ext>
            </a:extLst>
          </p:cNvPr>
          <p:cNvSpPr/>
          <p:nvPr/>
        </p:nvSpPr>
        <p:spPr>
          <a:xfrm rot="5400000" flipV="1">
            <a:off x="2808963" y="4290509"/>
            <a:ext cx="215120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48C6C3D-458C-43F1-9B4E-1B6FDE0B071D}"/>
              </a:ext>
            </a:extLst>
          </p:cNvPr>
          <p:cNvSpPr/>
          <p:nvPr/>
        </p:nvSpPr>
        <p:spPr>
          <a:xfrm rot="5400000" flipV="1">
            <a:off x="5329860" y="4282159"/>
            <a:ext cx="215120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CD6FFFA-93E0-481E-B49D-2393FEB522EA}"/>
              </a:ext>
            </a:extLst>
          </p:cNvPr>
          <p:cNvSpPr/>
          <p:nvPr/>
        </p:nvSpPr>
        <p:spPr>
          <a:xfrm rot="10800000">
            <a:off x="3859240" y="5389810"/>
            <a:ext cx="16599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BCF5A42-7010-4059-8DC1-0FCA2C4048D9}"/>
              </a:ext>
            </a:extLst>
          </p:cNvPr>
          <p:cNvSpPr/>
          <p:nvPr/>
        </p:nvSpPr>
        <p:spPr>
          <a:xfrm rot="10800000">
            <a:off x="6432216" y="5334900"/>
            <a:ext cx="23666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BC1026B-7395-43C7-88A0-67D6B3EAB29D}"/>
              </a:ext>
            </a:extLst>
          </p:cNvPr>
          <p:cNvSpPr/>
          <p:nvPr/>
        </p:nvSpPr>
        <p:spPr>
          <a:xfrm rot="10800000">
            <a:off x="11382727" y="5359388"/>
            <a:ext cx="331997"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75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62871" y="114953"/>
            <a:ext cx="9720072" cy="1499616"/>
          </a:xfrm>
        </p:spPr>
        <p:txBody>
          <a:bodyPr/>
          <a:lstStyle/>
          <a:p>
            <a:r>
              <a:rPr lang="en-US" dirty="0"/>
              <a:t>Current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29</a:t>
            </a:fld>
            <a:endParaRPr lang="en-US"/>
          </a:p>
        </p:txBody>
      </p:sp>
      <p:sp>
        <p:nvSpPr>
          <p:cNvPr id="7" name="Rectangle 6">
            <a:extLst>
              <a:ext uri="{FF2B5EF4-FFF2-40B4-BE49-F238E27FC236}">
                <a16:creationId xmlns:a16="http://schemas.microsoft.com/office/drawing/2014/main" id="{3DF7ABAC-77AA-4661-BC69-BF539D90E248}"/>
              </a:ext>
            </a:extLst>
          </p:cNvPr>
          <p:cNvSpPr/>
          <p:nvPr/>
        </p:nvSpPr>
        <p:spPr>
          <a:xfrm>
            <a:off x="1154243" y="2084832"/>
            <a:ext cx="9892802"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2"/>
                </a:solidFill>
              </a:rPr>
              <a:t>Insert Flow Chart/Org Structure </a:t>
            </a:r>
          </a:p>
        </p:txBody>
      </p:sp>
      <p:pic>
        <p:nvPicPr>
          <p:cNvPr id="4" name="Picture 3"/>
          <p:cNvPicPr>
            <a:picLocks noChangeAspect="1"/>
          </p:cNvPicPr>
          <p:nvPr/>
        </p:nvPicPr>
        <p:blipFill>
          <a:blip r:embed="rId2"/>
          <a:stretch>
            <a:fillRect/>
          </a:stretch>
        </p:blipFill>
        <p:spPr>
          <a:xfrm>
            <a:off x="1154244" y="1214847"/>
            <a:ext cx="9892802" cy="5546760"/>
          </a:xfrm>
          <a:prstGeom prst="rect">
            <a:avLst/>
          </a:prstGeom>
        </p:spPr>
      </p:pic>
    </p:spTree>
    <p:extLst>
      <p:ext uri="{BB962C8B-B14F-4D97-AF65-F5344CB8AC3E}">
        <p14:creationId xmlns:p14="http://schemas.microsoft.com/office/powerpoint/2010/main" val="673708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Fiscal year 2022-23</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30</a:t>
            </a:fld>
            <a:endParaRPr lang="en-US"/>
          </a:p>
        </p:txBody>
      </p:sp>
    </p:spTree>
    <p:extLst>
      <p:ext uri="{BB962C8B-B14F-4D97-AF65-F5344CB8AC3E}">
        <p14:creationId xmlns:p14="http://schemas.microsoft.com/office/powerpoint/2010/main" val="2090931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49808" y="128016"/>
            <a:ext cx="9720072" cy="1499616"/>
          </a:xfrm>
        </p:spPr>
        <p:txBody>
          <a:bodyPr/>
          <a:lstStyle/>
          <a:p>
            <a:r>
              <a:rPr lang="en-US" dirty="0"/>
              <a:t>Changes for the </a:t>
            </a:r>
            <a:r>
              <a:rPr lang="en-US" dirty="0" err="1"/>
              <a:t>neW</a:t>
            </a:r>
            <a:r>
              <a:rPr lang="en-US" dirty="0"/>
              <a:t> 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31</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49808" y="1627631"/>
            <a:ext cx="10087526" cy="140295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HTE#01410321100 Controller/Salaries</a:t>
            </a:r>
          </a:p>
          <a:p>
            <a:r>
              <a:rPr lang="en-US" sz="2000" dirty="0">
                <a:solidFill>
                  <a:schemeClr val="tx2"/>
                </a:solidFill>
              </a:rPr>
              <a:t>	FY2022 Projected Expenditures of $1,597,648 vs FY2023 Mayor’s Budget of $1,884,792</a:t>
            </a:r>
          </a:p>
          <a:p>
            <a:r>
              <a:rPr lang="en-US" sz="2000" dirty="0">
                <a:solidFill>
                  <a:schemeClr val="tx2"/>
                </a:solidFill>
              </a:rPr>
              <a:t>      $287,144 increase (6.7%) over prior year Projected Expenditures due to salary COLAs 	and addition 	of two positions: Project Accountant – Data Analytics and Senior Project Director</a:t>
            </a:r>
          </a:p>
        </p:txBody>
      </p:sp>
      <p:sp>
        <p:nvSpPr>
          <p:cNvPr id="5" name="Rectangle 4">
            <a:extLst>
              <a:ext uri="{FF2B5EF4-FFF2-40B4-BE49-F238E27FC236}">
                <a16:creationId xmlns:a16="http://schemas.microsoft.com/office/drawing/2014/main" id="{35A514C0-FC58-4DAB-A9EE-30D59E0A9F8B}"/>
              </a:ext>
            </a:extLst>
          </p:cNvPr>
          <p:cNvSpPr/>
          <p:nvPr/>
        </p:nvSpPr>
        <p:spPr>
          <a:xfrm>
            <a:off x="749807" y="5002202"/>
            <a:ext cx="10087527" cy="133700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r>
              <a:rPr lang="en-US" sz="2000" dirty="0">
                <a:solidFill>
                  <a:schemeClr val="tx2"/>
                </a:solidFill>
              </a:rPr>
              <a:t>HTE#01410325405 Controller/Postage</a:t>
            </a:r>
          </a:p>
          <a:p>
            <a:r>
              <a:rPr lang="en-US" sz="2000" dirty="0">
                <a:solidFill>
                  <a:schemeClr val="tx2"/>
                </a:solidFill>
              </a:rPr>
              <a:t>	FY2022 Projected Expenditures of $50,000 vs FY2023 Mayor’s Budget of $12,500</a:t>
            </a:r>
          </a:p>
          <a:p>
            <a:r>
              <a:rPr lang="en-US" sz="2000" dirty="0">
                <a:solidFill>
                  <a:schemeClr val="tx2"/>
                </a:solidFill>
              </a:rPr>
              <a:t>	$37,500 decrease (75.0%) over prior year Projected Expenditures due to the expected	implementation of the Employee Self-Service module</a:t>
            </a:r>
          </a:p>
        </p:txBody>
      </p:sp>
      <p:sp>
        <p:nvSpPr>
          <p:cNvPr id="7" name="Rectangle 6">
            <a:extLst>
              <a:ext uri="{FF2B5EF4-FFF2-40B4-BE49-F238E27FC236}">
                <a16:creationId xmlns:a16="http://schemas.microsoft.com/office/drawing/2014/main" id="{35A514C0-FC58-4DAB-A9EE-30D59E0A9F8B}"/>
              </a:ext>
            </a:extLst>
          </p:cNvPr>
          <p:cNvSpPr/>
          <p:nvPr/>
        </p:nvSpPr>
        <p:spPr>
          <a:xfrm>
            <a:off x="749807" y="3199528"/>
            <a:ext cx="10087527" cy="163372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HTE#01410323604 Controller/Outside Payroll Service</a:t>
            </a:r>
          </a:p>
          <a:p>
            <a:r>
              <a:rPr lang="en-US" sz="2000" dirty="0">
                <a:solidFill>
                  <a:schemeClr val="tx2"/>
                </a:solidFill>
              </a:rPr>
              <a:t>	FY2022 Projected Expenditures of $625,000 vs FY2023 Mayor’s Budget of $645,524</a:t>
            </a:r>
          </a:p>
          <a:p>
            <a:r>
              <a:rPr lang="en-US" sz="2000" dirty="0">
                <a:solidFill>
                  <a:schemeClr val="tx2"/>
                </a:solidFill>
              </a:rPr>
              <a:t>	$20,524 increase (3.3%) over prior year Projected Expenditures due to continuing costs 	related to Payroll and Timekeeping System application conversion projects and other costs 	for 	the implementation of the Employee Self-Service module</a:t>
            </a:r>
          </a:p>
        </p:txBody>
      </p:sp>
    </p:spTree>
    <p:extLst>
      <p:ext uri="{BB962C8B-B14F-4D97-AF65-F5344CB8AC3E}">
        <p14:creationId xmlns:p14="http://schemas.microsoft.com/office/powerpoint/2010/main" val="442120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49808" y="128016"/>
            <a:ext cx="9720072" cy="1499616"/>
          </a:xfrm>
        </p:spPr>
        <p:txBody>
          <a:bodyPr/>
          <a:lstStyle/>
          <a:p>
            <a:r>
              <a:rPr lang="en-US" dirty="0"/>
              <a:t>Challenges in the Coming 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32</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49808" y="1627632"/>
            <a:ext cx="10087526" cy="199861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FY 2023 Challenges </a:t>
            </a:r>
          </a:p>
          <a:p>
            <a:r>
              <a:rPr lang="en-US" sz="2000" dirty="0">
                <a:solidFill>
                  <a:schemeClr val="tx2"/>
                </a:solidFill>
              </a:rPr>
              <a:t>      The two most significant challenges in FY2023 for the Controller’s Office are going to be: </a:t>
            </a:r>
          </a:p>
          <a:p>
            <a:r>
              <a:rPr lang="en-US" sz="2000" dirty="0">
                <a:solidFill>
                  <a:schemeClr val="tx2"/>
                </a:solidFill>
              </a:rPr>
              <a:t>	1) Supporting the staff’s participation in the ERP Software implementation while completing 	their ongoing work responsibilities; and, </a:t>
            </a:r>
          </a:p>
          <a:p>
            <a:r>
              <a:rPr lang="en-US" sz="2000" dirty="0">
                <a:solidFill>
                  <a:schemeClr val="tx2"/>
                </a:solidFill>
              </a:rPr>
              <a:t>	2) Skills enhancement, retention and recruiting for the Controller’s Office staff in light of 	changes in the post-pandemic workplace </a:t>
            </a:r>
            <a:r>
              <a:rPr lang="en-US" sz="2000" b="1" i="1" dirty="0">
                <a:solidFill>
                  <a:schemeClr val="tx2"/>
                </a:solidFill>
              </a:rPr>
              <a:t>and</a:t>
            </a:r>
            <a:r>
              <a:rPr lang="en-US" sz="2000" dirty="0">
                <a:solidFill>
                  <a:schemeClr val="tx2"/>
                </a:solidFill>
              </a:rPr>
              <a:t> job market</a:t>
            </a:r>
          </a:p>
        </p:txBody>
      </p:sp>
    </p:spTree>
    <p:extLst>
      <p:ext uri="{BB962C8B-B14F-4D97-AF65-F5344CB8AC3E}">
        <p14:creationId xmlns:p14="http://schemas.microsoft.com/office/powerpoint/2010/main" val="2277675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49808" y="128016"/>
            <a:ext cx="9720072" cy="1499616"/>
          </a:xfrm>
        </p:spPr>
        <p:txBody>
          <a:bodyPr/>
          <a:lstStyle/>
          <a:p>
            <a:r>
              <a:rPr lang="en-US" dirty="0"/>
              <a:t>previous Fiscal Year Service Improvements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33</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49808" y="1627632"/>
            <a:ext cx="10087526" cy="192546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FY 2022 Service Improvements: </a:t>
            </a:r>
          </a:p>
          <a:p>
            <a:r>
              <a:rPr lang="en-US" sz="2000" dirty="0">
                <a:solidFill>
                  <a:schemeClr val="tx2"/>
                </a:solidFill>
              </a:rPr>
              <a:t>       The Controller’s Office implemented a new cloud-based payroll software system effective 	July 1, 2022 and stayed within the original budget established by the Planning Board when 	the project was originally approved.  City and BOE employees did so despite the onset of the 	pandemic, remote work / office closure mandates, and other challenges.</a:t>
            </a:r>
          </a:p>
        </p:txBody>
      </p:sp>
    </p:spTree>
    <p:extLst>
      <p:ext uri="{BB962C8B-B14F-4D97-AF65-F5344CB8AC3E}">
        <p14:creationId xmlns:p14="http://schemas.microsoft.com/office/powerpoint/2010/main" val="803853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2" r="578"/>
          <a:stretch/>
        </p:blipFill>
        <p:spPr>
          <a:xfrm>
            <a:off x="4602488" y="2079689"/>
            <a:ext cx="3245645" cy="21203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1520"/>
            <a:ext cx="4606761" cy="34858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89" y="0"/>
            <a:ext cx="2726039" cy="20970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6912" y="0"/>
            <a:ext cx="2195088" cy="208947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200029"/>
            <a:ext cx="5947367" cy="2670344"/>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3389"/>
          <a:stretch/>
        </p:blipFill>
        <p:spPr>
          <a:xfrm>
            <a:off x="8129614" y="4200029"/>
            <a:ext cx="4062385" cy="26703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2542" y="4186495"/>
            <a:ext cx="2187073" cy="2671506"/>
          </a:xfrm>
          <a:prstGeom prst="rect">
            <a:avLst/>
          </a:prstGeom>
        </p:spPr>
      </p:pic>
      <p:sp>
        <p:nvSpPr>
          <p:cNvPr id="13" name="Title 1"/>
          <p:cNvSpPr txBox="1">
            <a:spLocks/>
          </p:cNvSpPr>
          <p:nvPr/>
        </p:nvSpPr>
        <p:spPr>
          <a:xfrm>
            <a:off x="98854" y="0"/>
            <a:ext cx="4503634" cy="832022"/>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5400" dirty="0"/>
              <a:t>STAMFORD, CT</a:t>
            </a:r>
          </a:p>
        </p:txBody>
      </p:sp>
      <p:sp>
        <p:nvSpPr>
          <p:cNvPr id="6" name="Slide Number Placeholder 5"/>
          <p:cNvSpPr>
            <a:spLocks noGrp="1"/>
          </p:cNvSpPr>
          <p:nvPr>
            <p:ph type="sldNum" sz="quarter" idx="12"/>
          </p:nvPr>
        </p:nvSpPr>
        <p:spPr/>
        <p:txBody>
          <a:bodyPr/>
          <a:lstStyle/>
          <a:p>
            <a:fld id="{A6E5849F-8334-433C-8F52-1234662387B6}" type="slidenum">
              <a:rPr lang="en-US" smtClean="0"/>
              <a:t>34</a:t>
            </a:fld>
            <a:endParaRPr lang="en-US"/>
          </a:p>
        </p:txBody>
      </p:sp>
      <p:pic>
        <p:nvPicPr>
          <p:cNvPr id="7" name="Picture 9">
            <a:extLst>
              <a:ext uri="{FF2B5EF4-FFF2-40B4-BE49-F238E27FC236}">
                <a16:creationId xmlns:a16="http://schemas.microsoft.com/office/drawing/2014/main" id="{9F5D5B62-4933-4B93-816F-3151AB668380}"/>
              </a:ext>
            </a:extLst>
          </p:cNvPr>
          <p:cNvPicPr>
            <a:picLocks noChangeAspect="1"/>
          </p:cNvPicPr>
          <p:nvPr/>
        </p:nvPicPr>
        <p:blipFill>
          <a:blip r:embed="rId9"/>
          <a:stretch>
            <a:fillRect/>
          </a:stretch>
        </p:blipFill>
        <p:spPr>
          <a:xfrm>
            <a:off x="7264400" y="-2931"/>
            <a:ext cx="2743200" cy="2057400"/>
          </a:xfrm>
          <a:prstGeom prst="rect">
            <a:avLst/>
          </a:prstGeom>
        </p:spPr>
      </p:pic>
      <p:pic>
        <p:nvPicPr>
          <p:cNvPr id="10" name="Picture 10" descr="A picture containing person, outdoor, ground, dressed&#10;&#10;Description automatically generated">
            <a:extLst>
              <a:ext uri="{FF2B5EF4-FFF2-40B4-BE49-F238E27FC236}">
                <a16:creationId xmlns:a16="http://schemas.microsoft.com/office/drawing/2014/main" id="{62293B5B-8E47-47F5-9697-62E343457DBF}"/>
              </a:ext>
            </a:extLst>
          </p:cNvPr>
          <p:cNvPicPr>
            <a:picLocks noChangeAspect="1"/>
          </p:cNvPicPr>
          <p:nvPr/>
        </p:nvPicPr>
        <p:blipFill rotWithShape="1">
          <a:blip r:embed="rId10"/>
          <a:srcRect t="-336" r="-332" b="21006"/>
          <a:stretch/>
        </p:blipFill>
        <p:spPr>
          <a:xfrm>
            <a:off x="7844041" y="2105921"/>
            <a:ext cx="1968180" cy="2074902"/>
          </a:xfrm>
          <a:prstGeom prst="rect">
            <a:avLst/>
          </a:prstGeom>
        </p:spPr>
      </p:pic>
      <p:pic>
        <p:nvPicPr>
          <p:cNvPr id="11" name="Picture 11" descr="A picture containing person, person&#10;&#10;Description automatically generated">
            <a:extLst>
              <a:ext uri="{FF2B5EF4-FFF2-40B4-BE49-F238E27FC236}">
                <a16:creationId xmlns:a16="http://schemas.microsoft.com/office/drawing/2014/main" id="{EA8BE91C-EAE7-4D15-BF42-007DE7043B0A}"/>
              </a:ext>
            </a:extLst>
          </p:cNvPr>
          <p:cNvPicPr>
            <a:picLocks noChangeAspect="1"/>
          </p:cNvPicPr>
          <p:nvPr/>
        </p:nvPicPr>
        <p:blipFill rotWithShape="1">
          <a:blip r:embed="rId11"/>
          <a:srcRect t="56" r="20" b="13273"/>
          <a:stretch/>
        </p:blipFill>
        <p:spPr>
          <a:xfrm>
            <a:off x="9778349" y="2078314"/>
            <a:ext cx="2423578" cy="2123547"/>
          </a:xfrm>
          <a:prstGeom prst="rect">
            <a:avLst/>
          </a:prstGeom>
        </p:spPr>
      </p:pic>
    </p:spTree>
    <p:extLst>
      <p:ext uri="{BB962C8B-B14F-4D97-AF65-F5344CB8AC3E}">
        <p14:creationId xmlns:p14="http://schemas.microsoft.com/office/powerpoint/2010/main" val="272022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Current staff</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3</a:t>
            </a:fld>
            <a:endParaRPr lang="en-US" dirty="0"/>
          </a:p>
        </p:txBody>
      </p:sp>
    </p:spTree>
    <p:extLst>
      <p:ext uri="{BB962C8B-B14F-4D97-AF65-F5344CB8AC3E}">
        <p14:creationId xmlns:p14="http://schemas.microsoft.com/office/powerpoint/2010/main" val="97099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800194" y="255274"/>
            <a:ext cx="9720072" cy="1499616"/>
          </a:xfrm>
        </p:spPr>
        <p:txBody>
          <a:bodyPr/>
          <a:lstStyle/>
          <a:p>
            <a:r>
              <a:rPr lang="en-US" dirty="0"/>
              <a:t>Office of administration - Administration </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4</a:t>
            </a:fld>
            <a:endParaRPr lang="en-US" dirty="0"/>
          </a:p>
        </p:txBody>
      </p:sp>
      <p:sp>
        <p:nvSpPr>
          <p:cNvPr id="6" name="Rectangle 5">
            <a:extLst>
              <a:ext uri="{FF2B5EF4-FFF2-40B4-BE49-F238E27FC236}">
                <a16:creationId xmlns:a16="http://schemas.microsoft.com/office/drawing/2014/main" id="{35A514C0-FC58-4DAB-A9EE-30D59E0A9F8B}"/>
              </a:ext>
            </a:extLst>
          </p:cNvPr>
          <p:cNvSpPr/>
          <p:nvPr/>
        </p:nvSpPr>
        <p:spPr>
          <a:xfrm>
            <a:off x="4598052" y="2219078"/>
            <a:ext cx="2995896" cy="66272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i="1" dirty="0">
              <a:solidFill>
                <a:schemeClr val="accent5"/>
              </a:solidFill>
              <a:ea typeface="+mn-lt"/>
              <a:cs typeface="+mn-lt"/>
            </a:endParaRPr>
          </a:p>
          <a:p>
            <a:pPr algn="ctr"/>
            <a:r>
              <a:rPr lang="en-US" sz="2000" i="1" dirty="0">
                <a:solidFill>
                  <a:schemeClr val="accent1"/>
                </a:solidFill>
                <a:ea typeface="+mn-lt"/>
                <a:cs typeface="+mn-lt"/>
              </a:rPr>
              <a:t>Director of Administration</a:t>
            </a:r>
          </a:p>
          <a:p>
            <a:pPr algn="ctr"/>
            <a:endParaRPr lang="en-US" sz="2000" dirty="0">
              <a:solidFill>
                <a:schemeClr val="tx2"/>
              </a:solidFill>
            </a:endParaRPr>
          </a:p>
        </p:txBody>
      </p:sp>
      <p:sp>
        <p:nvSpPr>
          <p:cNvPr id="11" name="Rectangle 10">
            <a:extLst>
              <a:ext uri="{FF2B5EF4-FFF2-40B4-BE49-F238E27FC236}">
                <a16:creationId xmlns:a16="http://schemas.microsoft.com/office/drawing/2014/main" id="{46D8B23A-BCDF-47D4-94B7-697C31FB7181}"/>
              </a:ext>
            </a:extLst>
          </p:cNvPr>
          <p:cNvSpPr/>
          <p:nvPr/>
        </p:nvSpPr>
        <p:spPr>
          <a:xfrm>
            <a:off x="4643771" y="4019003"/>
            <a:ext cx="2995896" cy="49270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accent1"/>
                </a:solidFill>
              </a:rPr>
              <a:t>Executive Secretary</a:t>
            </a:r>
          </a:p>
        </p:txBody>
      </p:sp>
      <p:cxnSp>
        <p:nvCxnSpPr>
          <p:cNvPr id="17" name="Straight Connector 16">
            <a:extLst>
              <a:ext uri="{FF2B5EF4-FFF2-40B4-BE49-F238E27FC236}">
                <a16:creationId xmlns:a16="http://schemas.microsoft.com/office/drawing/2014/main" id="{ABE77708-361D-4618-87A6-53FE62058C35}"/>
              </a:ext>
            </a:extLst>
          </p:cNvPr>
          <p:cNvCxnSpPr/>
          <p:nvPr/>
        </p:nvCxnSpPr>
        <p:spPr>
          <a:xfrm>
            <a:off x="7104185" y="984738"/>
            <a:ext cx="0" cy="0"/>
          </a:xfrm>
          <a:prstGeom prst="line">
            <a:avLst/>
          </a:prstGeom>
        </p:spPr>
        <p:style>
          <a:lnRef idx="1">
            <a:schemeClr val="accent2"/>
          </a:lnRef>
          <a:fillRef idx="0">
            <a:schemeClr val="accent2"/>
          </a:fillRef>
          <a:effectRef idx="0">
            <a:schemeClr val="accent2"/>
          </a:effectRef>
          <a:fontRef idx="minor">
            <a:schemeClr val="tx1"/>
          </a:fontRef>
        </p:style>
      </p:cxnSp>
      <p:sp>
        <p:nvSpPr>
          <p:cNvPr id="22" name="Rectangle 21">
            <a:extLst>
              <a:ext uri="{FF2B5EF4-FFF2-40B4-BE49-F238E27FC236}">
                <a16:creationId xmlns:a16="http://schemas.microsoft.com/office/drawing/2014/main" id="{9905D43F-1309-4B13-AF4F-DA9E512150B2}"/>
              </a:ext>
            </a:extLst>
          </p:cNvPr>
          <p:cNvSpPr/>
          <p:nvPr/>
        </p:nvSpPr>
        <p:spPr>
          <a:xfrm rot="5400000" flipV="1">
            <a:off x="5595978" y="3427543"/>
            <a:ext cx="113720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029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Fiscal year 2022-23</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5</a:t>
            </a:fld>
            <a:endParaRPr lang="en-US" dirty="0"/>
          </a:p>
        </p:txBody>
      </p:sp>
    </p:spTree>
    <p:extLst>
      <p:ext uri="{BB962C8B-B14F-4D97-AF65-F5344CB8AC3E}">
        <p14:creationId xmlns:p14="http://schemas.microsoft.com/office/powerpoint/2010/main" val="206561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278960" y="300405"/>
            <a:ext cx="9720072" cy="1499616"/>
          </a:xfrm>
        </p:spPr>
        <p:txBody>
          <a:bodyPr/>
          <a:lstStyle/>
          <a:p>
            <a:r>
              <a:rPr lang="en-US" dirty="0"/>
              <a:t>Office of Administration (Admin) FY 2022-23 Requested Budget (Full Time Salary)</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6</a:t>
            </a:fld>
            <a:endParaRPr lang="en-US" dirty="0"/>
          </a:p>
        </p:txBody>
      </p:sp>
      <p:graphicFrame>
        <p:nvGraphicFramePr>
          <p:cNvPr id="11" name="Table 11">
            <a:extLst>
              <a:ext uri="{FF2B5EF4-FFF2-40B4-BE49-F238E27FC236}">
                <a16:creationId xmlns:a16="http://schemas.microsoft.com/office/drawing/2014/main" id="{987CBB35-B5A2-450B-A814-9328E303CD50}"/>
              </a:ext>
            </a:extLst>
          </p:cNvPr>
          <p:cNvGraphicFramePr>
            <a:graphicFrameLocks noGrp="1"/>
          </p:cNvGraphicFramePr>
          <p:nvPr>
            <p:extLst>
              <p:ext uri="{D42A27DB-BD31-4B8C-83A1-F6EECF244321}">
                <p14:modId xmlns:p14="http://schemas.microsoft.com/office/powerpoint/2010/main" val="2889092102"/>
              </p:ext>
            </p:extLst>
          </p:nvPr>
        </p:nvGraphicFramePr>
        <p:xfrm>
          <a:off x="191529" y="2229930"/>
          <a:ext cx="11808941" cy="2709463"/>
        </p:xfrm>
        <a:graphic>
          <a:graphicData uri="http://schemas.openxmlformats.org/drawingml/2006/table">
            <a:tbl>
              <a:tblPr firstRow="1" bandRow="1">
                <a:tableStyleId>{5C22544A-7EE6-4342-B048-85BDC9FD1C3A}</a:tableStyleId>
              </a:tblPr>
              <a:tblGrid>
                <a:gridCol w="2952235">
                  <a:extLst>
                    <a:ext uri="{9D8B030D-6E8A-4147-A177-3AD203B41FA5}">
                      <a16:colId xmlns:a16="http://schemas.microsoft.com/office/drawing/2014/main" val="1654878565"/>
                    </a:ext>
                  </a:extLst>
                </a:gridCol>
                <a:gridCol w="2420071">
                  <a:extLst>
                    <a:ext uri="{9D8B030D-6E8A-4147-A177-3AD203B41FA5}">
                      <a16:colId xmlns:a16="http://schemas.microsoft.com/office/drawing/2014/main" val="2678003449"/>
                    </a:ext>
                  </a:extLst>
                </a:gridCol>
                <a:gridCol w="2407402">
                  <a:extLst>
                    <a:ext uri="{9D8B030D-6E8A-4147-A177-3AD203B41FA5}">
                      <a16:colId xmlns:a16="http://schemas.microsoft.com/office/drawing/2014/main" val="3104428564"/>
                    </a:ext>
                  </a:extLst>
                </a:gridCol>
                <a:gridCol w="4029233">
                  <a:extLst>
                    <a:ext uri="{9D8B030D-6E8A-4147-A177-3AD203B41FA5}">
                      <a16:colId xmlns:a16="http://schemas.microsoft.com/office/drawing/2014/main" val="3624484323"/>
                    </a:ext>
                  </a:extLst>
                </a:gridCol>
              </a:tblGrid>
              <a:tr h="471211">
                <a:tc>
                  <a:txBody>
                    <a:bodyPr/>
                    <a:lstStyle/>
                    <a:p>
                      <a:endParaRPr lang="en-US" dirty="0"/>
                    </a:p>
                  </a:txBody>
                  <a:tcPr/>
                </a:tc>
                <a:tc>
                  <a:txBody>
                    <a:bodyPr/>
                    <a:lstStyle/>
                    <a:p>
                      <a:pPr algn="ctr"/>
                      <a:r>
                        <a:rPr lang="en-US" dirty="0"/>
                        <a:t>FY 21/22</a:t>
                      </a:r>
                    </a:p>
                  </a:txBody>
                  <a:tcPr/>
                </a:tc>
                <a:tc>
                  <a:txBody>
                    <a:bodyPr/>
                    <a:lstStyle/>
                    <a:p>
                      <a:pPr algn="ctr"/>
                      <a:r>
                        <a:rPr lang="en-US" dirty="0"/>
                        <a:t>FY 22/23</a:t>
                      </a:r>
                    </a:p>
                  </a:txBody>
                  <a:tcPr/>
                </a:tc>
                <a:tc>
                  <a:txBody>
                    <a:bodyPr/>
                    <a:lstStyle/>
                    <a:p>
                      <a:pPr algn="ctr"/>
                      <a:r>
                        <a:rPr lang="en-US" dirty="0"/>
                        <a:t>FY 22/23</a:t>
                      </a:r>
                    </a:p>
                  </a:txBody>
                  <a:tcPr/>
                </a:tc>
                <a:extLst>
                  <a:ext uri="{0D108BD9-81ED-4DB2-BD59-A6C34878D82A}">
                    <a16:rowId xmlns:a16="http://schemas.microsoft.com/office/drawing/2014/main" val="1063026516"/>
                  </a:ext>
                </a:extLst>
              </a:tr>
              <a:tr h="824619">
                <a:tc>
                  <a:txBody>
                    <a:bodyPr/>
                    <a:lstStyle/>
                    <a:p>
                      <a:pPr algn="l"/>
                      <a:r>
                        <a:rPr lang="en-US" dirty="0"/>
                        <a:t>Job Title</a:t>
                      </a:r>
                    </a:p>
                  </a:txBody>
                  <a:tcPr/>
                </a:tc>
                <a:tc>
                  <a:txBody>
                    <a:bodyPr/>
                    <a:lstStyle/>
                    <a:p>
                      <a:r>
                        <a:rPr lang="en-US" dirty="0"/>
                        <a:t>Pos Count       Adopted</a:t>
                      </a:r>
                    </a:p>
                    <a:p>
                      <a:r>
                        <a:rPr lang="en-US" dirty="0"/>
                        <a:t>                     Budget</a:t>
                      </a:r>
                    </a:p>
                  </a:txBody>
                  <a:tcPr/>
                </a:tc>
                <a:tc>
                  <a:txBody>
                    <a:bodyPr/>
                    <a:lstStyle/>
                    <a:p>
                      <a:pPr algn="l"/>
                      <a:r>
                        <a:rPr lang="en-US" dirty="0"/>
                        <a:t>Pos Count   Department</a:t>
                      </a:r>
                    </a:p>
                    <a:p>
                      <a:pPr algn="l"/>
                      <a:r>
                        <a:rPr lang="en-US" dirty="0"/>
                        <a:t>                    Request</a:t>
                      </a:r>
                    </a:p>
                  </a:txBody>
                  <a:tcPr/>
                </a:tc>
                <a:tc>
                  <a:txBody>
                    <a:bodyPr/>
                    <a:lstStyle/>
                    <a:p>
                      <a:r>
                        <a:rPr lang="en-US" sz="1600" dirty="0"/>
                        <a:t>Funded</a:t>
                      </a:r>
                      <a:r>
                        <a:rPr lang="en-US" dirty="0"/>
                        <a:t>     </a:t>
                      </a:r>
                      <a:r>
                        <a:rPr lang="en-US" sz="1600" dirty="0"/>
                        <a:t>Mayor’s</a:t>
                      </a:r>
                      <a:r>
                        <a:rPr lang="en-US" dirty="0"/>
                        <a:t>     </a:t>
                      </a:r>
                      <a:r>
                        <a:rPr lang="en-US" sz="1600" dirty="0"/>
                        <a:t>Pos</a:t>
                      </a:r>
                      <a:r>
                        <a:rPr lang="en-US" dirty="0"/>
                        <a:t>     </a:t>
                      </a:r>
                      <a:r>
                        <a:rPr lang="en-US" sz="1600" dirty="0"/>
                        <a:t>$Var       %Var    Pos Count  Proposed</a:t>
                      </a:r>
                      <a:r>
                        <a:rPr lang="en-US" dirty="0"/>
                        <a:t>   </a:t>
                      </a:r>
                      <a:r>
                        <a:rPr lang="en-US" sz="1600" dirty="0"/>
                        <a:t>Var</a:t>
                      </a:r>
                      <a:r>
                        <a:rPr lang="en-US" dirty="0"/>
                        <a:t>      </a:t>
                      </a:r>
                      <a:r>
                        <a:rPr lang="en-US" sz="1600" dirty="0"/>
                        <a:t>Adpt.</a:t>
                      </a:r>
                      <a:r>
                        <a:rPr lang="en-US" dirty="0"/>
                        <a:t>     </a:t>
                      </a:r>
                      <a:r>
                        <a:rPr lang="en-US" sz="1600" dirty="0"/>
                        <a:t>Adpt.</a:t>
                      </a:r>
                      <a:r>
                        <a:rPr lang="en-US" dirty="0"/>
                        <a:t>                                  </a:t>
                      </a:r>
                    </a:p>
                  </a:txBody>
                  <a:tcPr/>
                </a:tc>
                <a:extLst>
                  <a:ext uri="{0D108BD9-81ED-4DB2-BD59-A6C34878D82A}">
                    <a16:rowId xmlns:a16="http://schemas.microsoft.com/office/drawing/2014/main" val="2728991270"/>
                  </a:ext>
                </a:extLst>
              </a:tr>
              <a:tr h="471211">
                <a:tc>
                  <a:txBody>
                    <a:bodyPr/>
                    <a:lstStyle/>
                    <a:p>
                      <a:r>
                        <a:rPr lang="en-US" dirty="0"/>
                        <a:t>Dir of Administration</a:t>
                      </a:r>
                    </a:p>
                  </a:txBody>
                  <a:tcPr/>
                </a:tc>
                <a:tc>
                  <a:txBody>
                    <a:bodyPr/>
                    <a:lstStyle/>
                    <a:p>
                      <a:r>
                        <a:rPr lang="en-US" dirty="0"/>
                        <a:t>1                 $176,949</a:t>
                      </a:r>
                    </a:p>
                  </a:txBody>
                  <a:tcPr/>
                </a:tc>
                <a:tc>
                  <a:txBody>
                    <a:bodyPr/>
                    <a:lstStyle/>
                    <a:p>
                      <a:r>
                        <a:rPr lang="en-US" dirty="0"/>
                        <a:t>1                 $180,843</a:t>
                      </a:r>
                    </a:p>
                  </a:txBody>
                  <a:tcPr/>
                </a:tc>
                <a:tc>
                  <a:txBody>
                    <a:bodyPr/>
                    <a:lstStyle/>
                    <a:p>
                      <a:r>
                        <a:rPr lang="en-US" dirty="0"/>
                        <a:t>1           $180,843   0  $3,894      2.2%</a:t>
                      </a:r>
                    </a:p>
                  </a:txBody>
                  <a:tcPr/>
                </a:tc>
                <a:extLst>
                  <a:ext uri="{0D108BD9-81ED-4DB2-BD59-A6C34878D82A}">
                    <a16:rowId xmlns:a16="http://schemas.microsoft.com/office/drawing/2014/main" val="1447163877"/>
                  </a:ext>
                </a:extLst>
              </a:tr>
              <a:tr h="471211">
                <a:tc>
                  <a:txBody>
                    <a:bodyPr/>
                    <a:lstStyle/>
                    <a:p>
                      <a:r>
                        <a:rPr lang="en-US" dirty="0"/>
                        <a:t>Executive Secretary</a:t>
                      </a:r>
                    </a:p>
                  </a:txBody>
                  <a:tcPr/>
                </a:tc>
                <a:tc>
                  <a:txBody>
                    <a:bodyPr/>
                    <a:lstStyle/>
                    <a:p>
                      <a:r>
                        <a:rPr lang="en-US" dirty="0"/>
                        <a:t>1                 $76,146</a:t>
                      </a:r>
                    </a:p>
                  </a:txBody>
                  <a:tcPr/>
                </a:tc>
                <a:tc>
                  <a:txBody>
                    <a:bodyPr/>
                    <a:lstStyle/>
                    <a:p>
                      <a:r>
                        <a:rPr lang="en-US" dirty="0"/>
                        <a:t>1                 $79,997</a:t>
                      </a:r>
                    </a:p>
                  </a:txBody>
                  <a:tcPr/>
                </a:tc>
                <a:tc>
                  <a:txBody>
                    <a:bodyPr/>
                    <a:lstStyle/>
                    <a:p>
                      <a:r>
                        <a:rPr lang="en-US" dirty="0"/>
                        <a:t>1           $79,997    0   $3,851      5.1%</a:t>
                      </a:r>
                    </a:p>
                  </a:txBody>
                  <a:tcPr/>
                </a:tc>
                <a:extLst>
                  <a:ext uri="{0D108BD9-81ED-4DB2-BD59-A6C34878D82A}">
                    <a16:rowId xmlns:a16="http://schemas.microsoft.com/office/drawing/2014/main" val="1338541533"/>
                  </a:ext>
                </a:extLst>
              </a:tr>
              <a:tr h="471211">
                <a:tc>
                  <a:txBody>
                    <a:bodyPr/>
                    <a:lstStyle/>
                    <a:p>
                      <a:r>
                        <a:rPr lang="en-US" b="1" dirty="0"/>
                        <a:t>Total</a:t>
                      </a:r>
                    </a:p>
                  </a:txBody>
                  <a:tcPr/>
                </a:tc>
                <a:tc>
                  <a:txBody>
                    <a:bodyPr/>
                    <a:lstStyle/>
                    <a:p>
                      <a:r>
                        <a:rPr lang="en-US" b="1" dirty="0"/>
                        <a:t>2                  $253,091</a:t>
                      </a:r>
                    </a:p>
                  </a:txBody>
                  <a:tcPr/>
                </a:tc>
                <a:tc>
                  <a:txBody>
                    <a:bodyPr/>
                    <a:lstStyle/>
                    <a:p>
                      <a:r>
                        <a:rPr lang="en-US" b="1" dirty="0"/>
                        <a:t>2                  $260,840</a:t>
                      </a:r>
                    </a:p>
                  </a:txBody>
                  <a:tcPr/>
                </a:tc>
                <a:tc>
                  <a:txBody>
                    <a:bodyPr/>
                    <a:lstStyle/>
                    <a:p>
                      <a:r>
                        <a:rPr lang="en-US" b="1" dirty="0"/>
                        <a:t>2            $260,840   0   $7,745      3.1%</a:t>
                      </a:r>
                    </a:p>
                  </a:txBody>
                  <a:tcPr/>
                </a:tc>
                <a:extLst>
                  <a:ext uri="{0D108BD9-81ED-4DB2-BD59-A6C34878D82A}">
                    <a16:rowId xmlns:a16="http://schemas.microsoft.com/office/drawing/2014/main" val="2610730408"/>
                  </a:ext>
                </a:extLst>
              </a:tr>
            </a:tbl>
          </a:graphicData>
        </a:graphic>
      </p:graphicFrame>
      <p:cxnSp>
        <p:nvCxnSpPr>
          <p:cNvPr id="13" name="Straight Connector 12">
            <a:extLst>
              <a:ext uri="{FF2B5EF4-FFF2-40B4-BE49-F238E27FC236}">
                <a16:creationId xmlns:a16="http://schemas.microsoft.com/office/drawing/2014/main" id="{3C601BDF-0BB2-48C1-B080-A2B75205AAE6}"/>
              </a:ext>
            </a:extLst>
          </p:cNvPr>
          <p:cNvCxnSpPr>
            <a:cxnSpLocks/>
          </p:cNvCxnSpPr>
          <p:nvPr/>
        </p:nvCxnSpPr>
        <p:spPr>
          <a:xfrm>
            <a:off x="8859795" y="2695802"/>
            <a:ext cx="0" cy="2243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F0533-6C41-4897-9D32-9A3853DC482E}"/>
              </a:ext>
            </a:extLst>
          </p:cNvPr>
          <p:cNvCxnSpPr>
            <a:cxnSpLocks/>
          </p:cNvCxnSpPr>
          <p:nvPr/>
        </p:nvCxnSpPr>
        <p:spPr>
          <a:xfrm>
            <a:off x="9852454" y="2695802"/>
            <a:ext cx="0" cy="2243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3113C9-D0F2-4532-BD8B-77339CC66EA9}"/>
              </a:ext>
            </a:extLst>
          </p:cNvPr>
          <p:cNvCxnSpPr>
            <a:cxnSpLocks/>
          </p:cNvCxnSpPr>
          <p:nvPr/>
        </p:nvCxnSpPr>
        <p:spPr>
          <a:xfrm>
            <a:off x="10247870" y="2695802"/>
            <a:ext cx="0" cy="2243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B5C724-670E-4312-B224-88C6AB454586}"/>
              </a:ext>
            </a:extLst>
          </p:cNvPr>
          <p:cNvCxnSpPr>
            <a:cxnSpLocks/>
          </p:cNvCxnSpPr>
          <p:nvPr/>
        </p:nvCxnSpPr>
        <p:spPr>
          <a:xfrm>
            <a:off x="11236411" y="2695802"/>
            <a:ext cx="0" cy="22435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60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Capital Budget Item Request</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7</a:t>
            </a:fld>
            <a:endParaRPr lang="en-US" dirty="0"/>
          </a:p>
        </p:txBody>
      </p:sp>
    </p:spTree>
    <p:extLst>
      <p:ext uri="{BB962C8B-B14F-4D97-AF65-F5344CB8AC3E}">
        <p14:creationId xmlns:p14="http://schemas.microsoft.com/office/powerpoint/2010/main" val="346936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05A5-1095-443F-80A9-FC989A91DCFC}"/>
              </a:ext>
            </a:extLst>
          </p:cNvPr>
          <p:cNvSpPr>
            <a:spLocks noGrp="1"/>
          </p:cNvSpPr>
          <p:nvPr>
            <p:ph type="title"/>
          </p:nvPr>
        </p:nvSpPr>
        <p:spPr>
          <a:xfrm>
            <a:off x="1024127" y="0"/>
            <a:ext cx="9991675" cy="1499616"/>
          </a:xfrm>
        </p:spPr>
        <p:txBody>
          <a:bodyPr/>
          <a:lstStyle/>
          <a:p>
            <a:r>
              <a:rPr lang="en-US" dirty="0"/>
              <a:t>Capital budget items</a:t>
            </a:r>
          </a:p>
        </p:txBody>
      </p:sp>
      <p:sp>
        <p:nvSpPr>
          <p:cNvPr id="3" name="Slide Number Placeholder 2">
            <a:extLst>
              <a:ext uri="{FF2B5EF4-FFF2-40B4-BE49-F238E27FC236}">
                <a16:creationId xmlns:a16="http://schemas.microsoft.com/office/drawing/2014/main" id="{3EDAC3A1-C403-4ED2-8B9A-4BAEEC34AEAE}"/>
              </a:ext>
            </a:extLst>
          </p:cNvPr>
          <p:cNvSpPr>
            <a:spLocks noGrp="1"/>
          </p:cNvSpPr>
          <p:nvPr>
            <p:ph type="sldNum" sz="quarter" idx="12"/>
          </p:nvPr>
        </p:nvSpPr>
        <p:spPr/>
        <p:txBody>
          <a:bodyPr/>
          <a:lstStyle/>
          <a:p>
            <a:fld id="{A6E5849F-8334-433C-8F52-1234662387B6}" type="slidenum">
              <a:rPr lang="en-US" smtClean="0"/>
              <a:t>8</a:t>
            </a:fld>
            <a:endParaRPr lang="en-US" dirty="0"/>
          </a:p>
        </p:txBody>
      </p:sp>
      <p:pic>
        <p:nvPicPr>
          <p:cNvPr id="12" name="Picture 11" descr="Table&#10;&#10;Description automatically generated">
            <a:extLst>
              <a:ext uri="{FF2B5EF4-FFF2-40B4-BE49-F238E27FC236}">
                <a16:creationId xmlns:a16="http://schemas.microsoft.com/office/drawing/2014/main" id="{610D5038-9362-4A2B-B720-32E0E9925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841" y="1136533"/>
            <a:ext cx="9190880" cy="5457085"/>
          </a:xfrm>
          <a:prstGeom prst="rect">
            <a:avLst/>
          </a:prstGeom>
        </p:spPr>
      </p:pic>
    </p:spTree>
    <p:extLst>
      <p:ext uri="{BB962C8B-B14F-4D97-AF65-F5344CB8AC3E}">
        <p14:creationId xmlns:p14="http://schemas.microsoft.com/office/powerpoint/2010/main" val="2517343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7">
      <a:dk1>
        <a:srgbClr val="3C4663"/>
      </a:dk1>
      <a:lt1>
        <a:sysClr val="window" lastClr="FFFFFF"/>
      </a:lt1>
      <a:dk2>
        <a:srgbClr val="3C4663"/>
      </a:dk2>
      <a:lt2>
        <a:srgbClr val="8E9EA7"/>
      </a:lt2>
      <a:accent1>
        <a:srgbClr val="459088"/>
      </a:accent1>
      <a:accent2>
        <a:srgbClr val="62C7CD"/>
      </a:accent2>
      <a:accent3>
        <a:srgbClr val="75BDA7"/>
      </a:accent3>
      <a:accent4>
        <a:srgbClr val="7A8C8E"/>
      </a:accent4>
      <a:accent5>
        <a:srgbClr val="84ACB6"/>
      </a:accent5>
      <a:accent6>
        <a:srgbClr val="62C7CD"/>
      </a:accent6>
      <a:hlink>
        <a:srgbClr val="8DC73D"/>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txDef>
      <a:spPr>
        <a:noFill/>
      </a:spPr>
      <a:bodyPr wrap="square" rtlCol="0">
        <a:spAutoFit/>
      </a:bodyPr>
      <a:lstStyle>
        <a:defPPr marL="91440" indent="-91440" defTabSz="914400">
          <a:lnSpc>
            <a:spcPct val="90000"/>
          </a:lnSpc>
          <a:spcBef>
            <a:spcPts val="100"/>
          </a:spcBef>
          <a:buClr>
            <a:srgbClr val="62C7CD"/>
          </a:buClr>
          <a:buSzPct val="100000"/>
          <a:buFont typeface="Tw Cen MT" panose="020B0602020104020603" pitchFamily="34" charset="0"/>
          <a:buChar char=" "/>
          <a:defRPr sz="2200" dirty="0">
            <a:solidFill>
              <a:srgbClr val="3C4663"/>
            </a:solidFill>
          </a:defRPr>
        </a:defPPr>
      </a:lstStyle>
    </a:tx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819</TotalTime>
  <Words>1294</Words>
  <Application>Microsoft Office PowerPoint</Application>
  <PresentationFormat>Widescreen</PresentationFormat>
  <Paragraphs>223</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Tw Cen MT</vt:lpstr>
      <vt:lpstr>Tw Cen MT Condensed</vt:lpstr>
      <vt:lpstr>Wingdings</vt:lpstr>
      <vt:lpstr>Wingdings 3</vt:lpstr>
      <vt:lpstr>Integral</vt:lpstr>
      <vt:lpstr>Office of administration - Administration, Assessor, Tax &amp; Collection, Controller’s Office</vt:lpstr>
      <vt:lpstr>Department Overview</vt:lpstr>
      <vt:lpstr>Office of administration </vt:lpstr>
      <vt:lpstr>Current staff</vt:lpstr>
      <vt:lpstr>Office of administration - Administration </vt:lpstr>
      <vt:lpstr>Fiscal year 2022-23</vt:lpstr>
      <vt:lpstr>Office of Administration (Admin) FY 2022-23 Requested Budget (Full Time Salary)</vt:lpstr>
      <vt:lpstr>Capital Budget Item Request</vt:lpstr>
      <vt:lpstr>Capital budget items</vt:lpstr>
      <vt:lpstr>Office of administration- assessor</vt:lpstr>
      <vt:lpstr>Department Functions</vt:lpstr>
      <vt:lpstr>Department Functions</vt:lpstr>
      <vt:lpstr>Current staff</vt:lpstr>
      <vt:lpstr>Current Staff</vt:lpstr>
      <vt:lpstr>Fiscal year 2022-23</vt:lpstr>
      <vt:lpstr>Changes for the next Fiscal Year</vt:lpstr>
      <vt:lpstr>Department management</vt:lpstr>
      <vt:lpstr>Changes for the next Fiscal Year</vt:lpstr>
      <vt:lpstr>Office of administration- tax &amp; collection</vt:lpstr>
      <vt:lpstr>Department Functions</vt:lpstr>
      <vt:lpstr>Department Functions</vt:lpstr>
      <vt:lpstr>Current staff</vt:lpstr>
      <vt:lpstr>Current Staff</vt:lpstr>
      <vt:lpstr>Fiscal year 2022-23</vt:lpstr>
      <vt:lpstr>Changes for the next Fiscal Year</vt:lpstr>
      <vt:lpstr>Office of administration- Controller’s office</vt:lpstr>
      <vt:lpstr>Department Functions</vt:lpstr>
      <vt:lpstr>Department Functions</vt:lpstr>
      <vt:lpstr>Current staff</vt:lpstr>
      <vt:lpstr>Current Staff</vt:lpstr>
      <vt:lpstr>Fiscal year 2022-23</vt:lpstr>
      <vt:lpstr>Changes for the neW Fiscal Year</vt:lpstr>
      <vt:lpstr>Challenges in the Coming Fiscal Year</vt:lpstr>
      <vt:lpstr>previous Fiscal Year Service Improvements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Augustyn, Arthur</dc:creator>
  <cp:lastModifiedBy>Rosenfeld, Susan</cp:lastModifiedBy>
  <cp:revision>86</cp:revision>
  <dcterms:created xsi:type="dcterms:W3CDTF">2019-03-25T13:59:05Z</dcterms:created>
  <dcterms:modified xsi:type="dcterms:W3CDTF">2022-03-18T13:54:23Z</dcterms:modified>
</cp:coreProperties>
</file>