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Lst>
  <p:notesMasterIdLst>
    <p:notesMasterId r:id="rId14"/>
  </p:notesMasterIdLst>
  <p:sldIdLst>
    <p:sldId id="256" r:id="rId2"/>
    <p:sldId id="408" r:id="rId3"/>
    <p:sldId id="398" r:id="rId4"/>
    <p:sldId id="407" r:id="rId5"/>
    <p:sldId id="404" r:id="rId6"/>
    <p:sldId id="406" r:id="rId7"/>
    <p:sldId id="405" r:id="rId8"/>
    <p:sldId id="409" r:id="rId9"/>
    <p:sldId id="410" r:id="rId10"/>
    <p:sldId id="403" r:id="rId11"/>
    <p:sldId id="393" r:id="rId12"/>
    <p:sldId id="286"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94660"/>
  </p:normalViewPr>
  <p:slideViewPr>
    <p:cSldViewPr snapToGrid="0">
      <p:cViewPr varScale="1">
        <p:scale>
          <a:sx n="73" d="100"/>
          <a:sy n="73" d="100"/>
        </p:scale>
        <p:origin x="15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07079BD-A916-45C0-827D-7A06255D4D3F}" type="datetimeFigureOut">
              <a:rPr lang="en-US" smtClean="0"/>
              <a:t>3/24/2022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A13E576-27E5-4283-9209-7412F8B0AC99}" type="slidenum">
              <a:rPr lang="en-US" smtClean="0"/>
              <a:t>‹#›</a:t>
            </a:fld>
            <a:endParaRPr lang="en-US"/>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7</a:t>
            </a:fld>
            <a:endParaRPr lang="en-US"/>
          </a:p>
        </p:txBody>
      </p:sp>
    </p:spTree>
    <p:extLst>
      <p:ext uri="{BB962C8B-B14F-4D97-AF65-F5344CB8AC3E}">
        <p14:creationId xmlns:p14="http://schemas.microsoft.com/office/powerpoint/2010/main" val="254295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13E576-27E5-4283-9209-7412F8B0AC99}" type="slidenum">
              <a:rPr lang="en-US" smtClean="0"/>
              <a:t>8</a:t>
            </a:fld>
            <a:endParaRPr lang="en-US"/>
          </a:p>
        </p:txBody>
      </p:sp>
    </p:spTree>
    <p:extLst>
      <p:ext uri="{BB962C8B-B14F-4D97-AF65-F5344CB8AC3E}">
        <p14:creationId xmlns:p14="http://schemas.microsoft.com/office/powerpoint/2010/main" val="415223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402009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City of Stamford</a:t>
            </a:r>
          </a:p>
        </p:txBody>
      </p:sp>
      <p:sp>
        <p:nvSpPr>
          <p:cNvPr id="3" name="Subtitle 2"/>
          <p:cNvSpPr>
            <a:spLocks noGrp="1"/>
          </p:cNvSpPr>
          <p:nvPr>
            <p:ph type="subTitle" idx="1"/>
          </p:nvPr>
        </p:nvSpPr>
        <p:spPr>
          <a:xfrm>
            <a:off x="8514350" y="4960137"/>
            <a:ext cx="3581400" cy="1463040"/>
          </a:xfrm>
        </p:spPr>
        <p:txBody>
          <a:bodyPr/>
          <a:lstStyle/>
          <a:p>
            <a:r>
              <a:rPr lang="en-US" b="1" dirty="0" smtClean="0"/>
              <a:t>March </a:t>
            </a:r>
            <a:r>
              <a:rPr lang="en-US" b="1" dirty="0" smtClean="0"/>
              <a:t>29</a:t>
            </a:r>
            <a:r>
              <a:rPr lang="en-US" b="1" baseline="30000" dirty="0" smtClean="0"/>
              <a:t>th </a:t>
            </a:r>
            <a:r>
              <a:rPr lang="en-US" b="1" dirty="0"/>
              <a:t>Controller’s Office</a:t>
            </a:r>
          </a:p>
          <a:p>
            <a:endParaRPr lang="en-US" b="1" baseline="30000" dirty="0" smtClean="0"/>
          </a:p>
          <a:p>
            <a:r>
              <a:rPr lang="en-US" b="1" dirty="0">
                <a:latin typeface="+mj-lt"/>
              </a:rPr>
              <a:t>David Yanik, </a:t>
            </a:r>
            <a:r>
              <a:rPr lang="en-US" b="1" dirty="0" smtClean="0">
                <a:latin typeface="+mj-lt"/>
              </a:rPr>
              <a:t>Controller </a:t>
            </a:r>
          </a:p>
          <a:p>
            <a:r>
              <a:rPr lang="en-US" b="1" dirty="0" smtClean="0">
                <a:latin typeface="+mj-lt"/>
              </a:rPr>
              <a:t>Joanne Noone, Assistant Controller</a:t>
            </a:r>
            <a:endParaRPr lang="en-US" b="1" dirty="0">
              <a:latin typeface="+mj-l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96" y="4618073"/>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Capital Budget Request Items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9</a:t>
            </a:fld>
            <a:endParaRPr lang="en-US"/>
          </a:p>
        </p:txBody>
      </p:sp>
    </p:spTree>
    <p:extLst>
      <p:ext uri="{BB962C8B-B14F-4D97-AF65-F5344CB8AC3E}">
        <p14:creationId xmlns:p14="http://schemas.microsoft.com/office/powerpoint/2010/main" val="346936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05A5-1095-443F-80A9-FC989A91DCFC}"/>
              </a:ext>
            </a:extLst>
          </p:cNvPr>
          <p:cNvSpPr>
            <a:spLocks noGrp="1"/>
          </p:cNvSpPr>
          <p:nvPr>
            <p:ph type="title"/>
          </p:nvPr>
        </p:nvSpPr>
        <p:spPr>
          <a:xfrm>
            <a:off x="1024128" y="270423"/>
            <a:ext cx="9991675" cy="1499616"/>
          </a:xfrm>
        </p:spPr>
        <p:txBody>
          <a:bodyPr/>
          <a:lstStyle/>
          <a:p>
            <a:r>
              <a:rPr lang="en-US" dirty="0"/>
              <a:t>Capital budget items</a:t>
            </a:r>
          </a:p>
        </p:txBody>
      </p:sp>
      <p:sp>
        <p:nvSpPr>
          <p:cNvPr id="3" name="Slide Number Placeholder 2">
            <a:extLst>
              <a:ext uri="{FF2B5EF4-FFF2-40B4-BE49-F238E27FC236}">
                <a16:creationId xmlns:a16="http://schemas.microsoft.com/office/drawing/2014/main" id="{3EDAC3A1-C403-4ED2-8B9A-4BAEEC34AEAE}"/>
              </a:ext>
            </a:extLst>
          </p:cNvPr>
          <p:cNvSpPr>
            <a:spLocks noGrp="1"/>
          </p:cNvSpPr>
          <p:nvPr>
            <p:ph type="sldNum" sz="quarter" idx="12"/>
          </p:nvPr>
        </p:nvSpPr>
        <p:spPr/>
        <p:txBody>
          <a:bodyPr/>
          <a:lstStyle/>
          <a:p>
            <a:fld id="{A6E5849F-8334-433C-8F52-1234662387B6}" type="slidenum">
              <a:rPr lang="en-US" smtClean="0"/>
              <a:t>10</a:t>
            </a:fld>
            <a:endParaRPr lang="en-US"/>
          </a:p>
        </p:txBody>
      </p:sp>
      <p:sp>
        <p:nvSpPr>
          <p:cNvPr id="4" name="TextBox 3">
            <a:extLst>
              <a:ext uri="{FF2B5EF4-FFF2-40B4-BE49-F238E27FC236}">
                <a16:creationId xmlns:a16="http://schemas.microsoft.com/office/drawing/2014/main" id="{F569305F-7441-4D94-9826-7F32291455BA}"/>
              </a:ext>
            </a:extLst>
          </p:cNvPr>
          <p:cNvSpPr txBox="1"/>
          <p:nvPr/>
        </p:nvSpPr>
        <p:spPr>
          <a:xfrm>
            <a:off x="8317745" y="3759069"/>
            <a:ext cx="2743200" cy="1089529"/>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1440" indent="-91440" algn="ctr" defTabSz="914400">
              <a:lnSpc>
                <a:spcPct val="90000"/>
              </a:lnSpc>
              <a:spcBef>
                <a:spcPts val="100"/>
              </a:spcBef>
              <a:buClr>
                <a:srgbClr val="62C7CD"/>
              </a:buClr>
              <a:buSzPct val="100000"/>
              <a:buFont typeface="Tw Cen MT" panose="020B0602020104020603" pitchFamily="34" charset="0"/>
              <a:buChar char=" "/>
            </a:pPr>
            <a:r>
              <a:rPr lang="en-US" sz="3600" dirty="0">
                <a:solidFill>
                  <a:srgbClr val="3C4663"/>
                </a:solidFill>
              </a:rPr>
              <a:t>Capital Budget</a:t>
            </a:r>
          </a:p>
        </p:txBody>
      </p:sp>
      <p:sp>
        <p:nvSpPr>
          <p:cNvPr id="6" name="TextBox 5">
            <a:extLst>
              <a:ext uri="{FF2B5EF4-FFF2-40B4-BE49-F238E27FC236}">
                <a16:creationId xmlns:a16="http://schemas.microsoft.com/office/drawing/2014/main" id="{9D52870B-A7C3-4815-9077-0856B737A64E}"/>
              </a:ext>
            </a:extLst>
          </p:cNvPr>
          <p:cNvSpPr txBox="1"/>
          <p:nvPr/>
        </p:nvSpPr>
        <p:spPr>
          <a:xfrm>
            <a:off x="725786" y="1917826"/>
            <a:ext cx="5549773" cy="701731"/>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smtClean="0">
                <a:solidFill>
                  <a:srgbClr val="3C4663"/>
                </a:solidFill>
              </a:rPr>
              <a:t>ERP Accounting Software Project budget is included under the Office of Administration</a:t>
            </a:r>
            <a:endParaRPr lang="en-US" sz="2200" dirty="0">
              <a:solidFill>
                <a:srgbClr val="3C4663"/>
              </a:solidFill>
            </a:endParaRPr>
          </a:p>
        </p:txBody>
      </p:sp>
      <p:sp>
        <p:nvSpPr>
          <p:cNvPr id="7" name="Isosceles Triangle 6">
            <a:extLst>
              <a:ext uri="{FF2B5EF4-FFF2-40B4-BE49-F238E27FC236}">
                <a16:creationId xmlns:a16="http://schemas.microsoft.com/office/drawing/2014/main" id="{48A09675-25FA-4316-9112-B83AB92D552C}"/>
              </a:ext>
            </a:extLst>
          </p:cNvPr>
          <p:cNvSpPr/>
          <p:nvPr/>
        </p:nvSpPr>
        <p:spPr>
          <a:xfrm rot="5400000">
            <a:off x="5059692" y="3529624"/>
            <a:ext cx="4473920" cy="12448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990286-B4D2-4203-BBA9-AB88CDEA5265}"/>
              </a:ext>
            </a:extLst>
          </p:cNvPr>
          <p:cNvSpPr txBox="1"/>
          <p:nvPr/>
        </p:nvSpPr>
        <p:spPr>
          <a:xfrm>
            <a:off x="725784" y="3796419"/>
            <a:ext cx="5549773" cy="3970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a:t>INSERT LINE ITEM</a:t>
            </a:r>
          </a:p>
        </p:txBody>
      </p:sp>
      <p:sp>
        <p:nvSpPr>
          <p:cNvPr id="10" name="TextBox 9">
            <a:extLst>
              <a:ext uri="{FF2B5EF4-FFF2-40B4-BE49-F238E27FC236}">
                <a16:creationId xmlns:a16="http://schemas.microsoft.com/office/drawing/2014/main" id="{D1225635-FDE3-402C-84D6-9C4F78F95EA2}"/>
              </a:ext>
            </a:extLst>
          </p:cNvPr>
          <p:cNvSpPr txBox="1"/>
          <p:nvPr/>
        </p:nvSpPr>
        <p:spPr>
          <a:xfrm>
            <a:off x="725783" y="4747032"/>
            <a:ext cx="5549773" cy="3416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dirty="0"/>
              <a:t>INSERT LINE ITEM</a:t>
            </a:r>
          </a:p>
        </p:txBody>
      </p:sp>
      <p:sp>
        <p:nvSpPr>
          <p:cNvPr id="11" name="TextBox 10">
            <a:extLst>
              <a:ext uri="{FF2B5EF4-FFF2-40B4-BE49-F238E27FC236}">
                <a16:creationId xmlns:a16="http://schemas.microsoft.com/office/drawing/2014/main" id="{1385E5EE-AD41-4AEF-9628-1E9F1413A479}"/>
              </a:ext>
            </a:extLst>
          </p:cNvPr>
          <p:cNvSpPr txBox="1"/>
          <p:nvPr/>
        </p:nvSpPr>
        <p:spPr>
          <a:xfrm>
            <a:off x="725782" y="5690100"/>
            <a:ext cx="5549773" cy="3416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dirty="0"/>
              <a:t>INSERT LINE ITEM</a:t>
            </a:r>
          </a:p>
        </p:txBody>
      </p:sp>
    </p:spTree>
    <p:extLst>
      <p:ext uri="{BB962C8B-B14F-4D97-AF65-F5344CB8AC3E}">
        <p14:creationId xmlns:p14="http://schemas.microsoft.com/office/powerpoint/2010/main" val="25173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11</a:t>
            </a:fld>
            <a:endParaRPr lang="en-US"/>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97739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Functions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a:t>
            </a:fld>
            <a:endParaRPr lang="en-US"/>
          </a:p>
        </p:txBody>
      </p:sp>
    </p:spTree>
    <p:extLst>
      <p:ext uri="{BB962C8B-B14F-4D97-AF65-F5344CB8AC3E}">
        <p14:creationId xmlns:p14="http://schemas.microsoft.com/office/powerpoint/2010/main" val="46829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62871" y="287382"/>
            <a:ext cx="9720072" cy="1413380"/>
          </a:xfrm>
        </p:spPr>
        <p:txBody>
          <a:bodyPr/>
          <a:lstStyle/>
          <a:p>
            <a:r>
              <a:rPr lang="en-US" dirty="0"/>
              <a:t>Department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a:t>
            </a:fld>
            <a:endParaRPr lang="en-US"/>
          </a:p>
        </p:txBody>
      </p:sp>
      <p:sp>
        <p:nvSpPr>
          <p:cNvPr id="5" name="Rectangle 4">
            <a:extLst>
              <a:ext uri="{FF2B5EF4-FFF2-40B4-BE49-F238E27FC236}">
                <a16:creationId xmlns:a16="http://schemas.microsoft.com/office/drawing/2014/main" id="{2BEB71CC-DCCC-4897-BFB5-ECAB4A720F5B}"/>
              </a:ext>
            </a:extLst>
          </p:cNvPr>
          <p:cNvSpPr/>
          <p:nvPr/>
        </p:nvSpPr>
        <p:spPr>
          <a:xfrm>
            <a:off x="1144955" y="3996042"/>
            <a:ext cx="6483192"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ea typeface="+mn-lt"/>
                <a:cs typeface="+mn-lt"/>
              </a:rPr>
              <a:t>#1</a:t>
            </a:r>
          </a:p>
        </p:txBody>
      </p:sp>
      <p:sp>
        <p:nvSpPr>
          <p:cNvPr id="6" name="Rectangle 5">
            <a:extLst>
              <a:ext uri="{FF2B5EF4-FFF2-40B4-BE49-F238E27FC236}">
                <a16:creationId xmlns:a16="http://schemas.microsoft.com/office/drawing/2014/main" id="{35A514C0-FC58-4DAB-A9EE-30D59E0A9F8B}"/>
              </a:ext>
            </a:extLst>
          </p:cNvPr>
          <p:cNvSpPr/>
          <p:nvPr/>
        </p:nvSpPr>
        <p:spPr>
          <a:xfrm>
            <a:off x="1144955" y="4907836"/>
            <a:ext cx="6483192" cy="114504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40664" indent="-283464" fontAlgn="base">
              <a:spcBef>
                <a:spcPts val="480"/>
              </a:spcBef>
              <a:buClr>
                <a:schemeClr val="accent2"/>
              </a:buClr>
              <a:buSzPct val="80000"/>
              <a:buFont typeface="Wingdings"/>
              <a:buChar char="¨"/>
            </a:pPr>
            <a:endParaRPr lang="en-US" sz="1000" i="1" dirty="0" smtClean="0">
              <a:solidFill>
                <a:srgbClr val="1818FF"/>
              </a:solidFill>
            </a:endParaRPr>
          </a:p>
          <a:p>
            <a:pPr marL="740664" indent="-283464" fontAlgn="base">
              <a:lnSpc>
                <a:spcPct val="150000"/>
              </a:lnSpc>
              <a:spcBef>
                <a:spcPts val="480"/>
              </a:spcBef>
              <a:buClr>
                <a:schemeClr val="accent2"/>
              </a:buClr>
              <a:buSzPct val="80000"/>
              <a:buFont typeface="Wingdings"/>
              <a:buChar char="¨"/>
            </a:pPr>
            <a:r>
              <a:rPr lang="en-US" sz="2000" i="1" dirty="0" smtClean="0">
                <a:solidFill>
                  <a:srgbClr val="1818FF"/>
                </a:solidFill>
              </a:rPr>
              <a:t>1032 </a:t>
            </a:r>
            <a:r>
              <a:rPr lang="en-US" sz="2000" i="1" dirty="0">
                <a:solidFill>
                  <a:srgbClr val="1818FF"/>
                </a:solidFill>
              </a:rPr>
              <a:t>Transaction Processing &amp; Financial Reporting</a:t>
            </a:r>
            <a:endParaRPr lang="en-US" sz="2000" dirty="0"/>
          </a:p>
        </p:txBody>
      </p:sp>
      <p:sp>
        <p:nvSpPr>
          <p:cNvPr id="8" name="Rectangle 7">
            <a:extLst>
              <a:ext uri="{FF2B5EF4-FFF2-40B4-BE49-F238E27FC236}">
                <a16:creationId xmlns:a16="http://schemas.microsoft.com/office/drawing/2014/main" id="{9242F0BE-CC9B-4BF5-B822-14A80A3EC345}"/>
              </a:ext>
            </a:extLst>
          </p:cNvPr>
          <p:cNvSpPr/>
          <p:nvPr/>
        </p:nvSpPr>
        <p:spPr>
          <a:xfrm>
            <a:off x="7841438" y="4920508"/>
            <a:ext cx="2995896" cy="113237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40664" indent="-283464" fontAlgn="base">
              <a:lnSpc>
                <a:spcPct val="150000"/>
              </a:lnSpc>
              <a:spcBef>
                <a:spcPts val="480"/>
              </a:spcBef>
              <a:buClr>
                <a:schemeClr val="accent2"/>
              </a:buClr>
              <a:buSzPct val="80000"/>
              <a:buFont typeface="Wingdings"/>
              <a:buChar char="¨"/>
            </a:pPr>
            <a:endParaRPr lang="en-US" sz="1000" i="1" dirty="0" smtClean="0">
              <a:solidFill>
                <a:srgbClr val="1818FF"/>
              </a:solidFill>
            </a:endParaRPr>
          </a:p>
          <a:p>
            <a:pPr marL="740664" indent="-283464" fontAlgn="base">
              <a:lnSpc>
                <a:spcPct val="150000"/>
              </a:lnSpc>
              <a:spcBef>
                <a:spcPts val="480"/>
              </a:spcBef>
              <a:buClr>
                <a:schemeClr val="accent2"/>
              </a:buClr>
              <a:buSzPct val="80000"/>
              <a:buFont typeface="Wingdings"/>
              <a:buChar char="¨"/>
            </a:pPr>
            <a:endParaRPr lang="en-US" sz="1000" i="1" dirty="0" smtClean="0">
              <a:solidFill>
                <a:srgbClr val="1818FF"/>
              </a:solidFill>
            </a:endParaRPr>
          </a:p>
          <a:p>
            <a:pPr marL="740664" indent="-283464" fontAlgn="base">
              <a:lnSpc>
                <a:spcPct val="150000"/>
              </a:lnSpc>
              <a:spcBef>
                <a:spcPts val="480"/>
              </a:spcBef>
              <a:buClr>
                <a:schemeClr val="accent2"/>
              </a:buClr>
              <a:buSzPct val="80000"/>
              <a:buFont typeface="Wingdings"/>
              <a:buChar char="¨"/>
            </a:pPr>
            <a:r>
              <a:rPr lang="en-US" sz="2000" i="1" dirty="0" smtClean="0">
                <a:solidFill>
                  <a:srgbClr val="1818FF"/>
                </a:solidFill>
              </a:rPr>
              <a:t>1034 </a:t>
            </a:r>
            <a:r>
              <a:rPr lang="en-US" sz="2000" i="1" dirty="0">
                <a:solidFill>
                  <a:srgbClr val="1818FF"/>
                </a:solidFill>
              </a:rPr>
              <a:t>Internal Audit</a:t>
            </a:r>
            <a:endParaRPr lang="en-US" sz="2000" dirty="0"/>
          </a:p>
          <a:p>
            <a:pPr marL="285750" indent="-285750">
              <a:buFont typeface="Arial"/>
              <a:buChar char="•"/>
            </a:pPr>
            <a:endParaRPr lang="en-US" dirty="0">
              <a:solidFill>
                <a:schemeClr val="tx2"/>
              </a:solidFill>
            </a:endParaRPr>
          </a:p>
        </p:txBody>
      </p:sp>
      <p:sp>
        <p:nvSpPr>
          <p:cNvPr id="10" name="Rectangle 9">
            <a:extLst>
              <a:ext uri="{FF2B5EF4-FFF2-40B4-BE49-F238E27FC236}">
                <a16:creationId xmlns:a16="http://schemas.microsoft.com/office/drawing/2014/main" id="{7958D0D5-BF0A-424C-96B5-41677B7E58A4}"/>
              </a:ext>
            </a:extLst>
          </p:cNvPr>
          <p:cNvSpPr/>
          <p:nvPr/>
        </p:nvSpPr>
        <p:spPr>
          <a:xfrm>
            <a:off x="7841438" y="3996042"/>
            <a:ext cx="2995896" cy="91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#2</a:t>
            </a:r>
          </a:p>
        </p:txBody>
      </p:sp>
      <p:sp>
        <p:nvSpPr>
          <p:cNvPr id="11" name="Rectangle 10"/>
          <p:cNvSpPr/>
          <p:nvPr/>
        </p:nvSpPr>
        <p:spPr>
          <a:xfrm>
            <a:off x="401736" y="1795695"/>
            <a:ext cx="11250331" cy="1908215"/>
          </a:xfrm>
          <a:prstGeom prst="rect">
            <a:avLst/>
          </a:prstGeom>
          <a:ln>
            <a:solidFill>
              <a:schemeClr val="bg2">
                <a:lumMod val="60000"/>
                <a:lumOff val="40000"/>
              </a:schemeClr>
            </a:solidFill>
          </a:ln>
        </p:spPr>
        <p:txBody>
          <a:bodyPr wrap="square">
            <a:spAutoFit/>
          </a:bodyPr>
          <a:lstStyle/>
          <a:p>
            <a:pPr algn="just"/>
            <a:r>
              <a:rPr lang="en-US" b="1" dirty="0" smtClean="0"/>
              <a:t>Mission:  </a:t>
            </a:r>
            <a:r>
              <a:rPr lang="en-US" sz="1600" dirty="0" smtClean="0"/>
              <a:t>The </a:t>
            </a:r>
            <a:r>
              <a:rPr lang="en-US" sz="1600" dirty="0"/>
              <a:t>Controller’s Office mission is to maintain the books and records of the City of Stamford and its various agencies, functions and departments by supporting the General Accounting, Accounts Payable, </a:t>
            </a:r>
            <a:r>
              <a:rPr lang="en-US" sz="1600" dirty="0" smtClean="0"/>
              <a:t>Treasury, and </a:t>
            </a:r>
            <a:r>
              <a:rPr lang="en-US" sz="1600" dirty="0"/>
              <a:t>Payroll functions and ensuring that prudent accounting policies, procedures and practices have been established </a:t>
            </a:r>
            <a:r>
              <a:rPr lang="en-US" sz="1600" dirty="0" smtClean="0"/>
              <a:t>which </a:t>
            </a:r>
            <a:r>
              <a:rPr lang="en-US" sz="1600" dirty="0"/>
              <a:t>are supported by well-designed and operationally effective internal controls.</a:t>
            </a:r>
          </a:p>
          <a:p>
            <a:pPr algn="just"/>
            <a:r>
              <a:rPr lang="en-US" sz="1600" b="1" dirty="0" smtClean="0"/>
              <a:t>  </a:t>
            </a:r>
            <a:endParaRPr lang="en-US" sz="1600" b="1" dirty="0"/>
          </a:p>
          <a:p>
            <a:endParaRPr lang="en-US" b="1" dirty="0"/>
          </a:p>
          <a:p>
            <a:endParaRPr lang="en-US" b="1" dirty="0"/>
          </a:p>
        </p:txBody>
      </p:sp>
    </p:spTree>
    <p:extLst>
      <p:ext uri="{BB962C8B-B14F-4D97-AF65-F5344CB8AC3E}">
        <p14:creationId xmlns:p14="http://schemas.microsoft.com/office/powerpoint/2010/main" val="14575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Current staff</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3</a:t>
            </a:fld>
            <a:endParaRPr lang="en-US"/>
          </a:p>
        </p:txBody>
      </p:sp>
    </p:spTree>
    <p:extLst>
      <p:ext uri="{BB962C8B-B14F-4D97-AF65-F5344CB8AC3E}">
        <p14:creationId xmlns:p14="http://schemas.microsoft.com/office/powerpoint/2010/main" val="97099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62871" y="114953"/>
            <a:ext cx="9720072" cy="1499616"/>
          </a:xfrm>
        </p:spPr>
        <p:txBody>
          <a:bodyPr/>
          <a:lstStyle/>
          <a:p>
            <a:r>
              <a:rPr lang="en-US" dirty="0"/>
              <a:t>Current Staff</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4</a:t>
            </a:fld>
            <a:endParaRPr lang="en-US"/>
          </a:p>
        </p:txBody>
      </p:sp>
      <p:sp>
        <p:nvSpPr>
          <p:cNvPr id="7" name="Rectangle 6">
            <a:extLst>
              <a:ext uri="{FF2B5EF4-FFF2-40B4-BE49-F238E27FC236}">
                <a16:creationId xmlns:a16="http://schemas.microsoft.com/office/drawing/2014/main" id="{3DF7ABAC-77AA-4661-BC69-BF539D90E248}"/>
              </a:ext>
            </a:extLst>
          </p:cNvPr>
          <p:cNvSpPr/>
          <p:nvPr/>
        </p:nvSpPr>
        <p:spPr>
          <a:xfrm>
            <a:off x="1154243" y="2084832"/>
            <a:ext cx="9892802" cy="4385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2"/>
                </a:solidFill>
              </a:rPr>
              <a:t>Insert Flow Chart/Org Structure </a:t>
            </a:r>
          </a:p>
        </p:txBody>
      </p:sp>
      <p:pic>
        <p:nvPicPr>
          <p:cNvPr id="4" name="Picture 3"/>
          <p:cNvPicPr>
            <a:picLocks noChangeAspect="1"/>
          </p:cNvPicPr>
          <p:nvPr/>
        </p:nvPicPr>
        <p:blipFill>
          <a:blip r:embed="rId2"/>
          <a:stretch>
            <a:fillRect/>
          </a:stretch>
        </p:blipFill>
        <p:spPr>
          <a:xfrm>
            <a:off x="1154244" y="1214847"/>
            <a:ext cx="9892802" cy="5546760"/>
          </a:xfrm>
          <a:prstGeom prst="rect">
            <a:avLst/>
          </a:prstGeom>
        </p:spPr>
      </p:pic>
    </p:spTree>
    <p:extLst>
      <p:ext uri="{BB962C8B-B14F-4D97-AF65-F5344CB8AC3E}">
        <p14:creationId xmlns:p14="http://schemas.microsoft.com/office/powerpoint/2010/main" val="235928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Fiscal year 2022-23</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5</a:t>
            </a:fld>
            <a:endParaRPr lang="en-US"/>
          </a:p>
        </p:txBody>
      </p:sp>
    </p:spTree>
    <p:extLst>
      <p:ext uri="{BB962C8B-B14F-4D97-AF65-F5344CB8AC3E}">
        <p14:creationId xmlns:p14="http://schemas.microsoft.com/office/powerpoint/2010/main" val="20656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49808" y="128016"/>
            <a:ext cx="9720072" cy="1499616"/>
          </a:xfrm>
        </p:spPr>
        <p:txBody>
          <a:bodyPr/>
          <a:lstStyle/>
          <a:p>
            <a:r>
              <a:rPr lang="en-US" dirty="0"/>
              <a:t>Changes for the </a:t>
            </a:r>
            <a:r>
              <a:rPr lang="en-US" dirty="0" err="1" smtClean="0"/>
              <a:t>neW</a:t>
            </a:r>
            <a:r>
              <a:rPr lang="en-US" dirty="0" smtClean="0"/>
              <a:t> </a:t>
            </a:r>
            <a:r>
              <a:rPr lang="en-US" dirty="0"/>
              <a:t>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6</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9808" y="1627631"/>
            <a:ext cx="10087526" cy="140295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smtClean="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smtClean="0">
                <a:solidFill>
                  <a:schemeClr val="tx2"/>
                </a:solidFill>
              </a:rPr>
              <a:t>HTE#01410321100 Controller/Salaries</a:t>
            </a:r>
          </a:p>
          <a:p>
            <a:r>
              <a:rPr lang="en-US" sz="2000" dirty="0">
                <a:solidFill>
                  <a:schemeClr val="tx2"/>
                </a:solidFill>
              </a:rPr>
              <a:t>	</a:t>
            </a:r>
            <a:r>
              <a:rPr lang="en-US" sz="2000" dirty="0" smtClean="0">
                <a:solidFill>
                  <a:schemeClr val="tx2"/>
                </a:solidFill>
              </a:rPr>
              <a:t>FY2022 Projected Expenditures of $1,597,648 vs FY2023 Mayor’s Budget of $1,884,792</a:t>
            </a:r>
          </a:p>
          <a:p>
            <a:r>
              <a:rPr lang="en-US" sz="2000" dirty="0" smtClean="0">
                <a:solidFill>
                  <a:schemeClr val="tx2"/>
                </a:solidFill>
              </a:rPr>
              <a:t>      $287,144 increase (6.7%) over prior year Projected Expenditures due to salary COLAs 	and addition 	of two positions: Project Accountant – Data Analytics and Senior Project Director</a:t>
            </a:r>
            <a:endParaRPr lang="en-US" sz="2000" dirty="0">
              <a:solidFill>
                <a:schemeClr val="tx2"/>
              </a:solidFill>
            </a:endParaRPr>
          </a:p>
        </p:txBody>
      </p:sp>
      <p:sp>
        <p:nvSpPr>
          <p:cNvPr id="5" name="Rectangle 4">
            <a:extLst>
              <a:ext uri="{FF2B5EF4-FFF2-40B4-BE49-F238E27FC236}">
                <a16:creationId xmlns:a16="http://schemas.microsoft.com/office/drawing/2014/main" id="{35A514C0-FC58-4DAB-A9EE-30D59E0A9F8B}"/>
              </a:ext>
            </a:extLst>
          </p:cNvPr>
          <p:cNvSpPr/>
          <p:nvPr/>
        </p:nvSpPr>
        <p:spPr>
          <a:xfrm>
            <a:off x="749807" y="5002202"/>
            <a:ext cx="10087527" cy="133700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r>
              <a:rPr lang="en-US" sz="2000" dirty="0" smtClean="0">
                <a:solidFill>
                  <a:schemeClr val="tx2"/>
                </a:solidFill>
              </a:rPr>
              <a:t>HTE#01410325405 Controller/Postage</a:t>
            </a:r>
          </a:p>
          <a:p>
            <a:r>
              <a:rPr lang="en-US" sz="2000" dirty="0">
                <a:solidFill>
                  <a:schemeClr val="tx2"/>
                </a:solidFill>
              </a:rPr>
              <a:t>	</a:t>
            </a:r>
            <a:r>
              <a:rPr lang="en-US" sz="2000" dirty="0" smtClean="0">
                <a:solidFill>
                  <a:schemeClr val="tx2"/>
                </a:solidFill>
              </a:rPr>
              <a:t>FY2022 </a:t>
            </a:r>
            <a:r>
              <a:rPr lang="en-US" sz="2000" dirty="0">
                <a:solidFill>
                  <a:schemeClr val="tx2"/>
                </a:solidFill>
              </a:rPr>
              <a:t>Projected Expenditures of </a:t>
            </a:r>
            <a:r>
              <a:rPr lang="en-US" sz="2000" dirty="0" smtClean="0">
                <a:solidFill>
                  <a:schemeClr val="tx2"/>
                </a:solidFill>
              </a:rPr>
              <a:t>$50,000 </a:t>
            </a:r>
            <a:r>
              <a:rPr lang="en-US" sz="2000" dirty="0">
                <a:solidFill>
                  <a:schemeClr val="tx2"/>
                </a:solidFill>
              </a:rPr>
              <a:t>vs FY2023 Mayor’s Budget of </a:t>
            </a:r>
            <a:r>
              <a:rPr lang="en-US" sz="2000" dirty="0" smtClean="0">
                <a:solidFill>
                  <a:schemeClr val="tx2"/>
                </a:solidFill>
              </a:rPr>
              <a:t>$12,500</a:t>
            </a:r>
            <a:endParaRPr lang="en-US" sz="2000" dirty="0">
              <a:solidFill>
                <a:schemeClr val="tx2"/>
              </a:solidFill>
            </a:endParaRPr>
          </a:p>
          <a:p>
            <a:r>
              <a:rPr lang="en-US" sz="2000" dirty="0">
                <a:solidFill>
                  <a:schemeClr val="tx2"/>
                </a:solidFill>
              </a:rPr>
              <a:t>	</a:t>
            </a:r>
            <a:r>
              <a:rPr lang="en-US" sz="2000" dirty="0" smtClean="0">
                <a:solidFill>
                  <a:schemeClr val="tx2"/>
                </a:solidFill>
              </a:rPr>
              <a:t>$37,500 decrease (75.0%) </a:t>
            </a:r>
            <a:r>
              <a:rPr lang="en-US" sz="2000" dirty="0">
                <a:solidFill>
                  <a:schemeClr val="tx2"/>
                </a:solidFill>
              </a:rPr>
              <a:t>over prior </a:t>
            </a:r>
            <a:r>
              <a:rPr lang="en-US" sz="2000" dirty="0" smtClean="0">
                <a:solidFill>
                  <a:schemeClr val="tx2"/>
                </a:solidFill>
              </a:rPr>
              <a:t>year </a:t>
            </a:r>
            <a:r>
              <a:rPr lang="en-US" sz="2000" dirty="0">
                <a:solidFill>
                  <a:schemeClr val="tx2"/>
                </a:solidFill>
              </a:rPr>
              <a:t>Projected Expenditures due </a:t>
            </a:r>
            <a:r>
              <a:rPr lang="en-US" sz="2000" dirty="0" smtClean="0">
                <a:solidFill>
                  <a:schemeClr val="tx2"/>
                </a:solidFill>
              </a:rPr>
              <a:t>to </a:t>
            </a:r>
            <a:r>
              <a:rPr lang="en-US" sz="2000" dirty="0">
                <a:solidFill>
                  <a:schemeClr val="tx2"/>
                </a:solidFill>
              </a:rPr>
              <a:t>the </a:t>
            </a:r>
            <a:r>
              <a:rPr lang="en-US" sz="2000" dirty="0" smtClean="0">
                <a:solidFill>
                  <a:schemeClr val="tx2"/>
                </a:solidFill>
              </a:rPr>
              <a:t>expected	implementation of </a:t>
            </a:r>
            <a:r>
              <a:rPr lang="en-US" sz="2000" dirty="0">
                <a:solidFill>
                  <a:schemeClr val="tx2"/>
                </a:solidFill>
              </a:rPr>
              <a:t>the Employee Self-Service module</a:t>
            </a:r>
          </a:p>
        </p:txBody>
      </p:sp>
      <p:sp>
        <p:nvSpPr>
          <p:cNvPr id="7" name="Rectangle 6">
            <a:extLst>
              <a:ext uri="{FF2B5EF4-FFF2-40B4-BE49-F238E27FC236}">
                <a16:creationId xmlns:a16="http://schemas.microsoft.com/office/drawing/2014/main" id="{35A514C0-FC58-4DAB-A9EE-30D59E0A9F8B}"/>
              </a:ext>
            </a:extLst>
          </p:cNvPr>
          <p:cNvSpPr/>
          <p:nvPr/>
        </p:nvSpPr>
        <p:spPr>
          <a:xfrm>
            <a:off x="749807" y="3199528"/>
            <a:ext cx="10087527" cy="163372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smtClean="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smtClean="0">
                <a:solidFill>
                  <a:schemeClr val="tx2"/>
                </a:solidFill>
              </a:rPr>
              <a:t>HTE#01410323604 Controller/Outside Payroll Service</a:t>
            </a:r>
          </a:p>
          <a:p>
            <a:r>
              <a:rPr lang="en-US" sz="2000" dirty="0">
                <a:solidFill>
                  <a:schemeClr val="tx2"/>
                </a:solidFill>
              </a:rPr>
              <a:t>	</a:t>
            </a:r>
            <a:r>
              <a:rPr lang="en-US" sz="2000" dirty="0" smtClean="0">
                <a:solidFill>
                  <a:schemeClr val="tx2"/>
                </a:solidFill>
              </a:rPr>
              <a:t>FY2022 </a:t>
            </a:r>
            <a:r>
              <a:rPr lang="en-US" sz="2000" dirty="0">
                <a:solidFill>
                  <a:schemeClr val="tx2"/>
                </a:solidFill>
              </a:rPr>
              <a:t>Projected Expenditures of </a:t>
            </a:r>
            <a:r>
              <a:rPr lang="en-US" sz="2000" dirty="0" smtClean="0">
                <a:solidFill>
                  <a:schemeClr val="tx2"/>
                </a:solidFill>
              </a:rPr>
              <a:t>$625,000 </a:t>
            </a:r>
            <a:r>
              <a:rPr lang="en-US" sz="2000" dirty="0">
                <a:solidFill>
                  <a:schemeClr val="tx2"/>
                </a:solidFill>
              </a:rPr>
              <a:t>vs FY2023 Mayor’s Budget of </a:t>
            </a:r>
            <a:r>
              <a:rPr lang="en-US" sz="2000" dirty="0" smtClean="0">
                <a:solidFill>
                  <a:schemeClr val="tx2"/>
                </a:solidFill>
              </a:rPr>
              <a:t>$645,524</a:t>
            </a:r>
          </a:p>
          <a:p>
            <a:r>
              <a:rPr lang="en-US" sz="2000" dirty="0">
                <a:solidFill>
                  <a:schemeClr val="tx2"/>
                </a:solidFill>
              </a:rPr>
              <a:t>	</a:t>
            </a:r>
            <a:r>
              <a:rPr lang="en-US" sz="2000" dirty="0" smtClean="0">
                <a:solidFill>
                  <a:schemeClr val="tx2"/>
                </a:solidFill>
              </a:rPr>
              <a:t>$20,524 </a:t>
            </a:r>
            <a:r>
              <a:rPr lang="en-US" sz="2000" dirty="0">
                <a:solidFill>
                  <a:schemeClr val="tx2"/>
                </a:solidFill>
              </a:rPr>
              <a:t>increase </a:t>
            </a:r>
            <a:r>
              <a:rPr lang="en-US" sz="2000" dirty="0" smtClean="0">
                <a:solidFill>
                  <a:schemeClr val="tx2"/>
                </a:solidFill>
              </a:rPr>
              <a:t>(3.3%) </a:t>
            </a:r>
            <a:r>
              <a:rPr lang="en-US" sz="2000" dirty="0">
                <a:solidFill>
                  <a:schemeClr val="tx2"/>
                </a:solidFill>
              </a:rPr>
              <a:t>over prior </a:t>
            </a:r>
            <a:r>
              <a:rPr lang="en-US" sz="2000" dirty="0" smtClean="0">
                <a:solidFill>
                  <a:schemeClr val="tx2"/>
                </a:solidFill>
              </a:rPr>
              <a:t>year </a:t>
            </a:r>
            <a:r>
              <a:rPr lang="en-US" sz="2000" dirty="0">
                <a:solidFill>
                  <a:schemeClr val="tx2"/>
                </a:solidFill>
              </a:rPr>
              <a:t>Projected </a:t>
            </a:r>
            <a:r>
              <a:rPr lang="en-US" sz="2000" dirty="0" smtClean="0">
                <a:solidFill>
                  <a:schemeClr val="tx2"/>
                </a:solidFill>
              </a:rPr>
              <a:t>Expenditures </a:t>
            </a:r>
            <a:r>
              <a:rPr lang="en-US" sz="2000" dirty="0">
                <a:solidFill>
                  <a:schemeClr val="tx2"/>
                </a:solidFill>
              </a:rPr>
              <a:t>due to </a:t>
            </a:r>
            <a:r>
              <a:rPr lang="en-US" sz="2000" dirty="0" smtClean="0">
                <a:solidFill>
                  <a:schemeClr val="tx2"/>
                </a:solidFill>
              </a:rPr>
              <a:t>continuing costs 	related to Payroll and Timekeeping System application conversion projects and other costs 	for 	the implementation of the Employee Self-Service module</a:t>
            </a:r>
            <a:endParaRPr lang="en-US" sz="2000" dirty="0">
              <a:solidFill>
                <a:schemeClr val="tx2"/>
              </a:solidFill>
            </a:endParaRPr>
          </a:p>
        </p:txBody>
      </p:sp>
    </p:spTree>
    <p:extLst>
      <p:ext uri="{BB962C8B-B14F-4D97-AF65-F5344CB8AC3E}">
        <p14:creationId xmlns:p14="http://schemas.microsoft.com/office/powerpoint/2010/main" val="109324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49808" y="128016"/>
            <a:ext cx="9720072" cy="1499616"/>
          </a:xfrm>
        </p:spPr>
        <p:txBody>
          <a:bodyPr/>
          <a:lstStyle/>
          <a:p>
            <a:r>
              <a:rPr lang="en-US" dirty="0" smtClean="0"/>
              <a:t>Challenges in </a:t>
            </a:r>
            <a:r>
              <a:rPr lang="en-US" dirty="0"/>
              <a:t>the </a:t>
            </a:r>
            <a:r>
              <a:rPr lang="en-US" dirty="0" smtClean="0"/>
              <a:t>Coming </a:t>
            </a:r>
            <a:r>
              <a:rPr lang="en-US" dirty="0"/>
              <a:t>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7</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9808" y="1627632"/>
            <a:ext cx="10087526" cy="199861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smtClean="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smtClean="0">
                <a:solidFill>
                  <a:schemeClr val="tx2"/>
                </a:solidFill>
              </a:rPr>
              <a:t>FY 2023 Challenges </a:t>
            </a:r>
          </a:p>
          <a:p>
            <a:r>
              <a:rPr lang="en-US" sz="2000" dirty="0" smtClean="0">
                <a:solidFill>
                  <a:schemeClr val="tx2"/>
                </a:solidFill>
              </a:rPr>
              <a:t>      The two most significant challenges in FY2023 for the Controller’s Office are going to be: </a:t>
            </a:r>
          </a:p>
          <a:p>
            <a:r>
              <a:rPr lang="en-US" sz="2000" dirty="0">
                <a:solidFill>
                  <a:schemeClr val="tx2"/>
                </a:solidFill>
              </a:rPr>
              <a:t>	</a:t>
            </a:r>
            <a:r>
              <a:rPr lang="en-US" sz="2000" dirty="0" smtClean="0">
                <a:solidFill>
                  <a:schemeClr val="tx2"/>
                </a:solidFill>
              </a:rPr>
              <a:t>1) Supporting the staff’s participation in the ERP Software implementation while completing 	their ongoing work responsibilities; and, </a:t>
            </a:r>
          </a:p>
          <a:p>
            <a:r>
              <a:rPr lang="en-US" sz="2000" dirty="0">
                <a:solidFill>
                  <a:schemeClr val="tx2"/>
                </a:solidFill>
              </a:rPr>
              <a:t>	</a:t>
            </a:r>
            <a:r>
              <a:rPr lang="en-US" sz="2000" dirty="0" smtClean="0">
                <a:solidFill>
                  <a:schemeClr val="tx2"/>
                </a:solidFill>
              </a:rPr>
              <a:t>2) Skills enhancement, retention and recruiting for the Controller’s Office staff in light of 	changes in the post-pandemic workplace </a:t>
            </a:r>
            <a:r>
              <a:rPr lang="en-US" sz="2000" b="1" i="1" dirty="0" smtClean="0">
                <a:solidFill>
                  <a:schemeClr val="tx2"/>
                </a:solidFill>
              </a:rPr>
              <a:t>and</a:t>
            </a:r>
            <a:r>
              <a:rPr lang="en-US" sz="2000" dirty="0" smtClean="0">
                <a:solidFill>
                  <a:schemeClr val="tx2"/>
                </a:solidFill>
              </a:rPr>
              <a:t> job market</a:t>
            </a:r>
            <a:endParaRPr lang="en-US" sz="2000" dirty="0">
              <a:solidFill>
                <a:schemeClr val="tx2"/>
              </a:solidFill>
            </a:endParaRPr>
          </a:p>
        </p:txBody>
      </p:sp>
    </p:spTree>
    <p:extLst>
      <p:ext uri="{BB962C8B-B14F-4D97-AF65-F5344CB8AC3E}">
        <p14:creationId xmlns:p14="http://schemas.microsoft.com/office/powerpoint/2010/main" val="337277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a:xfrm>
            <a:off x="749808" y="128016"/>
            <a:ext cx="9720072" cy="1499616"/>
          </a:xfrm>
        </p:spPr>
        <p:txBody>
          <a:bodyPr/>
          <a:lstStyle/>
          <a:p>
            <a:r>
              <a:rPr lang="en-US" dirty="0"/>
              <a:t>previous Fiscal Year Service Improvements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8</a:t>
            </a:fld>
            <a:endParaRPr lang="en-US"/>
          </a:p>
        </p:txBody>
      </p:sp>
      <p:sp>
        <p:nvSpPr>
          <p:cNvPr id="6" name="Rectangle 5">
            <a:extLst>
              <a:ext uri="{FF2B5EF4-FFF2-40B4-BE49-F238E27FC236}">
                <a16:creationId xmlns:a16="http://schemas.microsoft.com/office/drawing/2014/main" id="{35A514C0-FC58-4DAB-A9EE-30D59E0A9F8B}"/>
              </a:ext>
            </a:extLst>
          </p:cNvPr>
          <p:cNvSpPr/>
          <p:nvPr/>
        </p:nvSpPr>
        <p:spPr>
          <a:xfrm>
            <a:off x="749808" y="1627632"/>
            <a:ext cx="10087526" cy="165114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342900" indent="-342900">
              <a:buFont typeface="Arial" panose="020B0604020202020204" pitchFamily="34" charset="0"/>
              <a:buChar char="•"/>
            </a:pPr>
            <a:endParaRPr lang="en-US" sz="2000" dirty="0" smtClean="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smtClean="0">
                <a:solidFill>
                  <a:schemeClr val="tx2"/>
                </a:solidFill>
              </a:rPr>
              <a:t>FY 2022 Service Improvements: </a:t>
            </a:r>
          </a:p>
          <a:p>
            <a:r>
              <a:rPr lang="en-US" sz="2000" dirty="0" smtClean="0">
                <a:solidFill>
                  <a:schemeClr val="tx2"/>
                </a:solidFill>
              </a:rPr>
              <a:t>       The Controller’s Office implemented a new cloud-based payroll software system effective 	July 1, 2022 and stayed within the original budget established by the Planning Board when 	the project was originally approved.  City and BOE employees did so despite the onset of the 	pandemic, remote work / office closure mandates, and other challenges.</a:t>
            </a:r>
          </a:p>
        </p:txBody>
      </p:sp>
    </p:spTree>
    <p:extLst>
      <p:ext uri="{BB962C8B-B14F-4D97-AF65-F5344CB8AC3E}">
        <p14:creationId xmlns:p14="http://schemas.microsoft.com/office/powerpoint/2010/main" val="2941748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888</TotalTime>
  <Words>451</Words>
  <Application>Microsoft Office PowerPoint</Application>
  <PresentationFormat>Widescreen</PresentationFormat>
  <Paragraphs>67</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Tw Cen MT</vt:lpstr>
      <vt:lpstr>Tw Cen MT Condensed</vt:lpstr>
      <vt:lpstr>Wingdings</vt:lpstr>
      <vt:lpstr>Wingdings 3</vt:lpstr>
      <vt:lpstr>Integral</vt:lpstr>
      <vt:lpstr>City of Stamford</vt:lpstr>
      <vt:lpstr>Department Functions</vt:lpstr>
      <vt:lpstr>Department Functions</vt:lpstr>
      <vt:lpstr>Current staff</vt:lpstr>
      <vt:lpstr>Current Staff</vt:lpstr>
      <vt:lpstr>Fiscal year 2022-23</vt:lpstr>
      <vt:lpstr>Changes for the neW Fiscal Year</vt:lpstr>
      <vt:lpstr>Challenges in the Coming Fiscal Year</vt:lpstr>
      <vt:lpstr>previous Fiscal Year Service Improvements</vt:lpstr>
      <vt:lpstr>Capital Budget Request Items</vt:lpstr>
      <vt:lpstr>Capital budget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Yanik, David</cp:lastModifiedBy>
  <cp:revision>83</cp:revision>
  <cp:lastPrinted>2022-03-08T21:38:13Z</cp:lastPrinted>
  <dcterms:created xsi:type="dcterms:W3CDTF">2019-03-25T13:59:05Z</dcterms:created>
  <dcterms:modified xsi:type="dcterms:W3CDTF">2022-03-24T13:59:13Z</dcterms:modified>
</cp:coreProperties>
</file>