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46" r:id="rId1"/>
  </p:sldMasterIdLst>
  <p:notesMasterIdLst>
    <p:notesMasterId r:id="rId11"/>
  </p:notesMasterIdLst>
  <p:sldIdLst>
    <p:sldId id="256" r:id="rId2"/>
    <p:sldId id="408" r:id="rId3"/>
    <p:sldId id="398" r:id="rId4"/>
    <p:sldId id="407" r:id="rId5"/>
    <p:sldId id="409" r:id="rId6"/>
    <p:sldId id="406" r:id="rId7"/>
    <p:sldId id="405" r:id="rId8"/>
    <p:sldId id="403" r:id="rId9"/>
    <p:sldId id="286" r:id="rId1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E1FA00-1865-D6A9-D75C-242656F53A10}" name="Jacoby, Rachel" initials="JR" userId="S::rjacoby@hks.harvard.edu::529e61ba-cab7-4358-b017-e8e38cfcb7c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5579"/>
    <a:srgbClr val="FF85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5" autoAdjust="0"/>
    <p:restoredTop sz="94660"/>
  </p:normalViewPr>
  <p:slideViewPr>
    <p:cSldViewPr snapToGrid="0">
      <p:cViewPr varScale="1">
        <p:scale>
          <a:sx n="108" d="100"/>
          <a:sy n="108" d="100"/>
        </p:scale>
        <p:origin x="10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07079BD-A916-45C0-827D-7A06255D4D3F}" type="datetimeFigureOut">
              <a:rPr lang="en-US" smtClean="0"/>
              <a:t>3/24/2022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A13E576-27E5-4283-9209-7412F8B0AC99}" type="slidenum">
              <a:rPr lang="en-US" smtClean="0"/>
              <a:t>‹#›</a:t>
            </a:fld>
            <a:endParaRPr lang="en-US"/>
          </a:p>
        </p:txBody>
      </p:sp>
    </p:spTree>
    <p:extLst>
      <p:ext uri="{BB962C8B-B14F-4D97-AF65-F5344CB8AC3E}">
        <p14:creationId xmlns:p14="http://schemas.microsoft.com/office/powerpoint/2010/main" val="324543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a:xfrm>
            <a:off x="1024128" y="6470704"/>
            <a:ext cx="2154142" cy="274320"/>
          </a:xfrm>
          <a:prstGeom prst="rect">
            <a:avLst/>
          </a:prstGeom>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99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60330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6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4020094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24128" y="6470704"/>
            <a:ext cx="2154142"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5849F-8334-433C-8F52-1234662387B6}"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9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601932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24128" y="6470704"/>
            <a:ext cx="2154142" cy="274320"/>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060215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24128" y="6470704"/>
            <a:ext cx="2154142" cy="274320"/>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3198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8" y="6470704"/>
            <a:ext cx="2154142" cy="274320"/>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06267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spTree>
    <p:extLst>
      <p:ext uri="{BB962C8B-B14F-4D97-AF65-F5344CB8AC3E}">
        <p14:creationId xmlns:p14="http://schemas.microsoft.com/office/powerpoint/2010/main" val="26989523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024128" y="6470704"/>
            <a:ext cx="2154142"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5849F-8334-433C-8F52-1234662387B6}"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56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6E5849F-8334-433C-8F52-1234662387B6}" type="slidenum">
              <a:rPr lang="en-US" smtClean="0"/>
              <a:t>‹#›</a:t>
            </a:fld>
            <a:endParaRPr lang="en-US"/>
          </a:p>
        </p:txBody>
      </p:sp>
      <p:cxnSp>
        <p:nvCxnSpPr>
          <p:cNvPr id="7" name="Straight Connector 6"/>
          <p:cNvCxnSpPr/>
          <p:nvPr/>
        </p:nvCxnSpPr>
        <p:spPr>
          <a:xfrm flipV="1">
            <a:off x="754380" y="58521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055975"/>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811" t="923" r="10788" b="588"/>
          <a:stretch/>
        </p:blipFill>
        <p:spPr>
          <a:xfrm>
            <a:off x="3350878" y="2303533"/>
            <a:ext cx="3001492" cy="2286409"/>
          </a:xfrm>
          <a:prstGeom prst="rect">
            <a:avLst/>
          </a:prstGeom>
        </p:spPr>
      </p:pic>
      <p:sp>
        <p:nvSpPr>
          <p:cNvPr id="2" name="Title 1"/>
          <p:cNvSpPr>
            <a:spLocks noGrp="1"/>
          </p:cNvSpPr>
          <p:nvPr>
            <p:ph type="ctrTitle"/>
          </p:nvPr>
        </p:nvSpPr>
        <p:spPr/>
        <p:txBody>
          <a:bodyPr>
            <a:normAutofit/>
          </a:bodyPr>
          <a:lstStyle/>
          <a:p>
            <a:r>
              <a:rPr lang="en-US" sz="3600" dirty="0"/>
              <a:t>City of Stamford</a:t>
            </a:r>
          </a:p>
        </p:txBody>
      </p:sp>
      <p:sp>
        <p:nvSpPr>
          <p:cNvPr id="3" name="Subtitle 2"/>
          <p:cNvSpPr>
            <a:spLocks noGrp="1"/>
          </p:cNvSpPr>
          <p:nvPr>
            <p:ph type="subTitle" idx="1"/>
          </p:nvPr>
        </p:nvSpPr>
        <p:spPr>
          <a:xfrm>
            <a:off x="8514350" y="4960137"/>
            <a:ext cx="3581400" cy="1463040"/>
          </a:xfrm>
        </p:spPr>
        <p:txBody>
          <a:bodyPr/>
          <a:lstStyle/>
          <a:p>
            <a:r>
              <a:rPr lang="en-US" b="1" dirty="0"/>
              <a:t>March </a:t>
            </a:r>
            <a:r>
              <a:rPr lang="en-US" b="1" dirty="0" smtClean="0"/>
              <a:t>9</a:t>
            </a:r>
            <a:r>
              <a:rPr lang="en-US" b="1" baseline="30000" dirty="0" smtClean="0"/>
              <a:t>th</a:t>
            </a:r>
          </a:p>
          <a:p>
            <a:r>
              <a:rPr lang="en-US" b="1" baseline="30000" dirty="0" smtClean="0"/>
              <a:t>Dan </a:t>
            </a:r>
            <a:r>
              <a:rPr lang="en-US" b="1" baseline="30000" dirty="0" err="1" smtClean="0"/>
              <a:t>Colleluori</a:t>
            </a:r>
            <a:endParaRPr lang="en-US" b="1" baseline="30000" dirty="0" smtClean="0"/>
          </a:p>
          <a:p>
            <a:r>
              <a:rPr lang="en-US" b="1" baseline="30000" dirty="0" smtClean="0"/>
              <a:t>Solid Waste/Recycling &amp; Sanitation</a:t>
            </a:r>
            <a:r>
              <a:rPr lang="en-US" b="1" dirty="0" smtClean="0"/>
              <a:t> </a:t>
            </a:r>
            <a:endParaRPr lang="en-US" b="1"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3741" t="5057" r="13324" b="5025"/>
          <a:stretch/>
        </p:blipFill>
        <p:spPr>
          <a:xfrm>
            <a:off x="9765270" y="-2628"/>
            <a:ext cx="2478030" cy="4582018"/>
          </a:xfrm>
          <a:prstGeom prst="rect">
            <a:avLst/>
          </a:prstGeom>
        </p:spPr>
      </p:pic>
      <p:pic>
        <p:nvPicPr>
          <p:cNvPr id="11" name="Picture 2" descr="http://tse1.mm.bing.net/th?&amp;id=JN.sAbfTz7oVgFn7cqJ7CTGiw&amp;w=300&amp;h=300&amp;c=0&amp;pid=1.9&amp;rs=0&amp;p=0">
            <a:extLst>
              <a:ext uri="{FF2B5EF4-FFF2-40B4-BE49-F238E27FC236}">
                <a16:creationId xmlns:a16="http://schemas.microsoft.com/office/drawing/2014/main" id="{EABA0389-EEBF-41E8-8C0F-CCC17AF25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0596" y="4618073"/>
            <a:ext cx="1783914" cy="22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uilding with a sign on it&#10;&#10;Description automatically generated with low confidence">
            <a:extLst>
              <a:ext uri="{FF2B5EF4-FFF2-40B4-BE49-F238E27FC236}">
                <a16:creationId xmlns:a16="http://schemas.microsoft.com/office/drawing/2014/main" id="{2221EE7E-4C7F-4610-AAEA-51B703B1D2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8685" y="-11316"/>
            <a:ext cx="3129507" cy="2372202"/>
          </a:xfrm>
          <a:prstGeom prst="rect">
            <a:avLst/>
          </a:prstGeom>
        </p:spPr>
      </p:pic>
      <p:pic>
        <p:nvPicPr>
          <p:cNvPr id="14" name="Picture 13" descr="A picture containing boat, water, outdoor, sky&#10;&#10;Description automatically generated">
            <a:extLst>
              <a:ext uri="{FF2B5EF4-FFF2-40B4-BE49-F238E27FC236}">
                <a16:creationId xmlns:a16="http://schemas.microsoft.com/office/drawing/2014/main" id="{8402F86B-6913-4DF7-8082-5DBBD9698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88192" y="-11331"/>
            <a:ext cx="3284519" cy="2372202"/>
          </a:xfrm>
          <a:prstGeom prst="rect">
            <a:avLst/>
          </a:prstGeom>
        </p:spPr>
      </p:pic>
      <p:pic>
        <p:nvPicPr>
          <p:cNvPr id="17" name="Picture 16" descr="A picture containing tree, grass, outdoor, sky&#10;&#10;Description automatically generated">
            <a:extLst>
              <a:ext uri="{FF2B5EF4-FFF2-40B4-BE49-F238E27FC236}">
                <a16:creationId xmlns:a16="http://schemas.microsoft.com/office/drawing/2014/main" id="{F6759402-710A-4AEF-BEA5-50C279896E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47" y="-2628"/>
            <a:ext cx="3385732" cy="2221098"/>
          </a:xfrm>
          <a:prstGeom prst="rect">
            <a:avLst/>
          </a:prstGeom>
        </p:spPr>
      </p:pic>
      <p:pic>
        <p:nvPicPr>
          <p:cNvPr id="19" name="Picture 18" descr="A city with many buildings&#10;&#10;Description automatically generated with low confidence">
            <a:extLst>
              <a:ext uri="{FF2B5EF4-FFF2-40B4-BE49-F238E27FC236}">
                <a16:creationId xmlns:a16="http://schemas.microsoft.com/office/drawing/2014/main" id="{3CA70E84-8BED-497D-869D-26DEC6288F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40" y="2215891"/>
            <a:ext cx="3385732" cy="2363499"/>
          </a:xfrm>
          <a:prstGeom prst="rect">
            <a:avLst/>
          </a:prstGeom>
        </p:spPr>
      </p:pic>
      <p:pic>
        <p:nvPicPr>
          <p:cNvPr id="21" name="Picture 20" descr="A picture containing tree, outdoor, way, road&#10;&#10;Description automatically generated">
            <a:extLst>
              <a:ext uri="{FF2B5EF4-FFF2-40B4-BE49-F238E27FC236}">
                <a16:creationId xmlns:a16="http://schemas.microsoft.com/office/drawing/2014/main" id="{D1F3F7F5-70CE-4EA4-8E2F-D0BEEEECC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2370" y="2331474"/>
            <a:ext cx="3412900" cy="2250109"/>
          </a:xfrm>
          <a:prstGeom prst="rect">
            <a:avLst/>
          </a:prstGeom>
        </p:spPr>
      </p:pic>
    </p:spTree>
    <p:extLst>
      <p:ext uri="{BB962C8B-B14F-4D97-AF65-F5344CB8AC3E}">
        <p14:creationId xmlns:p14="http://schemas.microsoft.com/office/powerpoint/2010/main" val="401849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Department Functions</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1</a:t>
            </a:fld>
            <a:endParaRPr lang="en-US"/>
          </a:p>
        </p:txBody>
      </p:sp>
    </p:spTree>
    <p:extLst>
      <p:ext uri="{BB962C8B-B14F-4D97-AF65-F5344CB8AC3E}">
        <p14:creationId xmlns:p14="http://schemas.microsoft.com/office/powerpoint/2010/main" val="46829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Department Functions</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2</a:t>
            </a:fld>
            <a:endParaRPr lang="en-US"/>
          </a:p>
        </p:txBody>
      </p:sp>
      <p:sp>
        <p:nvSpPr>
          <p:cNvPr id="4" name="TextBox 3"/>
          <p:cNvSpPr txBox="1"/>
          <p:nvPr/>
        </p:nvSpPr>
        <p:spPr>
          <a:xfrm>
            <a:off x="697556" y="1926770"/>
            <a:ext cx="10373215" cy="2860270"/>
          </a:xfrm>
          <a:prstGeom prst="rect">
            <a:avLst/>
          </a:prstGeom>
          <a:noFill/>
        </p:spPr>
        <p:txBody>
          <a:bodyPr wrap="square" rtlCol="0">
            <a:spAutoFit/>
          </a:bodyPr>
          <a:lstStyle/>
          <a:p>
            <a:pPr marL="91440" indent="-91440" defTabSz="914400">
              <a:lnSpc>
                <a:spcPct val="90000"/>
              </a:lnSpc>
              <a:spcBef>
                <a:spcPts val="100"/>
              </a:spcBef>
              <a:buClr>
                <a:srgbClr val="62C7CD"/>
              </a:buClr>
              <a:buSzPct val="100000"/>
              <a:buFont typeface="Tw Cen MT" panose="020B0602020104020603" pitchFamily="34" charset="0"/>
              <a:buChar char=" "/>
            </a:pPr>
            <a:r>
              <a:rPr lang="en-US" sz="2200" dirty="0">
                <a:solidFill>
                  <a:srgbClr val="3C4663"/>
                </a:solidFill>
              </a:rPr>
              <a:t>The mission of the Recycling and Sanitation Department is to provide for the efficient and expedient collection of garbage and recyclables from designated areas within the City of Stamford. The Department manages the Transfer Station, Scale House, Katrina </a:t>
            </a:r>
            <a:r>
              <a:rPr lang="en-US" sz="2200" dirty="0" err="1">
                <a:solidFill>
                  <a:srgbClr val="3C4663"/>
                </a:solidFill>
              </a:rPr>
              <a:t>Mygatt</a:t>
            </a:r>
            <a:r>
              <a:rPr lang="en-US" sz="2200" dirty="0">
                <a:solidFill>
                  <a:srgbClr val="3C4663"/>
                </a:solidFill>
              </a:rPr>
              <a:t> Recycling Center, Take it or Leave it and Book </a:t>
            </a:r>
            <a:r>
              <a:rPr lang="en-US" sz="2200" dirty="0" smtClean="0">
                <a:solidFill>
                  <a:srgbClr val="3C4663"/>
                </a:solidFill>
              </a:rPr>
              <a:t>Swap, Food Waste compost Program and the </a:t>
            </a:r>
            <a:r>
              <a:rPr lang="en-US" sz="2200" dirty="0">
                <a:solidFill>
                  <a:srgbClr val="3C4663"/>
                </a:solidFill>
              </a:rPr>
              <a:t>Scofield Public Works facility during </a:t>
            </a:r>
            <a:r>
              <a:rPr lang="en-US" sz="2200" dirty="0" smtClean="0">
                <a:solidFill>
                  <a:srgbClr val="3C4663"/>
                </a:solidFill>
              </a:rPr>
              <a:t>leaf hauling </a:t>
            </a:r>
            <a:r>
              <a:rPr lang="en-US" sz="2200" smtClean="0">
                <a:solidFill>
                  <a:srgbClr val="3C4663"/>
                </a:solidFill>
              </a:rPr>
              <a:t>and collection events</a:t>
            </a:r>
            <a:r>
              <a:rPr lang="en-US" sz="2200" dirty="0">
                <a:solidFill>
                  <a:srgbClr val="3C4663"/>
                </a:solidFill>
              </a:rPr>
              <a:t>.</a:t>
            </a:r>
          </a:p>
          <a:p>
            <a:pPr marL="91440" indent="-91440" defTabSz="914400">
              <a:lnSpc>
                <a:spcPct val="90000"/>
              </a:lnSpc>
              <a:spcBef>
                <a:spcPts val="100"/>
              </a:spcBef>
              <a:buClr>
                <a:srgbClr val="62C7CD"/>
              </a:buClr>
              <a:buSzPct val="100000"/>
              <a:buFont typeface="Tw Cen MT" panose="020B0602020104020603" pitchFamily="34" charset="0"/>
              <a:buChar char=" "/>
            </a:pPr>
            <a:endParaRPr lang="en-US" sz="2200" dirty="0">
              <a:solidFill>
                <a:srgbClr val="3C4663"/>
              </a:solidFill>
            </a:endParaRPr>
          </a:p>
          <a:p>
            <a:pPr marL="91440" indent="-91440" defTabSz="914400">
              <a:lnSpc>
                <a:spcPct val="90000"/>
              </a:lnSpc>
              <a:spcBef>
                <a:spcPts val="100"/>
              </a:spcBef>
              <a:buClr>
                <a:srgbClr val="62C7CD"/>
              </a:buClr>
              <a:buSzPct val="100000"/>
              <a:buFont typeface="Tw Cen MT" panose="020B0602020104020603" pitchFamily="34" charset="0"/>
              <a:buChar char=" "/>
            </a:pPr>
            <a:r>
              <a:rPr lang="en-US" sz="2200" dirty="0">
                <a:solidFill>
                  <a:srgbClr val="3C4663"/>
                </a:solidFill>
              </a:rPr>
              <a:t>Enhance recycling services by providing updated recycling information to the Public as well research new programs for  recycling.  Provide collection events for hazardous waste and </a:t>
            </a:r>
            <a:r>
              <a:rPr lang="en-US" sz="2200" dirty="0" smtClean="0">
                <a:solidFill>
                  <a:srgbClr val="3C4663"/>
                </a:solidFill>
              </a:rPr>
              <a:t>special collection events </a:t>
            </a:r>
            <a:r>
              <a:rPr lang="en-US" sz="2200" dirty="0">
                <a:solidFill>
                  <a:srgbClr val="3C4663"/>
                </a:solidFill>
              </a:rPr>
              <a:t>in North Stamford.</a:t>
            </a:r>
          </a:p>
        </p:txBody>
      </p:sp>
    </p:spTree>
    <p:extLst>
      <p:ext uri="{BB962C8B-B14F-4D97-AF65-F5344CB8AC3E}">
        <p14:creationId xmlns:p14="http://schemas.microsoft.com/office/powerpoint/2010/main" val="14575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Current staff</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3</a:t>
            </a:fld>
            <a:endParaRPr lang="en-US"/>
          </a:p>
        </p:txBody>
      </p:sp>
    </p:spTree>
    <p:extLst>
      <p:ext uri="{BB962C8B-B14F-4D97-AF65-F5344CB8AC3E}">
        <p14:creationId xmlns:p14="http://schemas.microsoft.com/office/powerpoint/2010/main" val="97099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6E5849F-8334-433C-8F52-1234662387B6}" type="slidenum">
              <a:rPr lang="en-US" smtClean="0"/>
              <a:t>4</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764314244"/>
              </p:ext>
            </p:extLst>
          </p:nvPr>
        </p:nvGraphicFramePr>
        <p:xfrm>
          <a:off x="1055332" y="506186"/>
          <a:ext cx="9405257" cy="5964518"/>
        </p:xfrm>
        <a:graphic>
          <a:graphicData uri="http://schemas.openxmlformats.org/presentationml/2006/ole">
            <mc:AlternateContent xmlns:mc="http://schemas.openxmlformats.org/markup-compatibility/2006">
              <mc:Choice xmlns:v="urn:schemas-microsoft-com:vml" Requires="v">
                <p:oleObj spid="_x0000_s1031" name="Acrobat Document" r:id="rId3" imgW="7543621" imgH="5829181" progId="Acrobat.Document.DC">
                  <p:embed/>
                </p:oleObj>
              </mc:Choice>
              <mc:Fallback>
                <p:oleObj name="Acrobat Document" r:id="rId3" imgW="7543621" imgH="5829181" progId="Acrobat.Document.DC">
                  <p:embed/>
                  <p:pic>
                    <p:nvPicPr>
                      <p:cNvPr id="0" name=""/>
                      <p:cNvPicPr/>
                      <p:nvPr/>
                    </p:nvPicPr>
                    <p:blipFill>
                      <a:blip r:embed="rId4"/>
                      <a:stretch>
                        <a:fillRect/>
                      </a:stretch>
                    </p:blipFill>
                    <p:spPr>
                      <a:xfrm>
                        <a:off x="1055332" y="506186"/>
                        <a:ext cx="9405257" cy="5964518"/>
                      </a:xfrm>
                      <a:prstGeom prst="rect">
                        <a:avLst/>
                      </a:prstGeom>
                    </p:spPr>
                  </p:pic>
                </p:oleObj>
              </mc:Fallback>
            </mc:AlternateContent>
          </a:graphicData>
        </a:graphic>
      </p:graphicFrame>
    </p:spTree>
    <p:extLst>
      <p:ext uri="{BB962C8B-B14F-4D97-AF65-F5344CB8AC3E}">
        <p14:creationId xmlns:p14="http://schemas.microsoft.com/office/powerpoint/2010/main" val="233989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Fiscal year 2022-23</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5</a:t>
            </a:fld>
            <a:endParaRPr lang="en-US"/>
          </a:p>
        </p:txBody>
      </p:sp>
    </p:spTree>
    <p:extLst>
      <p:ext uri="{BB962C8B-B14F-4D97-AF65-F5344CB8AC3E}">
        <p14:creationId xmlns:p14="http://schemas.microsoft.com/office/powerpoint/2010/main" val="206561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8B04-D652-4FF8-BC75-3A8EA1B962BB}"/>
              </a:ext>
            </a:extLst>
          </p:cNvPr>
          <p:cNvSpPr>
            <a:spLocks noGrp="1"/>
          </p:cNvSpPr>
          <p:nvPr>
            <p:ph type="title"/>
          </p:nvPr>
        </p:nvSpPr>
        <p:spPr/>
        <p:txBody>
          <a:bodyPr/>
          <a:lstStyle/>
          <a:p>
            <a:r>
              <a:rPr lang="en-US" dirty="0"/>
              <a:t>Changes for the next Fiscal Year</a:t>
            </a:r>
          </a:p>
        </p:txBody>
      </p:sp>
      <p:sp>
        <p:nvSpPr>
          <p:cNvPr id="3" name="Slide Number Placeholder 2">
            <a:extLst>
              <a:ext uri="{FF2B5EF4-FFF2-40B4-BE49-F238E27FC236}">
                <a16:creationId xmlns:a16="http://schemas.microsoft.com/office/drawing/2014/main" id="{9546966D-02D9-41B9-9504-B993F796D497}"/>
              </a:ext>
            </a:extLst>
          </p:cNvPr>
          <p:cNvSpPr>
            <a:spLocks noGrp="1"/>
          </p:cNvSpPr>
          <p:nvPr>
            <p:ph type="sldNum" sz="quarter" idx="12"/>
          </p:nvPr>
        </p:nvSpPr>
        <p:spPr/>
        <p:txBody>
          <a:bodyPr/>
          <a:lstStyle/>
          <a:p>
            <a:fld id="{A6E5849F-8334-433C-8F52-1234662387B6}" type="slidenum">
              <a:rPr lang="en-US" smtClean="0"/>
              <a:t>6</a:t>
            </a:fld>
            <a:endParaRPr lang="en-US"/>
          </a:p>
        </p:txBody>
      </p:sp>
      <p:sp>
        <p:nvSpPr>
          <p:cNvPr id="4" name="TextBox 3"/>
          <p:cNvSpPr txBox="1"/>
          <p:nvPr/>
        </p:nvSpPr>
        <p:spPr>
          <a:xfrm>
            <a:off x="865414" y="2084832"/>
            <a:ext cx="10744200" cy="3693319"/>
          </a:xfrm>
          <a:prstGeom prst="rect">
            <a:avLst/>
          </a:prstGeom>
          <a:noFill/>
        </p:spPr>
        <p:txBody>
          <a:bodyPr wrap="square" rtlCol="0">
            <a:spAutoFit/>
          </a:bodyPr>
          <a:lstStyle/>
          <a:p>
            <a:r>
              <a:rPr lang="en-US" dirty="0"/>
              <a:t>In continuing efforts to improve City services:  </a:t>
            </a:r>
            <a:r>
              <a:rPr lang="en-US" dirty="0" smtClean="0"/>
              <a:t>2021/22 updated </a:t>
            </a:r>
            <a:r>
              <a:rPr lang="en-US" dirty="0"/>
              <a:t>Collections Foreman job description to new JD </a:t>
            </a:r>
            <a:r>
              <a:rPr lang="en-US" dirty="0" smtClean="0"/>
              <a:t>under title </a:t>
            </a:r>
            <a:r>
              <a:rPr lang="en-US" dirty="0"/>
              <a:t>“Operations Foreman Vehicles and Equipment” which </a:t>
            </a:r>
            <a:r>
              <a:rPr lang="en-US" dirty="0" smtClean="0"/>
              <a:t>resulted in improved </a:t>
            </a:r>
            <a:r>
              <a:rPr lang="en-US" dirty="0"/>
              <a:t>truck maintenance coordination with Vehicle Maintenance.  </a:t>
            </a:r>
            <a:r>
              <a:rPr lang="en-US" dirty="0" smtClean="0"/>
              <a:t>Collaborated for the </a:t>
            </a:r>
            <a:r>
              <a:rPr lang="en-US" dirty="0"/>
              <a:t>transfer of the Solid Waste Master Mechanic position to Vehicle Maintenance in our effort to reduce overall City expense for all repairs and welding.</a:t>
            </a:r>
          </a:p>
          <a:p>
            <a:r>
              <a:rPr lang="en-US" dirty="0"/>
              <a:t> </a:t>
            </a:r>
          </a:p>
          <a:p>
            <a:r>
              <a:rPr lang="en-US" dirty="0" smtClean="0"/>
              <a:t>2022/23 15</a:t>
            </a:r>
            <a:r>
              <a:rPr lang="en-US" dirty="0"/>
              <a:t>% </a:t>
            </a:r>
            <a:r>
              <a:rPr lang="en-US" dirty="0" smtClean="0"/>
              <a:t>Contract price increase for </a:t>
            </a:r>
            <a:r>
              <a:rPr lang="en-US" dirty="0"/>
              <a:t>MSW hauling requires budget increase in </a:t>
            </a:r>
            <a:r>
              <a:rPr lang="en-US" dirty="0" err="1"/>
              <a:t>Haulaway</a:t>
            </a:r>
            <a:r>
              <a:rPr lang="en-US" dirty="0"/>
              <a:t> garbage requested budget from $4.5M to $5.8.  </a:t>
            </a:r>
            <a:r>
              <a:rPr lang="en-US" dirty="0" smtClean="0"/>
              <a:t>Increase is also a result of estimated increase from 62k to 66K Tons.  Additional result of hauling price </a:t>
            </a:r>
            <a:r>
              <a:rPr lang="en-US" dirty="0"/>
              <a:t>increase </a:t>
            </a:r>
            <a:r>
              <a:rPr lang="en-US" dirty="0" smtClean="0"/>
              <a:t>is </a:t>
            </a:r>
            <a:r>
              <a:rPr lang="en-US" dirty="0"/>
              <a:t>an estimated increase in revenues from $2.4M to $3.3M</a:t>
            </a:r>
          </a:p>
          <a:p>
            <a:r>
              <a:rPr lang="en-US" dirty="0"/>
              <a:t>  </a:t>
            </a:r>
          </a:p>
          <a:p>
            <a:r>
              <a:rPr lang="en-US" dirty="0"/>
              <a:t>      </a:t>
            </a:r>
          </a:p>
          <a:p>
            <a:r>
              <a:rPr lang="en-US" b="1" u="sng" dirty="0"/>
              <a:t>New /expanded Services </a:t>
            </a:r>
            <a:r>
              <a:rPr lang="en-US" b="1" u="sng" dirty="0" smtClean="0"/>
              <a:t>22/23</a:t>
            </a:r>
            <a:endParaRPr lang="en-US" sz="1400" dirty="0"/>
          </a:p>
          <a:p>
            <a:pPr marL="285750" indent="-285750">
              <a:buFontTx/>
              <a:buChar char="-"/>
            </a:pPr>
            <a:r>
              <a:rPr lang="en-US" dirty="0" smtClean="0"/>
              <a:t>Expansion </a:t>
            </a:r>
            <a:r>
              <a:rPr lang="en-US" dirty="0"/>
              <a:t>of Food Waste Composting program at Bartlett </a:t>
            </a:r>
            <a:r>
              <a:rPr lang="en-US" dirty="0" smtClean="0"/>
              <a:t>Arboretum.</a:t>
            </a:r>
          </a:p>
          <a:p>
            <a:pPr marL="285750" indent="-285750">
              <a:buFontTx/>
              <a:buChar char="-"/>
            </a:pPr>
            <a:r>
              <a:rPr lang="en-US" dirty="0" smtClean="0"/>
              <a:t>Re-implement </a:t>
            </a:r>
            <a:r>
              <a:rPr lang="en-US" dirty="0"/>
              <a:t>Neighborhood dumpster program starting Spring 2022</a:t>
            </a:r>
            <a:endParaRPr lang="en-US" sz="4000" dirty="0">
              <a:solidFill>
                <a:srgbClr val="3C4663"/>
              </a:solidFill>
            </a:endParaRPr>
          </a:p>
        </p:txBody>
      </p:sp>
    </p:spTree>
    <p:extLst>
      <p:ext uri="{BB962C8B-B14F-4D97-AF65-F5344CB8AC3E}">
        <p14:creationId xmlns:p14="http://schemas.microsoft.com/office/powerpoint/2010/main" val="109324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80D-9B8A-4ED1-8CA3-50BAFD4F9375}"/>
              </a:ext>
            </a:extLst>
          </p:cNvPr>
          <p:cNvSpPr>
            <a:spLocks noGrp="1"/>
          </p:cNvSpPr>
          <p:nvPr>
            <p:ph type="title"/>
          </p:nvPr>
        </p:nvSpPr>
        <p:spPr/>
        <p:txBody>
          <a:bodyPr/>
          <a:lstStyle/>
          <a:p>
            <a:r>
              <a:rPr lang="en-US" dirty="0"/>
              <a:t>Capital Budget Request Items</a:t>
            </a:r>
          </a:p>
        </p:txBody>
      </p:sp>
      <p:sp>
        <p:nvSpPr>
          <p:cNvPr id="4" name="Slide Number Placeholder 3">
            <a:extLst>
              <a:ext uri="{FF2B5EF4-FFF2-40B4-BE49-F238E27FC236}">
                <a16:creationId xmlns:a16="http://schemas.microsoft.com/office/drawing/2014/main" id="{B34A3E65-647D-4F5E-AF6E-AB0B325FF377}"/>
              </a:ext>
            </a:extLst>
          </p:cNvPr>
          <p:cNvSpPr>
            <a:spLocks noGrp="1"/>
          </p:cNvSpPr>
          <p:nvPr>
            <p:ph type="sldNum" sz="quarter" idx="12"/>
          </p:nvPr>
        </p:nvSpPr>
        <p:spPr/>
        <p:txBody>
          <a:bodyPr/>
          <a:lstStyle/>
          <a:p>
            <a:fld id="{A6E5849F-8334-433C-8F52-1234662387B6}" type="slidenum">
              <a:rPr lang="en-US" smtClean="0"/>
              <a:t>7</a:t>
            </a:fld>
            <a:endParaRPr lang="en-US"/>
          </a:p>
        </p:txBody>
      </p:sp>
    </p:spTree>
    <p:extLst>
      <p:ext uri="{BB962C8B-B14F-4D97-AF65-F5344CB8AC3E}">
        <p14:creationId xmlns:p14="http://schemas.microsoft.com/office/powerpoint/2010/main" val="346936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42" r="578"/>
          <a:stretch/>
        </p:blipFill>
        <p:spPr>
          <a:xfrm>
            <a:off x="4602488" y="2079689"/>
            <a:ext cx="3245645" cy="21203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31520"/>
            <a:ext cx="4606761" cy="348584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489" y="0"/>
            <a:ext cx="2726039" cy="20970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6912" y="0"/>
            <a:ext cx="2195088" cy="208947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200029"/>
            <a:ext cx="5947367" cy="2670344"/>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b="3389"/>
          <a:stretch/>
        </p:blipFill>
        <p:spPr>
          <a:xfrm>
            <a:off x="8129614" y="4200029"/>
            <a:ext cx="4062385" cy="267034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2542" y="4186495"/>
            <a:ext cx="2187073" cy="2671506"/>
          </a:xfrm>
          <a:prstGeom prst="rect">
            <a:avLst/>
          </a:prstGeom>
        </p:spPr>
      </p:pic>
      <p:sp>
        <p:nvSpPr>
          <p:cNvPr id="13" name="Title 1"/>
          <p:cNvSpPr txBox="1">
            <a:spLocks/>
          </p:cNvSpPr>
          <p:nvPr/>
        </p:nvSpPr>
        <p:spPr>
          <a:xfrm>
            <a:off x="98854" y="0"/>
            <a:ext cx="4503634" cy="832022"/>
          </a:xfrm>
          <a:prstGeom prst="rect">
            <a:avLst/>
          </a:prstGeom>
        </p:spPr>
        <p:txBody>
          <a:bodyPr>
            <a:norm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5400" dirty="0"/>
              <a:t>STAMFORD, CT</a:t>
            </a:r>
          </a:p>
        </p:txBody>
      </p:sp>
      <p:sp>
        <p:nvSpPr>
          <p:cNvPr id="6" name="Slide Number Placeholder 5"/>
          <p:cNvSpPr>
            <a:spLocks noGrp="1"/>
          </p:cNvSpPr>
          <p:nvPr>
            <p:ph type="sldNum" sz="quarter" idx="12"/>
          </p:nvPr>
        </p:nvSpPr>
        <p:spPr/>
        <p:txBody>
          <a:bodyPr/>
          <a:lstStyle/>
          <a:p>
            <a:fld id="{A6E5849F-8334-433C-8F52-1234662387B6}" type="slidenum">
              <a:rPr lang="en-US" smtClean="0"/>
              <a:t>8</a:t>
            </a:fld>
            <a:endParaRPr lang="en-US"/>
          </a:p>
        </p:txBody>
      </p:sp>
      <p:pic>
        <p:nvPicPr>
          <p:cNvPr id="7" name="Picture 9">
            <a:extLst>
              <a:ext uri="{FF2B5EF4-FFF2-40B4-BE49-F238E27FC236}">
                <a16:creationId xmlns:a16="http://schemas.microsoft.com/office/drawing/2014/main" id="{9F5D5B62-4933-4B93-816F-3151AB668380}"/>
              </a:ext>
            </a:extLst>
          </p:cNvPr>
          <p:cNvPicPr>
            <a:picLocks noChangeAspect="1"/>
          </p:cNvPicPr>
          <p:nvPr/>
        </p:nvPicPr>
        <p:blipFill>
          <a:blip r:embed="rId9"/>
          <a:stretch>
            <a:fillRect/>
          </a:stretch>
        </p:blipFill>
        <p:spPr>
          <a:xfrm>
            <a:off x="7264400" y="-2931"/>
            <a:ext cx="2743200" cy="2057400"/>
          </a:xfrm>
          <a:prstGeom prst="rect">
            <a:avLst/>
          </a:prstGeom>
        </p:spPr>
      </p:pic>
      <p:pic>
        <p:nvPicPr>
          <p:cNvPr id="10" name="Picture 10" descr="A picture containing person, outdoor, ground, dressed&#10;&#10;Description automatically generated">
            <a:extLst>
              <a:ext uri="{FF2B5EF4-FFF2-40B4-BE49-F238E27FC236}">
                <a16:creationId xmlns:a16="http://schemas.microsoft.com/office/drawing/2014/main" id="{62293B5B-8E47-47F5-9697-62E343457DBF}"/>
              </a:ext>
            </a:extLst>
          </p:cNvPr>
          <p:cNvPicPr>
            <a:picLocks noChangeAspect="1"/>
          </p:cNvPicPr>
          <p:nvPr/>
        </p:nvPicPr>
        <p:blipFill rotWithShape="1">
          <a:blip r:embed="rId10"/>
          <a:srcRect t="-336" r="-332" b="21006"/>
          <a:stretch/>
        </p:blipFill>
        <p:spPr>
          <a:xfrm>
            <a:off x="7844041" y="2105921"/>
            <a:ext cx="1968180" cy="2074902"/>
          </a:xfrm>
          <a:prstGeom prst="rect">
            <a:avLst/>
          </a:prstGeom>
        </p:spPr>
      </p:pic>
      <p:pic>
        <p:nvPicPr>
          <p:cNvPr id="11" name="Picture 11" descr="A picture containing person, person&#10;&#10;Description automatically generated">
            <a:extLst>
              <a:ext uri="{FF2B5EF4-FFF2-40B4-BE49-F238E27FC236}">
                <a16:creationId xmlns:a16="http://schemas.microsoft.com/office/drawing/2014/main" id="{EA8BE91C-EAE7-4D15-BF42-007DE7043B0A}"/>
              </a:ext>
            </a:extLst>
          </p:cNvPr>
          <p:cNvPicPr>
            <a:picLocks noChangeAspect="1"/>
          </p:cNvPicPr>
          <p:nvPr/>
        </p:nvPicPr>
        <p:blipFill rotWithShape="1">
          <a:blip r:embed="rId11"/>
          <a:srcRect t="56" r="20" b="13273"/>
          <a:stretch/>
        </p:blipFill>
        <p:spPr>
          <a:xfrm>
            <a:off x="9778349" y="2078314"/>
            <a:ext cx="2423578" cy="2123547"/>
          </a:xfrm>
          <a:prstGeom prst="rect">
            <a:avLst/>
          </a:prstGeom>
        </p:spPr>
      </p:pic>
    </p:spTree>
    <p:extLst>
      <p:ext uri="{BB962C8B-B14F-4D97-AF65-F5344CB8AC3E}">
        <p14:creationId xmlns:p14="http://schemas.microsoft.com/office/powerpoint/2010/main" val="29773914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7">
      <a:dk1>
        <a:srgbClr val="3C4663"/>
      </a:dk1>
      <a:lt1>
        <a:sysClr val="window" lastClr="FFFFFF"/>
      </a:lt1>
      <a:dk2>
        <a:srgbClr val="3C4663"/>
      </a:dk2>
      <a:lt2>
        <a:srgbClr val="8E9EA7"/>
      </a:lt2>
      <a:accent1>
        <a:srgbClr val="459088"/>
      </a:accent1>
      <a:accent2>
        <a:srgbClr val="62C7CD"/>
      </a:accent2>
      <a:accent3>
        <a:srgbClr val="75BDA7"/>
      </a:accent3>
      <a:accent4>
        <a:srgbClr val="7A8C8E"/>
      </a:accent4>
      <a:accent5>
        <a:srgbClr val="84ACB6"/>
      </a:accent5>
      <a:accent6>
        <a:srgbClr val="62C7CD"/>
      </a:accent6>
      <a:hlink>
        <a:srgbClr val="8DC73D"/>
      </a:hlink>
      <a:folHlink>
        <a:srgbClr val="9F6715"/>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txDef>
      <a:spPr>
        <a:noFill/>
      </a:spPr>
      <a:bodyPr wrap="square" rtlCol="0">
        <a:spAutoFit/>
      </a:bodyPr>
      <a:lstStyle>
        <a:defPPr marL="91440" indent="-91440" defTabSz="914400">
          <a:lnSpc>
            <a:spcPct val="90000"/>
          </a:lnSpc>
          <a:spcBef>
            <a:spcPts val="100"/>
          </a:spcBef>
          <a:buClr>
            <a:srgbClr val="62C7CD"/>
          </a:buClr>
          <a:buSzPct val="100000"/>
          <a:buFont typeface="Tw Cen MT" panose="020B0602020104020603" pitchFamily="34" charset="0"/>
          <a:buChar char=" "/>
          <a:defRPr sz="2200" dirty="0">
            <a:solidFill>
              <a:srgbClr val="3C4663"/>
            </a:solidFill>
          </a:defRPr>
        </a:defPPr>
      </a:lstStyle>
    </a:txDef>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1062</TotalTime>
  <Words>292</Words>
  <Application>Microsoft Office PowerPoint</Application>
  <PresentationFormat>Widescreen</PresentationFormat>
  <Paragraphs>30</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Calibri</vt:lpstr>
      <vt:lpstr>Tw Cen MT</vt:lpstr>
      <vt:lpstr>Tw Cen MT Condensed</vt:lpstr>
      <vt:lpstr>Wingdings 3</vt:lpstr>
      <vt:lpstr>Integral</vt:lpstr>
      <vt:lpstr>Acrobat Document</vt:lpstr>
      <vt:lpstr>City of Stamford</vt:lpstr>
      <vt:lpstr>Department Functions</vt:lpstr>
      <vt:lpstr>Department Functions</vt:lpstr>
      <vt:lpstr>Current staff</vt:lpstr>
      <vt:lpstr>PowerPoint Presentation</vt:lpstr>
      <vt:lpstr>Fiscal year 2022-23</vt:lpstr>
      <vt:lpstr>Changes for the next Fiscal Year</vt:lpstr>
      <vt:lpstr>Capital Budget Request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Augustyn, Arthur</dc:creator>
  <cp:lastModifiedBy>Colleluori, Dan</cp:lastModifiedBy>
  <cp:revision>79</cp:revision>
  <cp:lastPrinted>2022-03-16T12:53:21Z</cp:lastPrinted>
  <dcterms:created xsi:type="dcterms:W3CDTF">2019-03-25T13:59:05Z</dcterms:created>
  <dcterms:modified xsi:type="dcterms:W3CDTF">2022-03-24T10:56:20Z</dcterms:modified>
</cp:coreProperties>
</file>