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146" r:id="rId1"/>
    <p:sldMasterId id="2147484158" r:id="rId2"/>
  </p:sldMasterIdLst>
  <p:notesMasterIdLst>
    <p:notesMasterId r:id="rId13"/>
  </p:notesMasterIdLst>
  <p:sldIdLst>
    <p:sldId id="256" r:id="rId3"/>
    <p:sldId id="411" r:id="rId4"/>
    <p:sldId id="412" r:id="rId5"/>
    <p:sldId id="406" r:id="rId6"/>
    <p:sldId id="405" r:id="rId7"/>
    <p:sldId id="414" r:id="rId8"/>
    <p:sldId id="415" r:id="rId9"/>
    <p:sldId id="413" r:id="rId10"/>
    <p:sldId id="393" r:id="rId11"/>
    <p:sldId id="28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E1FA00-1865-D6A9-D75C-242656F53A10}" name="Jacoby, Rachel" initials="JR" userId="S::rjacoby@hks.harvard.edu::529e61ba-cab7-4358-b017-e8e38cfcb7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F0"/>
    <a:srgbClr val="495579"/>
    <a:srgbClr val="FF85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85" autoAdjust="0"/>
    <p:restoredTop sz="94660"/>
  </p:normalViewPr>
  <p:slideViewPr>
    <p:cSldViewPr snapToGrid="0">
      <p:cViewPr varScale="1">
        <p:scale>
          <a:sx n="82" d="100"/>
          <a:sy n="82" d="100"/>
        </p:scale>
        <p:origin x="63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7079BD-A916-45C0-827D-7A06255D4D3F}" type="datetimeFigureOut">
              <a:rPr lang="en-US" smtClean="0"/>
              <a:t>3/14/2022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13E576-27E5-4283-9209-7412F8B0AC99}" type="slidenum">
              <a:rPr lang="en-US" smtClean="0"/>
              <a:t>‹#›</a:t>
            </a:fld>
            <a:endParaRPr lang="en-US"/>
          </a:p>
        </p:txBody>
      </p:sp>
    </p:spTree>
    <p:extLst>
      <p:ext uri="{BB962C8B-B14F-4D97-AF65-F5344CB8AC3E}">
        <p14:creationId xmlns:p14="http://schemas.microsoft.com/office/powerpoint/2010/main" val="3245434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a:xfrm>
            <a:off x="1024128" y="6470704"/>
            <a:ext cx="2154142" cy="274320"/>
          </a:xfrm>
          <a:prstGeom prst="rect">
            <a:avLst/>
          </a:prstGeom>
        </p:spPr>
        <p:txBody>
          <a:bodyPr/>
          <a:lstStyle>
            <a:lvl1pPr algn="l">
              <a:defRPr/>
            </a:lvl1p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95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60330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066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0114" name="Group 2"/>
          <p:cNvGrpSpPr>
            <a:grpSpLocks/>
          </p:cNvGrpSpPr>
          <p:nvPr/>
        </p:nvGrpSpPr>
        <p:grpSpPr bwMode="auto">
          <a:xfrm>
            <a:off x="0" y="0"/>
            <a:ext cx="12192000" cy="6858000"/>
            <a:chOff x="0" y="0"/>
            <a:chExt cx="5760" cy="4320"/>
          </a:xfrm>
        </p:grpSpPr>
        <p:sp>
          <p:nvSpPr>
            <p:cNvPr id="9011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9011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grpSp>
          <p:nvGrpSpPr>
            <p:cNvPr id="90117" name="Group 5"/>
            <p:cNvGrpSpPr>
              <a:grpSpLocks/>
            </p:cNvGrpSpPr>
            <p:nvPr/>
          </p:nvGrpSpPr>
          <p:grpSpPr bwMode="auto">
            <a:xfrm>
              <a:off x="0" y="672"/>
              <a:ext cx="1806" cy="1989"/>
              <a:chOff x="0" y="672"/>
              <a:chExt cx="1806" cy="1989"/>
            </a:xfrm>
          </p:grpSpPr>
          <p:sp>
            <p:nvSpPr>
              <p:cNvPr id="9011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9011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9012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9012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9012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9012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9012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9012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9012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9012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grpSp>
      </p:grpSp>
      <p:sp>
        <p:nvSpPr>
          <p:cNvPr id="90128" name="Rectangle 16"/>
          <p:cNvSpPr>
            <a:spLocks noGrp="1" noChangeArrowheads="1"/>
          </p:cNvSpPr>
          <p:nvPr>
            <p:ph type="dt" sz="half" idx="2"/>
          </p:nvPr>
        </p:nvSpPr>
        <p:spPr>
          <a:xfrm>
            <a:off x="609600" y="6248400"/>
            <a:ext cx="2844800" cy="457200"/>
          </a:xfrm>
        </p:spPr>
        <p:txBody>
          <a:bodyPr/>
          <a:lstStyle>
            <a:lvl1pPr>
              <a:defRPr/>
            </a:lvl1pPr>
          </a:lstStyle>
          <a:p>
            <a:endParaRPr lang="en-US" altLang="en-US"/>
          </a:p>
        </p:txBody>
      </p:sp>
      <p:sp>
        <p:nvSpPr>
          <p:cNvPr id="90129" name="Rectangle 17"/>
          <p:cNvSpPr>
            <a:spLocks noGrp="1" noChangeArrowheads="1"/>
          </p:cNvSpPr>
          <p:nvPr>
            <p:ph type="ftr" sz="quarter" idx="3"/>
          </p:nvPr>
        </p:nvSpPr>
        <p:spPr/>
        <p:txBody>
          <a:bodyPr/>
          <a:lstStyle>
            <a:lvl1pPr>
              <a:defRPr/>
            </a:lvl1pPr>
          </a:lstStyle>
          <a:p>
            <a:endParaRPr lang="en-US" altLang="en-US"/>
          </a:p>
        </p:txBody>
      </p:sp>
      <p:sp>
        <p:nvSpPr>
          <p:cNvPr id="90130" name="Rectangle 18"/>
          <p:cNvSpPr>
            <a:spLocks noGrp="1" noChangeArrowheads="1"/>
          </p:cNvSpPr>
          <p:nvPr>
            <p:ph type="sldNum" sz="quarter" idx="4"/>
          </p:nvPr>
        </p:nvSpPr>
        <p:spPr/>
        <p:txBody>
          <a:bodyPr/>
          <a:lstStyle>
            <a:lvl1pPr>
              <a:defRPr/>
            </a:lvl1pPr>
          </a:lstStyle>
          <a:p>
            <a:fld id="{6F46DDD6-E68C-4F7C-AF23-735217335D91}" type="slidenum">
              <a:rPr lang="en-US" altLang="en-US"/>
              <a:pPr/>
              <a:t>‹#›</a:t>
            </a:fld>
            <a:endParaRPr lang="en-US" altLang="en-US"/>
          </a:p>
        </p:txBody>
      </p:sp>
      <p:sp>
        <p:nvSpPr>
          <p:cNvPr id="90131" name="Rectangle 19"/>
          <p:cNvSpPr>
            <a:spLocks noGrp="1" noChangeArrowheads="1"/>
          </p:cNvSpPr>
          <p:nvPr>
            <p:ph type="ctrTitle"/>
          </p:nvPr>
        </p:nvSpPr>
        <p:spPr>
          <a:xfrm>
            <a:off x="3962400" y="1828800"/>
            <a:ext cx="8026400" cy="2209800"/>
          </a:xfrm>
        </p:spPr>
        <p:txBody>
          <a:bodyPr/>
          <a:lstStyle>
            <a:lvl1pPr>
              <a:defRPr/>
            </a:lvl1pPr>
          </a:lstStyle>
          <a:p>
            <a:pPr lvl="0"/>
            <a:r>
              <a:rPr lang="en-US" altLang="en-US" noProof="0" smtClean="0"/>
              <a:t>Click to edit Master title style</a:t>
            </a:r>
          </a:p>
        </p:txBody>
      </p:sp>
      <p:sp>
        <p:nvSpPr>
          <p:cNvPr id="90132" name="Rectangle 20"/>
          <p:cNvSpPr>
            <a:spLocks noGrp="1" noChangeArrowheads="1"/>
          </p:cNvSpPr>
          <p:nvPr>
            <p:ph type="subTitle" idx="1"/>
          </p:nvPr>
        </p:nvSpPr>
        <p:spPr>
          <a:xfrm>
            <a:off x="3962400" y="4267200"/>
            <a:ext cx="80264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Tree>
    <p:extLst>
      <p:ext uri="{BB962C8B-B14F-4D97-AF65-F5344CB8AC3E}">
        <p14:creationId xmlns:p14="http://schemas.microsoft.com/office/powerpoint/2010/main" val="2751131011"/>
      </p:ext>
    </p:extLst>
  </p:cSld>
  <p:clrMapOvr>
    <a:masterClrMapping/>
  </p:clrMapOvr>
  <p:transition spd="slow"/>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72FDC3A4-3ECB-4CC5-8031-F712224A9F4A}" type="slidenum">
              <a:rPr lang="en-US" altLang="en-US"/>
              <a:pPr/>
              <a:t>‹#›</a:t>
            </a:fld>
            <a:endParaRPr lang="en-US" altLang="en-US"/>
          </a:p>
        </p:txBody>
      </p:sp>
      <p:sp>
        <p:nvSpPr>
          <p:cNvPr id="6" name="Date Placeholder 5"/>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631392925"/>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AA163D5B-07E7-4F0E-BCB2-32B96E85206D}" type="slidenum">
              <a:rPr lang="en-US" altLang="en-US"/>
              <a:pPr/>
              <a:t>‹#›</a:t>
            </a:fld>
            <a:endParaRPr lang="en-US" altLang="en-US"/>
          </a:p>
        </p:txBody>
      </p:sp>
      <p:sp>
        <p:nvSpPr>
          <p:cNvPr id="6" name="Date Placeholder 5"/>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97779175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384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D8242185-4B3A-4B3C-B1A3-48131BA4B7C1}" type="slidenum">
              <a:rPr lang="en-US" altLang="en-US"/>
              <a:pPr/>
              <a:t>‹#›</a:t>
            </a:fld>
            <a:endParaRPr lang="en-US" altLang="en-US"/>
          </a:p>
        </p:txBody>
      </p:sp>
      <p:sp>
        <p:nvSpPr>
          <p:cNvPr id="7" name="Date Placeholder 6"/>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236845285"/>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D0775048-FC03-4291-928B-BDB9F655CF73}" type="slidenum">
              <a:rPr lang="en-US" altLang="en-US"/>
              <a:pPr/>
              <a:t>‹#›</a:t>
            </a:fld>
            <a:endParaRPr lang="en-US" altLang="en-US"/>
          </a:p>
        </p:txBody>
      </p:sp>
      <p:sp>
        <p:nvSpPr>
          <p:cNvPr id="9" name="Date Placeholder 8"/>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188211720"/>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EF195582-20C7-4B36-B562-5BE424F7108D}" type="slidenum">
              <a:rPr lang="en-US" altLang="en-US"/>
              <a:pPr/>
              <a:t>‹#›</a:t>
            </a:fld>
            <a:endParaRPr lang="en-US" altLang="en-US"/>
          </a:p>
        </p:txBody>
      </p:sp>
      <p:sp>
        <p:nvSpPr>
          <p:cNvPr id="5" name="Date Placeholder 4"/>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41055512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C3E3C68F-1F6D-40C9-9574-8D30D2C4248C}" type="slidenum">
              <a:rPr lang="en-US" altLang="en-US"/>
              <a:pPr/>
              <a:t>‹#›</a:t>
            </a:fld>
            <a:endParaRPr lang="en-US" altLang="en-US"/>
          </a:p>
        </p:txBody>
      </p:sp>
      <p:sp>
        <p:nvSpPr>
          <p:cNvPr id="4" name="Date Placeholder 3"/>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400305851"/>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E87432F6-7821-4653-A61A-EEA69F8A5E0C}" type="slidenum">
              <a:rPr lang="en-US" altLang="en-US"/>
              <a:pPr/>
              <a:t>‹#›</a:t>
            </a:fld>
            <a:endParaRPr lang="en-US" altLang="en-US"/>
          </a:p>
        </p:txBody>
      </p:sp>
      <p:sp>
        <p:nvSpPr>
          <p:cNvPr id="7" name="Date Placeholder 6"/>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90704338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4020094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4B6CA6EF-D364-49C2-8EF9-0228E40A8C93}" type="slidenum">
              <a:rPr lang="en-US" altLang="en-US"/>
              <a:pPr/>
              <a:t>‹#›</a:t>
            </a:fld>
            <a:endParaRPr lang="en-US" altLang="en-US"/>
          </a:p>
        </p:txBody>
      </p:sp>
      <p:sp>
        <p:nvSpPr>
          <p:cNvPr id="7" name="Date Placeholder 6"/>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63651887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527F0CE1-866A-4BD4-ACD1-A60431EE7217}" type="slidenum">
              <a:rPr lang="en-US" altLang="en-US"/>
              <a:pPr/>
              <a:t>‹#›</a:t>
            </a:fld>
            <a:endParaRPr lang="en-US" altLang="en-US"/>
          </a:p>
        </p:txBody>
      </p:sp>
      <p:sp>
        <p:nvSpPr>
          <p:cNvPr id="6" name="Date Placeholder 5"/>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570841890"/>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0"/>
            <a:ext cx="2743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80264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6860F03A-583D-4A9B-999F-74DA13C958E9}" type="slidenum">
              <a:rPr lang="en-US" altLang="en-US"/>
              <a:pPr/>
              <a:t>‹#›</a:t>
            </a:fld>
            <a:endParaRPr lang="en-US" altLang="en-US"/>
          </a:p>
        </p:txBody>
      </p:sp>
      <p:sp>
        <p:nvSpPr>
          <p:cNvPr id="6" name="Date Placeholder 5"/>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8122141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81200"/>
            <a:ext cx="5384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384800" cy="3886200"/>
          </a:xfrm>
        </p:spPr>
        <p:txBody>
          <a:bodyPr/>
          <a:lstStyle/>
          <a:p>
            <a:r>
              <a:rPr lang="en-US" smtClean="0"/>
              <a:t>Click icon to add clip art</a:t>
            </a:r>
            <a:endParaRPr lang="en-US"/>
          </a:p>
        </p:txBody>
      </p:sp>
      <p:sp>
        <p:nvSpPr>
          <p:cNvPr id="5" name="Footer Placeholder 4"/>
          <p:cNvSpPr>
            <a:spLocks noGrp="1"/>
          </p:cNvSpPr>
          <p:nvPr>
            <p:ph type="ftr" sz="quarter" idx="10"/>
          </p:nvPr>
        </p:nvSpPr>
        <p:spPr>
          <a:xfrm>
            <a:off x="4165600" y="6248400"/>
            <a:ext cx="3860800" cy="45720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8737600" y="6248400"/>
            <a:ext cx="2844800" cy="457200"/>
          </a:xfrm>
        </p:spPr>
        <p:txBody>
          <a:bodyPr/>
          <a:lstStyle>
            <a:lvl1pPr>
              <a:defRPr/>
            </a:lvl1pPr>
          </a:lstStyle>
          <a:p>
            <a:fld id="{CBBBF2EB-0ABC-420B-9A3A-3FEA6EB3E239}" type="slidenum">
              <a:rPr lang="en-US" altLang="en-US"/>
              <a:pPr/>
              <a:t>‹#›</a:t>
            </a:fld>
            <a:endParaRPr lang="en-US" altLang="en-US"/>
          </a:p>
        </p:txBody>
      </p:sp>
      <p:sp>
        <p:nvSpPr>
          <p:cNvPr id="7" name="Date Placeholder 6"/>
          <p:cNvSpPr>
            <a:spLocks noGrp="1"/>
          </p:cNvSpPr>
          <p:nvPr>
            <p:ph type="dt" sz="half" idx="12"/>
          </p:nvPr>
        </p:nvSpPr>
        <p:spPr>
          <a:xfrm>
            <a:off x="609600" y="6245225"/>
            <a:ext cx="2844800" cy="476250"/>
          </a:xfrm>
        </p:spPr>
        <p:txBody>
          <a:bodyPr/>
          <a:lstStyle>
            <a:lvl1pPr>
              <a:defRPr/>
            </a:lvl1pPr>
          </a:lstStyle>
          <a:p>
            <a:endParaRPr lang="en-US" altLang="en-US"/>
          </a:p>
        </p:txBody>
      </p:sp>
    </p:spTree>
    <p:extLst>
      <p:ext uri="{BB962C8B-B14F-4D97-AF65-F5344CB8AC3E}">
        <p14:creationId xmlns:p14="http://schemas.microsoft.com/office/powerpoint/2010/main" val="1082826684"/>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981200"/>
            <a:ext cx="5384800" cy="38862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6197600" y="1981200"/>
            <a:ext cx="5384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165600" y="6248400"/>
            <a:ext cx="3860800" cy="45720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8737600" y="6248400"/>
            <a:ext cx="2844800" cy="457200"/>
          </a:xfrm>
        </p:spPr>
        <p:txBody>
          <a:bodyPr/>
          <a:lstStyle>
            <a:lvl1pPr>
              <a:defRPr/>
            </a:lvl1pPr>
          </a:lstStyle>
          <a:p>
            <a:fld id="{8364151F-E22A-4E1F-80D9-891E81A57684}" type="slidenum">
              <a:rPr lang="en-US" altLang="en-US"/>
              <a:pPr/>
              <a:t>‹#›</a:t>
            </a:fld>
            <a:endParaRPr lang="en-US" altLang="en-US"/>
          </a:p>
        </p:txBody>
      </p:sp>
      <p:sp>
        <p:nvSpPr>
          <p:cNvPr id="7" name="Date Placeholder 6"/>
          <p:cNvSpPr>
            <a:spLocks noGrp="1"/>
          </p:cNvSpPr>
          <p:nvPr>
            <p:ph type="dt" sz="half" idx="12"/>
          </p:nvPr>
        </p:nvSpPr>
        <p:spPr>
          <a:xfrm>
            <a:off x="609600" y="6245225"/>
            <a:ext cx="2844800" cy="476250"/>
          </a:xfrm>
        </p:spPr>
        <p:txBody>
          <a:bodyPr/>
          <a:lstStyle>
            <a:lvl1pPr>
              <a:defRPr/>
            </a:lvl1pPr>
          </a:lstStyle>
          <a:p>
            <a:endParaRPr lang="en-US" altLang="en-US"/>
          </a:p>
        </p:txBody>
      </p:sp>
    </p:spTree>
    <p:extLst>
      <p:ext uri="{BB962C8B-B14F-4D97-AF65-F5344CB8AC3E}">
        <p14:creationId xmlns:p14="http://schemas.microsoft.com/office/powerpoint/2010/main" val="2906588418"/>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81200"/>
            <a:ext cx="109728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4000500"/>
            <a:ext cx="109728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165600" y="6248400"/>
            <a:ext cx="3860800" cy="45720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8737600" y="6248400"/>
            <a:ext cx="2844800" cy="457200"/>
          </a:xfrm>
        </p:spPr>
        <p:txBody>
          <a:bodyPr/>
          <a:lstStyle>
            <a:lvl1pPr>
              <a:defRPr/>
            </a:lvl1pPr>
          </a:lstStyle>
          <a:p>
            <a:fld id="{F7C54018-77D9-4F9E-B61C-ADBB8299D2A9}" type="slidenum">
              <a:rPr lang="en-US" altLang="en-US"/>
              <a:pPr/>
              <a:t>‹#›</a:t>
            </a:fld>
            <a:endParaRPr lang="en-US" altLang="en-US"/>
          </a:p>
        </p:txBody>
      </p:sp>
      <p:sp>
        <p:nvSpPr>
          <p:cNvPr id="7" name="Date Placeholder 6"/>
          <p:cNvSpPr>
            <a:spLocks noGrp="1"/>
          </p:cNvSpPr>
          <p:nvPr>
            <p:ph type="dt" sz="half" idx="12"/>
          </p:nvPr>
        </p:nvSpPr>
        <p:spPr>
          <a:xfrm>
            <a:off x="609600" y="6245225"/>
            <a:ext cx="2844800" cy="476250"/>
          </a:xfrm>
        </p:spPr>
        <p:txBody>
          <a:bodyPr/>
          <a:lstStyle>
            <a:lvl1pPr>
              <a:defRPr/>
            </a:lvl1pPr>
          </a:lstStyle>
          <a:p>
            <a:endParaRPr lang="en-US" altLang="en-US"/>
          </a:p>
        </p:txBody>
      </p:sp>
    </p:spTree>
    <p:extLst>
      <p:ext uri="{BB962C8B-B14F-4D97-AF65-F5344CB8AC3E}">
        <p14:creationId xmlns:p14="http://schemas.microsoft.com/office/powerpoint/2010/main" val="2005224731"/>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81200"/>
            <a:ext cx="5384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384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165600" y="6248400"/>
            <a:ext cx="3860800" cy="45720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8737600" y="6248400"/>
            <a:ext cx="2844800" cy="457200"/>
          </a:xfrm>
        </p:spPr>
        <p:txBody>
          <a:bodyPr/>
          <a:lstStyle>
            <a:lvl1pPr>
              <a:defRPr/>
            </a:lvl1pPr>
          </a:lstStyle>
          <a:p>
            <a:fld id="{74897187-BCAA-470B-862C-7D8D4EF39AE1}" type="slidenum">
              <a:rPr lang="en-US" altLang="en-US"/>
              <a:pPr/>
              <a:t>‹#›</a:t>
            </a:fld>
            <a:endParaRPr lang="en-US" altLang="en-US"/>
          </a:p>
        </p:txBody>
      </p:sp>
      <p:sp>
        <p:nvSpPr>
          <p:cNvPr id="7" name="Date Placeholder 6"/>
          <p:cNvSpPr>
            <a:spLocks noGrp="1"/>
          </p:cNvSpPr>
          <p:nvPr>
            <p:ph type="dt" sz="half" idx="12"/>
          </p:nvPr>
        </p:nvSpPr>
        <p:spPr>
          <a:xfrm>
            <a:off x="609600" y="6245225"/>
            <a:ext cx="2844800" cy="476250"/>
          </a:xfrm>
        </p:spPr>
        <p:txBody>
          <a:bodyPr/>
          <a:lstStyle>
            <a:lvl1pPr>
              <a:defRPr/>
            </a:lvl1pPr>
          </a:lstStyle>
          <a:p>
            <a:endParaRPr lang="en-US" altLang="en-US"/>
          </a:p>
        </p:txBody>
      </p:sp>
    </p:spTree>
    <p:extLst>
      <p:ext uri="{BB962C8B-B14F-4D97-AF65-F5344CB8AC3E}">
        <p14:creationId xmlns:p14="http://schemas.microsoft.com/office/powerpoint/2010/main" val="30978750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99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24128" y="6470704"/>
            <a:ext cx="2154142" cy="274320"/>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26019325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24128" y="6470704"/>
            <a:ext cx="2154142" cy="274320"/>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20602150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24128" y="6470704"/>
            <a:ext cx="2154142" cy="274320"/>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231986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28" y="6470704"/>
            <a:ext cx="2154142" cy="274320"/>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206267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24128" y="6470704"/>
            <a:ext cx="2154142" cy="274320"/>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269895232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024128" y="6470704"/>
            <a:ext cx="2154142" cy="274320"/>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5849F-8334-433C-8F52-1234662387B6}"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566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A6E5849F-8334-433C-8F52-1234662387B6}" type="slidenum">
              <a:rPr lang="en-US" smtClean="0"/>
              <a:t>‹#›</a:t>
            </a:fld>
            <a:endParaRPr lang="en-US"/>
          </a:p>
        </p:txBody>
      </p:sp>
      <p:cxnSp>
        <p:nvCxnSpPr>
          <p:cNvPr id="7" name="Straight Connector 6"/>
          <p:cNvCxnSpPr/>
          <p:nvPr/>
        </p:nvCxnSpPr>
        <p:spPr>
          <a:xfrm flipV="1">
            <a:off x="754380" y="58521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055975"/>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ltLang="en-US"/>
          </a:p>
        </p:txBody>
      </p:sp>
      <p:sp>
        <p:nvSpPr>
          <p:cNvPr id="89091" name="Rectangle 3"/>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B90A2963-3AE2-4712-B816-981AE9D70521}" type="slidenum">
              <a:rPr lang="en-US" altLang="en-US"/>
              <a:pPr/>
              <a:t>‹#›</a:t>
            </a:fld>
            <a:endParaRPr lang="en-US" altLang="en-US"/>
          </a:p>
        </p:txBody>
      </p:sp>
      <p:grpSp>
        <p:nvGrpSpPr>
          <p:cNvPr id="89092" name="Group 4"/>
          <p:cNvGrpSpPr>
            <a:grpSpLocks/>
          </p:cNvGrpSpPr>
          <p:nvPr/>
        </p:nvGrpSpPr>
        <p:grpSpPr bwMode="auto">
          <a:xfrm>
            <a:off x="0" y="0"/>
            <a:ext cx="12192000" cy="546100"/>
            <a:chOff x="0" y="0"/>
            <a:chExt cx="5760" cy="344"/>
          </a:xfrm>
        </p:grpSpPr>
        <p:sp>
          <p:nvSpPr>
            <p:cNvPr id="890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890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8909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chemeClr val="hlink"/>
                </a:solidFill>
              </a:endParaRPr>
            </a:p>
          </p:txBody>
        </p:sp>
        <p:sp>
          <p:nvSpPr>
            <p:cNvPr id="8909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chemeClr val="hlink"/>
                </a:solidFill>
              </a:endParaRPr>
            </a:p>
          </p:txBody>
        </p:sp>
        <p:sp>
          <p:nvSpPr>
            <p:cNvPr id="8909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chemeClr val="accent2"/>
                </a:solidFill>
              </a:endParaRPr>
            </a:p>
          </p:txBody>
        </p:sp>
        <p:sp>
          <p:nvSpPr>
            <p:cNvPr id="8909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chemeClr val="hlink"/>
                </a:solidFill>
              </a:endParaRPr>
            </a:p>
          </p:txBody>
        </p:sp>
        <p:sp>
          <p:nvSpPr>
            <p:cNvPr id="8909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a:latin typeface="Times New Roman" pitchFamily="18" charset="0"/>
              </a:endParaRPr>
            </a:p>
          </p:txBody>
        </p:sp>
        <p:sp>
          <p:nvSpPr>
            <p:cNvPr id="8910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chemeClr val="accent2"/>
                </a:solidFill>
              </a:endParaRPr>
            </a:p>
          </p:txBody>
        </p:sp>
        <p:sp>
          <p:nvSpPr>
            <p:cNvPr id="8910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a:solidFill>
                  <a:schemeClr val="accent2"/>
                </a:solidFill>
              </a:endParaRPr>
            </a:p>
          </p:txBody>
        </p:sp>
      </p:grpSp>
      <p:sp>
        <p:nvSpPr>
          <p:cNvPr id="89102" name="Rectangle 14"/>
          <p:cNvSpPr>
            <a:spLocks noGrp="1" noChangeArrowheads="1"/>
          </p:cNvSpPr>
          <p:nvPr>
            <p:ph type="title"/>
          </p:nvPr>
        </p:nvSpPr>
        <p:spPr bwMode="auto">
          <a:xfrm>
            <a:off x="609600" y="4572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9103" name="Rectangle 15"/>
          <p:cNvSpPr>
            <a:spLocks noGrp="1" noChangeArrowheads="1"/>
          </p:cNvSpPr>
          <p:nvPr>
            <p:ph type="body" idx="1"/>
          </p:nvPr>
        </p:nvSpPr>
        <p:spPr bwMode="auto">
          <a:xfrm>
            <a:off x="609600" y="1981200"/>
            <a:ext cx="10972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9104" name="Rectangle 16"/>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Tree>
    <p:extLst>
      <p:ext uri="{BB962C8B-B14F-4D97-AF65-F5344CB8AC3E}">
        <p14:creationId xmlns:p14="http://schemas.microsoft.com/office/powerpoint/2010/main" val="832204771"/>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 id="2147484170" r:id="rId12"/>
    <p:sldLayoutId id="2147484171" r:id="rId13"/>
    <p:sldLayoutId id="2147484172" r:id="rId14"/>
    <p:sldLayoutId id="2147484173" r:id="rId15"/>
  </p:sldLayoutIdLst>
  <p:transition spd="slow"/>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811" t="923" r="10788" b="588"/>
          <a:stretch/>
        </p:blipFill>
        <p:spPr>
          <a:xfrm>
            <a:off x="3350878" y="2303533"/>
            <a:ext cx="3001492" cy="2286409"/>
          </a:xfrm>
          <a:prstGeom prst="rect">
            <a:avLst/>
          </a:prstGeom>
        </p:spPr>
      </p:pic>
      <p:sp>
        <p:nvSpPr>
          <p:cNvPr id="2" name="Title 1"/>
          <p:cNvSpPr>
            <a:spLocks noGrp="1"/>
          </p:cNvSpPr>
          <p:nvPr>
            <p:ph type="ctrTitle"/>
          </p:nvPr>
        </p:nvSpPr>
        <p:spPr/>
        <p:txBody>
          <a:bodyPr>
            <a:normAutofit/>
          </a:bodyPr>
          <a:lstStyle/>
          <a:p>
            <a:r>
              <a:rPr lang="en-US" sz="3600" dirty="0"/>
              <a:t>City of Stamford</a:t>
            </a:r>
          </a:p>
        </p:txBody>
      </p:sp>
      <p:sp>
        <p:nvSpPr>
          <p:cNvPr id="3" name="Subtitle 2"/>
          <p:cNvSpPr>
            <a:spLocks noGrp="1"/>
          </p:cNvSpPr>
          <p:nvPr>
            <p:ph type="subTitle" idx="1"/>
          </p:nvPr>
        </p:nvSpPr>
        <p:spPr>
          <a:xfrm>
            <a:off x="8514350" y="4960137"/>
            <a:ext cx="3581400" cy="1463040"/>
          </a:xfrm>
        </p:spPr>
        <p:txBody>
          <a:bodyPr/>
          <a:lstStyle/>
          <a:p>
            <a:pPr algn="ctr"/>
            <a:r>
              <a:rPr lang="en-US" b="1" dirty="0" smtClean="0"/>
              <a:t>Vehicle Maintenance FY 22/23 Budget Presentation</a:t>
            </a:r>
            <a:endParaRPr lang="en-US" b="1"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3741" t="5057" r="13324" b="5025"/>
          <a:stretch/>
        </p:blipFill>
        <p:spPr>
          <a:xfrm>
            <a:off x="9765270" y="-2628"/>
            <a:ext cx="2478030" cy="4582018"/>
          </a:xfrm>
          <a:prstGeom prst="rect">
            <a:avLst/>
          </a:prstGeom>
        </p:spPr>
      </p:pic>
      <p:pic>
        <p:nvPicPr>
          <p:cNvPr id="11" name="Picture 2" descr="http://tse1.mm.bing.net/th?&amp;id=JN.sAbfTz7oVgFn7cqJ7CTGiw&amp;w=300&amp;h=300&amp;c=0&amp;pid=1.9&amp;rs=0&amp;p=0">
            <a:extLst>
              <a:ext uri="{FF2B5EF4-FFF2-40B4-BE49-F238E27FC236}">
                <a16:creationId xmlns:a16="http://schemas.microsoft.com/office/drawing/2014/main" id="{EABA0389-EEBF-41E8-8C0F-CCC17AF25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596" y="4618073"/>
            <a:ext cx="1783914" cy="22206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uilding with a sign on it&#10;&#10;Description automatically generated with low confidence">
            <a:extLst>
              <a:ext uri="{FF2B5EF4-FFF2-40B4-BE49-F238E27FC236}">
                <a16:creationId xmlns:a16="http://schemas.microsoft.com/office/drawing/2014/main" id="{2221EE7E-4C7F-4610-AAEA-51B703B1D2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8685" y="-11316"/>
            <a:ext cx="3129507" cy="2372202"/>
          </a:xfrm>
          <a:prstGeom prst="rect">
            <a:avLst/>
          </a:prstGeom>
        </p:spPr>
      </p:pic>
      <p:pic>
        <p:nvPicPr>
          <p:cNvPr id="14" name="Picture 13" descr="A picture containing boat, water, outdoor, sky&#10;&#10;Description automatically generated">
            <a:extLst>
              <a:ext uri="{FF2B5EF4-FFF2-40B4-BE49-F238E27FC236}">
                <a16:creationId xmlns:a16="http://schemas.microsoft.com/office/drawing/2014/main" id="{8402F86B-6913-4DF7-8082-5DBBD96983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8192" y="-11331"/>
            <a:ext cx="3284519" cy="2372202"/>
          </a:xfrm>
          <a:prstGeom prst="rect">
            <a:avLst/>
          </a:prstGeom>
        </p:spPr>
      </p:pic>
      <p:pic>
        <p:nvPicPr>
          <p:cNvPr id="17" name="Picture 16" descr="A picture containing tree, grass, outdoor, sky&#10;&#10;Description automatically generated">
            <a:extLst>
              <a:ext uri="{FF2B5EF4-FFF2-40B4-BE49-F238E27FC236}">
                <a16:creationId xmlns:a16="http://schemas.microsoft.com/office/drawing/2014/main" id="{F6759402-710A-4AEF-BEA5-50C279896E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47" y="-2628"/>
            <a:ext cx="3385732" cy="2221098"/>
          </a:xfrm>
          <a:prstGeom prst="rect">
            <a:avLst/>
          </a:prstGeom>
        </p:spPr>
      </p:pic>
      <p:pic>
        <p:nvPicPr>
          <p:cNvPr id="19" name="Picture 18" descr="A city with many buildings&#10;&#10;Description automatically generated with low confidence">
            <a:extLst>
              <a:ext uri="{FF2B5EF4-FFF2-40B4-BE49-F238E27FC236}">
                <a16:creationId xmlns:a16="http://schemas.microsoft.com/office/drawing/2014/main" id="{3CA70E84-8BED-497D-869D-26DEC6288F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240" y="2215891"/>
            <a:ext cx="3385732" cy="2363499"/>
          </a:xfrm>
          <a:prstGeom prst="rect">
            <a:avLst/>
          </a:prstGeom>
        </p:spPr>
      </p:pic>
      <p:pic>
        <p:nvPicPr>
          <p:cNvPr id="21" name="Picture 20" descr="A picture containing tree, outdoor, way, road&#10;&#10;Description automatically generated">
            <a:extLst>
              <a:ext uri="{FF2B5EF4-FFF2-40B4-BE49-F238E27FC236}">
                <a16:creationId xmlns:a16="http://schemas.microsoft.com/office/drawing/2014/main" id="{D1F3F7F5-70CE-4EA4-8E2F-D0BEEEECC8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52370" y="2331474"/>
            <a:ext cx="3412900" cy="2250109"/>
          </a:xfrm>
          <a:prstGeom prst="rect">
            <a:avLst/>
          </a:prstGeom>
        </p:spPr>
      </p:pic>
    </p:spTree>
    <p:extLst>
      <p:ext uri="{BB962C8B-B14F-4D97-AF65-F5344CB8AC3E}">
        <p14:creationId xmlns:p14="http://schemas.microsoft.com/office/powerpoint/2010/main" val="4018493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42" r="578"/>
          <a:stretch/>
        </p:blipFill>
        <p:spPr>
          <a:xfrm>
            <a:off x="4602488" y="2079689"/>
            <a:ext cx="3245645" cy="21203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31520"/>
            <a:ext cx="4606761" cy="348584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2489" y="0"/>
            <a:ext cx="2726039" cy="209702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6912" y="0"/>
            <a:ext cx="2195088" cy="208947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4200029"/>
            <a:ext cx="5947367" cy="2670344"/>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b="3389"/>
          <a:stretch/>
        </p:blipFill>
        <p:spPr>
          <a:xfrm>
            <a:off x="8129614" y="4200029"/>
            <a:ext cx="4062385" cy="2670344"/>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2542" y="4186495"/>
            <a:ext cx="2187073" cy="2671506"/>
          </a:xfrm>
          <a:prstGeom prst="rect">
            <a:avLst/>
          </a:prstGeom>
        </p:spPr>
      </p:pic>
      <p:sp>
        <p:nvSpPr>
          <p:cNvPr id="13" name="Title 1"/>
          <p:cNvSpPr txBox="1">
            <a:spLocks/>
          </p:cNvSpPr>
          <p:nvPr/>
        </p:nvSpPr>
        <p:spPr>
          <a:xfrm>
            <a:off x="98854" y="0"/>
            <a:ext cx="4503634" cy="832022"/>
          </a:xfrm>
          <a:prstGeom prst="rect">
            <a:avLst/>
          </a:prstGeom>
        </p:spPr>
        <p:txBody>
          <a:bodyP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5400" dirty="0"/>
              <a:t>STAMFORD, CT</a:t>
            </a:r>
          </a:p>
        </p:txBody>
      </p:sp>
      <p:sp>
        <p:nvSpPr>
          <p:cNvPr id="6" name="Slide Number Placeholder 5"/>
          <p:cNvSpPr>
            <a:spLocks noGrp="1"/>
          </p:cNvSpPr>
          <p:nvPr>
            <p:ph type="sldNum" sz="quarter" idx="12"/>
          </p:nvPr>
        </p:nvSpPr>
        <p:spPr/>
        <p:txBody>
          <a:bodyPr/>
          <a:lstStyle/>
          <a:p>
            <a:fld id="{A6E5849F-8334-433C-8F52-1234662387B6}" type="slidenum">
              <a:rPr lang="en-US" smtClean="0"/>
              <a:t>9</a:t>
            </a:fld>
            <a:endParaRPr lang="en-US"/>
          </a:p>
        </p:txBody>
      </p:sp>
      <p:pic>
        <p:nvPicPr>
          <p:cNvPr id="7" name="Picture 9">
            <a:extLst>
              <a:ext uri="{FF2B5EF4-FFF2-40B4-BE49-F238E27FC236}">
                <a16:creationId xmlns:a16="http://schemas.microsoft.com/office/drawing/2014/main" id="{9F5D5B62-4933-4B93-816F-3151AB668380}"/>
              </a:ext>
            </a:extLst>
          </p:cNvPr>
          <p:cNvPicPr>
            <a:picLocks noChangeAspect="1"/>
          </p:cNvPicPr>
          <p:nvPr/>
        </p:nvPicPr>
        <p:blipFill>
          <a:blip r:embed="rId9"/>
          <a:stretch>
            <a:fillRect/>
          </a:stretch>
        </p:blipFill>
        <p:spPr>
          <a:xfrm>
            <a:off x="7264400" y="-2931"/>
            <a:ext cx="2743200" cy="2057400"/>
          </a:xfrm>
          <a:prstGeom prst="rect">
            <a:avLst/>
          </a:prstGeom>
        </p:spPr>
      </p:pic>
      <p:pic>
        <p:nvPicPr>
          <p:cNvPr id="10" name="Picture 10" descr="A picture containing person, outdoor, ground, dressed&#10;&#10;Description automatically generated">
            <a:extLst>
              <a:ext uri="{FF2B5EF4-FFF2-40B4-BE49-F238E27FC236}">
                <a16:creationId xmlns:a16="http://schemas.microsoft.com/office/drawing/2014/main" id="{62293B5B-8E47-47F5-9697-62E343457DBF}"/>
              </a:ext>
            </a:extLst>
          </p:cNvPr>
          <p:cNvPicPr>
            <a:picLocks noChangeAspect="1"/>
          </p:cNvPicPr>
          <p:nvPr/>
        </p:nvPicPr>
        <p:blipFill rotWithShape="1">
          <a:blip r:embed="rId10"/>
          <a:srcRect t="-336" r="-332" b="21006"/>
          <a:stretch/>
        </p:blipFill>
        <p:spPr>
          <a:xfrm>
            <a:off x="7844041" y="2105921"/>
            <a:ext cx="1968180" cy="2074902"/>
          </a:xfrm>
          <a:prstGeom prst="rect">
            <a:avLst/>
          </a:prstGeom>
        </p:spPr>
      </p:pic>
      <p:pic>
        <p:nvPicPr>
          <p:cNvPr id="11" name="Picture 11" descr="A picture containing person, person&#10;&#10;Description automatically generated">
            <a:extLst>
              <a:ext uri="{FF2B5EF4-FFF2-40B4-BE49-F238E27FC236}">
                <a16:creationId xmlns:a16="http://schemas.microsoft.com/office/drawing/2014/main" id="{EA8BE91C-EAE7-4D15-BF42-007DE7043B0A}"/>
              </a:ext>
            </a:extLst>
          </p:cNvPr>
          <p:cNvPicPr>
            <a:picLocks noChangeAspect="1"/>
          </p:cNvPicPr>
          <p:nvPr/>
        </p:nvPicPr>
        <p:blipFill rotWithShape="1">
          <a:blip r:embed="rId11"/>
          <a:srcRect t="56" r="20" b="13273"/>
          <a:stretch/>
        </p:blipFill>
        <p:spPr>
          <a:xfrm>
            <a:off x="9778349" y="2078314"/>
            <a:ext cx="2423578" cy="2123547"/>
          </a:xfrm>
          <a:prstGeom prst="rect">
            <a:avLst/>
          </a:prstGeom>
        </p:spPr>
      </p:pic>
    </p:spTree>
    <p:extLst>
      <p:ext uri="{BB962C8B-B14F-4D97-AF65-F5344CB8AC3E}">
        <p14:creationId xmlns:p14="http://schemas.microsoft.com/office/powerpoint/2010/main" val="2977391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81200" y="76200"/>
            <a:ext cx="8229600" cy="1371600"/>
          </a:xfrm>
        </p:spPr>
        <p:txBody>
          <a:bodyPr/>
          <a:lstStyle/>
          <a:p>
            <a:pPr algn="ctr"/>
            <a:r>
              <a:rPr lang="en-US" sz="2800" b="1" i="1" dirty="0"/>
              <a:t>Department Introduction &amp; Brief History</a:t>
            </a:r>
            <a:endParaRPr lang="en-US" altLang="en-US" sz="2800" dirty="0"/>
          </a:p>
        </p:txBody>
      </p:sp>
      <p:sp>
        <p:nvSpPr>
          <p:cNvPr id="65539" name="Rectangle 3"/>
          <p:cNvSpPr>
            <a:spLocks noGrp="1" noChangeArrowheads="1"/>
          </p:cNvSpPr>
          <p:nvPr>
            <p:ph idx="1"/>
          </p:nvPr>
        </p:nvSpPr>
        <p:spPr>
          <a:xfrm>
            <a:off x="419100" y="848591"/>
            <a:ext cx="11366500" cy="6009409"/>
          </a:xfrm>
        </p:spPr>
        <p:txBody>
          <a:bodyPr/>
          <a:lstStyle/>
          <a:p>
            <a:pPr marL="0" indent="0" algn="ctr">
              <a:buNone/>
            </a:pPr>
            <a:endParaRPr lang="en-US" sz="1800" b="1" dirty="0"/>
          </a:p>
          <a:p>
            <a:pPr marL="0" indent="0">
              <a:buNone/>
            </a:pPr>
            <a:r>
              <a:rPr lang="en-US" sz="1600" b="1" dirty="0">
                <a:solidFill>
                  <a:schemeClr val="accent1">
                    <a:lumMod val="50000"/>
                  </a:schemeClr>
                </a:solidFill>
                <a:latin typeface="Calibri" panose="020F0502020204030204" pitchFamily="34" charset="0"/>
                <a:cs typeface="Calibri" panose="020F0502020204030204" pitchFamily="34" charset="0"/>
              </a:rPr>
              <a:t>Fleet Maintenance Department Overview:</a:t>
            </a:r>
            <a:endParaRPr lang="en-ZW" sz="1600" b="1" u="sng" dirty="0">
              <a:solidFill>
                <a:schemeClr val="accent1">
                  <a:lumMod val="50000"/>
                </a:schemeClr>
              </a:solidFill>
              <a:latin typeface="Calibri" panose="020F0502020204030204" pitchFamily="34" charset="0"/>
              <a:cs typeface="Calibri" panose="020F0502020204030204" pitchFamily="34" charset="0"/>
            </a:endParaRPr>
          </a:p>
          <a:p>
            <a:pPr marL="0" marR="0" indent="0">
              <a:spcBef>
                <a:spcPts val="0"/>
              </a:spcBef>
              <a:spcAft>
                <a:spcPts val="0"/>
              </a:spcAft>
              <a:buNone/>
            </a:pPr>
            <a:r>
              <a:rPr lang="en-US" sz="1400" dirty="0">
                <a:latin typeface="Calibri" panose="020F0502020204030204" pitchFamily="34" charset="0"/>
                <a:ea typeface="Calibri" panose="020F0502020204030204" pitchFamily="34" charset="0"/>
                <a:cs typeface="Calibri" panose="020F0502020204030204" pitchFamily="34" charset="0"/>
              </a:rPr>
              <a:t>The Fleet Maintenance Department strives to establish efficient and effective delivery of city fleet services by providing city departments with well maintained, safe and reliable transportation and related support services that are responsive to the needs of each department and that conserve vehicle value and equipment investment at a cost savings to city </a:t>
            </a:r>
            <a:r>
              <a:rPr lang="en-US" sz="1400" dirty="0" smtClean="0">
                <a:latin typeface="Calibri" panose="020F0502020204030204" pitchFamily="34" charset="0"/>
                <a:ea typeface="Calibri" panose="020F0502020204030204" pitchFamily="34" charset="0"/>
                <a:cs typeface="Calibri" panose="020F0502020204030204" pitchFamily="34" charset="0"/>
              </a:rPr>
              <a:t>residents.</a:t>
            </a:r>
          </a:p>
          <a:p>
            <a:pPr marL="0" marR="0" indent="0">
              <a:spcBef>
                <a:spcPts val="0"/>
              </a:spcBef>
              <a:spcAft>
                <a:spcPts val="0"/>
              </a:spcAft>
              <a:buNone/>
            </a:pPr>
            <a:r>
              <a:rPr lang="en-US" sz="1400" dirty="0" smtClean="0">
                <a:latin typeface="Calibri" panose="020F0502020204030204" pitchFamily="34" charset="0"/>
                <a:cs typeface="Calibri" panose="020F0502020204030204" pitchFamily="34" charset="0"/>
              </a:rPr>
              <a:t>This includes the maintenance &amp; repair </a:t>
            </a:r>
            <a:r>
              <a:rPr lang="en-US" sz="1400" dirty="0" smtClean="0">
                <a:solidFill>
                  <a:srgbClr val="000000"/>
                </a:solidFill>
                <a:latin typeface="Calibri" panose="020F0502020204030204" pitchFamily="34" charset="0"/>
                <a:cs typeface="Calibri" panose="020F0502020204030204" pitchFamily="34" charset="0"/>
              </a:rPr>
              <a:t>of </a:t>
            </a:r>
            <a:r>
              <a:rPr lang="en-US" sz="1400" dirty="0">
                <a:solidFill>
                  <a:srgbClr val="000000"/>
                </a:solidFill>
                <a:latin typeface="Calibri" panose="020F0502020204030204" pitchFamily="34" charset="0"/>
                <a:cs typeface="Calibri" panose="020F0502020204030204" pitchFamily="34" charset="0"/>
              </a:rPr>
              <a:t>approximately 750 vehicles and equipment utilized by the Operations Department and Police Department throughout the City Of Stamford. This includes,</a:t>
            </a:r>
            <a:r>
              <a:rPr lang="en-US" sz="1400" dirty="0" smtClean="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Collection, Recycling, Transfer Station, Composting Sites, Highway and Road Maintenance, Traffic Maintenance Department, Parks Maintenance, Traffic Signal Department, Recreation, Parks Police, Engineering Department, Health Department, Police Department and the departments bases in the Government Center.  </a:t>
            </a:r>
          </a:p>
          <a:p>
            <a:pPr marL="0" indent="0">
              <a:buNone/>
            </a:pPr>
            <a:r>
              <a:rPr lang="en-US" sz="1600" b="1" dirty="0">
                <a:solidFill>
                  <a:schemeClr val="accent1">
                    <a:lumMod val="50000"/>
                  </a:schemeClr>
                </a:solidFill>
                <a:latin typeface="Calibri" panose="020F0502020204030204" pitchFamily="34" charset="0"/>
                <a:cs typeface="Calibri" panose="020F0502020204030204" pitchFamily="34" charset="0"/>
              </a:rPr>
              <a:t>Operations: </a:t>
            </a:r>
          </a:p>
          <a:p>
            <a:pPr marL="0" indent="0">
              <a:buNone/>
            </a:pPr>
            <a:r>
              <a:rPr lang="en-US" sz="1400" dirty="0">
                <a:latin typeface="Calibri" panose="020F0502020204030204" pitchFamily="34" charset="0"/>
                <a:cs typeface="Calibri" panose="020F0502020204030204" pitchFamily="34" charset="0"/>
              </a:rPr>
              <a:t>The Fleet Maintenance division is comprised of three departments: </a:t>
            </a:r>
          </a:p>
          <a:p>
            <a:pPr marL="0" indent="0">
              <a:buNone/>
            </a:pPr>
            <a:r>
              <a:rPr lang="en-US" sz="1400" dirty="0">
                <a:latin typeface="Calibri" panose="020F0502020204030204" pitchFamily="34" charset="0"/>
                <a:cs typeface="Calibri" panose="020F0502020204030204" pitchFamily="34" charset="0"/>
              </a:rPr>
              <a:t>1) Vehicle and Heavy Duty Equipment repair and maintenance. </a:t>
            </a:r>
          </a:p>
          <a:p>
            <a:pPr marL="0" indent="0">
              <a:buNone/>
            </a:pPr>
            <a:r>
              <a:rPr lang="en-US" sz="1400" dirty="0">
                <a:latin typeface="Calibri" panose="020F0502020204030204" pitchFamily="34" charset="0"/>
                <a:cs typeface="Calibri" panose="020F0502020204030204" pitchFamily="34" charset="0"/>
              </a:rPr>
              <a:t>2) Small Equipment repair and maintenance. </a:t>
            </a:r>
          </a:p>
          <a:p>
            <a:pPr marL="0" indent="0">
              <a:buNone/>
            </a:pPr>
            <a:r>
              <a:rPr lang="en-US" sz="1400" dirty="0">
                <a:latin typeface="Calibri" panose="020F0502020204030204" pitchFamily="34" charset="0"/>
                <a:cs typeface="Calibri" panose="020F0502020204030204" pitchFamily="34" charset="0"/>
              </a:rPr>
              <a:t>3) Police Dept. vehicle repair and maintenance. </a:t>
            </a:r>
            <a:endParaRPr lang="en-US" sz="1400" dirty="0" smtClean="0">
              <a:latin typeface="Calibri" panose="020F0502020204030204" pitchFamily="34" charset="0"/>
              <a:cs typeface="Calibri" panose="020F0502020204030204" pitchFamily="34" charset="0"/>
            </a:endParaRPr>
          </a:p>
          <a:p>
            <a:pPr marL="0" indent="0">
              <a:buNone/>
            </a:pPr>
            <a:endParaRPr lang="en-US" sz="1400" dirty="0">
              <a:latin typeface="Calibri" panose="020F0502020204030204" pitchFamily="34" charset="0"/>
              <a:cs typeface="Calibri" panose="020F0502020204030204" pitchFamily="34" charset="0"/>
            </a:endParaRPr>
          </a:p>
          <a:p>
            <a:pPr marL="0" indent="0">
              <a:buNone/>
            </a:pPr>
            <a:endParaRPr lang="en-US" sz="1400" dirty="0" smtClean="0">
              <a:latin typeface="Calibri" panose="020F0502020204030204" pitchFamily="34" charset="0"/>
              <a:cs typeface="Calibri" panose="020F0502020204030204" pitchFamily="34" charset="0"/>
            </a:endParaRPr>
          </a:p>
          <a:p>
            <a:pPr marL="0" indent="0">
              <a:buNone/>
            </a:pPr>
            <a:r>
              <a:rPr lang="en-US" sz="1400" dirty="0" smtClean="0">
                <a:latin typeface="Calibri" panose="020F0502020204030204" pitchFamily="34" charset="0"/>
                <a:cs typeface="Calibri" panose="020F0502020204030204" pitchFamily="34" charset="0"/>
              </a:rPr>
              <a:t>The </a:t>
            </a:r>
            <a:r>
              <a:rPr lang="en-US" sz="1400" dirty="0">
                <a:latin typeface="Calibri" panose="020F0502020204030204" pitchFamily="34" charset="0"/>
                <a:cs typeface="Calibri" panose="020F0502020204030204" pitchFamily="34" charset="0"/>
              </a:rPr>
              <a:t>Fleet Maintenance division is </a:t>
            </a:r>
            <a:r>
              <a:rPr lang="en-US" sz="1400" dirty="0" smtClean="0">
                <a:latin typeface="Calibri" panose="020F0502020204030204" pitchFamily="34" charset="0"/>
                <a:cs typeface="Calibri" panose="020F0502020204030204" pitchFamily="34" charset="0"/>
              </a:rPr>
              <a:t>also responsible fuel </a:t>
            </a:r>
            <a:r>
              <a:rPr lang="en-US" sz="1400" dirty="0">
                <a:latin typeface="Calibri" panose="020F0502020204030204" pitchFamily="34" charset="0"/>
                <a:cs typeface="Calibri" panose="020F0502020204030204" pitchFamily="34" charset="0"/>
              </a:rPr>
              <a:t>purchases for the </a:t>
            </a:r>
            <a:r>
              <a:rPr lang="en-US" sz="1400" dirty="0" smtClean="0">
                <a:latin typeface="Calibri" panose="020F0502020204030204" pitchFamily="34" charset="0"/>
                <a:cs typeface="Calibri" panose="020F0502020204030204" pitchFamily="34" charset="0"/>
              </a:rPr>
              <a:t>City’ fuel Magee </a:t>
            </a:r>
            <a:r>
              <a:rPr lang="en-US" sz="1400" dirty="0">
                <a:latin typeface="Calibri" panose="020F0502020204030204" pitchFamily="34" charset="0"/>
                <a:cs typeface="Calibri" panose="020F0502020204030204" pitchFamily="34" charset="0"/>
              </a:rPr>
              <a:t>Ave. and Haig Ave. facilities. </a:t>
            </a:r>
            <a:r>
              <a:rPr lang="en-US" sz="1400" dirty="0" smtClean="0">
                <a:latin typeface="Calibri" panose="020F0502020204030204" pitchFamily="34" charset="0"/>
                <a:cs typeface="Calibri" panose="020F0502020204030204" pitchFamily="34" charset="0"/>
              </a:rPr>
              <a:t>Responsible </a:t>
            </a:r>
            <a:r>
              <a:rPr lang="en-US" sz="1400" dirty="0">
                <a:latin typeface="Calibri" panose="020F0502020204030204" pitchFamily="34" charset="0"/>
                <a:cs typeface="Calibri" panose="020F0502020204030204" pitchFamily="34" charset="0"/>
              </a:rPr>
              <a:t>for all inter-department billing for fuel consumption</a:t>
            </a:r>
            <a:r>
              <a:rPr lang="en-US" sz="1400" dirty="0" smtClean="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Overseeing all functions, repairs and maintenance of all City owned fuel </a:t>
            </a:r>
            <a:r>
              <a:rPr lang="en-US" sz="1400" dirty="0" smtClean="0">
                <a:latin typeface="Calibri" panose="020F0502020204030204" pitchFamily="34" charset="0"/>
                <a:cs typeface="Calibri" panose="020F0502020204030204" pitchFamily="34" charset="0"/>
              </a:rPr>
              <a:t>stations at Haig Ave. </a:t>
            </a:r>
            <a:r>
              <a:rPr lang="en-US" sz="1400" dirty="0">
                <a:latin typeface="Calibri" panose="020F0502020204030204" pitchFamily="34" charset="0"/>
                <a:cs typeface="Calibri" panose="020F0502020204030204" pitchFamily="34" charset="0"/>
              </a:rPr>
              <a:t>and Magee </a:t>
            </a:r>
            <a:r>
              <a:rPr lang="en-US" sz="1400" dirty="0" smtClean="0">
                <a:latin typeface="Calibri" panose="020F0502020204030204" pitchFamily="34" charset="0"/>
                <a:cs typeface="Calibri" panose="020F0502020204030204" pitchFamily="34" charset="0"/>
              </a:rPr>
              <a:t>Ave. as well as maintaining the databases of vehicles and employees authorized to get fuel. </a:t>
            </a:r>
          </a:p>
          <a:p>
            <a:pPr marL="0" indent="0">
              <a:buNone/>
            </a:pPr>
            <a:endParaRPr lang="en-US" sz="1400" dirty="0">
              <a:latin typeface="Calibri" panose="020F0502020204030204" pitchFamily="34" charset="0"/>
              <a:cs typeface="Calibri" panose="020F0502020204030204" pitchFamily="34" charset="0"/>
            </a:endParaRPr>
          </a:p>
          <a:p>
            <a:pPr marL="0" indent="0">
              <a:buNone/>
            </a:pPr>
            <a:r>
              <a:rPr lang="en-US" sz="1400" dirty="0" smtClean="0">
                <a:latin typeface="Calibri" panose="020F0502020204030204" pitchFamily="34" charset="0"/>
                <a:cs typeface="Calibri" panose="020F0502020204030204" pitchFamily="34" charset="0"/>
              </a:rPr>
              <a:t>Some additional functions of the Fleet Maintenance Division is purchasing vehicles and equipment in the most cost effective manner, including writing specifications for new vehicles to ensure departments have the most effective vehicle for their operational needs. In addition all city surplus is sold at auction through Vehicle Maintenance. </a:t>
            </a:r>
          </a:p>
          <a:p>
            <a:pPr marL="0" indent="0">
              <a:buNone/>
            </a:pPr>
            <a:endParaRPr lang="en-US" sz="1400" dirty="0">
              <a:latin typeface="Calibri" panose="020F0502020204030204" pitchFamily="34" charset="0"/>
              <a:cs typeface="Calibri" panose="020F0502020204030204" pitchFamily="34" charset="0"/>
            </a:endParaRPr>
          </a:p>
          <a:p>
            <a:pPr marL="0" indent="0">
              <a:buNone/>
            </a:pPr>
            <a:endParaRPr lang="en-US" sz="1400" dirty="0">
              <a:latin typeface="Calibri" panose="020F0502020204030204" pitchFamily="34" charset="0"/>
              <a:cs typeface="Calibri" panose="020F0502020204030204" pitchFamily="34" charset="0"/>
            </a:endParaRPr>
          </a:p>
          <a:p>
            <a:pPr marL="0" indent="0">
              <a:buNone/>
            </a:pPr>
            <a:endParaRPr lang="en-US" sz="1400" dirty="0">
              <a:latin typeface="Calibri" panose="020F0502020204030204" pitchFamily="34" charset="0"/>
              <a:cs typeface="Calibri" panose="020F0502020204030204" pitchFamily="34" charset="0"/>
            </a:endParaRP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b="1" i="1" dirty="0">
              <a:solidFill>
                <a:schemeClr val="bg2">
                  <a:lumMod val="60000"/>
                  <a:lumOff val="40000"/>
                </a:schemeClr>
              </a:solidFill>
            </a:endParaRPr>
          </a:p>
        </p:txBody>
      </p:sp>
      <p:cxnSp>
        <p:nvCxnSpPr>
          <p:cNvPr id="3" name="Straight Connector 2"/>
          <p:cNvCxnSpPr/>
          <p:nvPr/>
        </p:nvCxnSpPr>
        <p:spPr bwMode="auto">
          <a:xfrm>
            <a:off x="2362200" y="1143000"/>
            <a:ext cx="7696200" cy="0"/>
          </a:xfrm>
          <a:prstGeom prst="line">
            <a:avLst/>
          </a:prstGeom>
          <a:solidFill>
            <a:schemeClr val="accent1"/>
          </a:solidFill>
          <a:ln w="38100" cap="flat" cmpd="sng" algn="ctr">
            <a:solidFill>
              <a:schemeClr val="tx1">
                <a:lumMod val="95000"/>
                <a:lumOff val="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2" descr="http://tse1.mm.bing.net/th?&amp;id=JN.sAbfTz7oVgFn7cqJ7CTGiw&amp;w=300&amp;h=300&amp;c=0&amp;pid=1.9&amp;rs=0&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677400" y="162791"/>
            <a:ext cx="550926"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rot="5400000">
            <a:off x="8921262" y="2414103"/>
            <a:ext cx="1817074" cy="2851653"/>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880494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3600" y="482600"/>
            <a:ext cx="10668000" cy="6362812"/>
          </a:xfrm>
          <a:prstGeom prst="rect">
            <a:avLst/>
          </a:prstGeom>
        </p:spPr>
      </p:pic>
    </p:spTree>
    <p:extLst>
      <p:ext uri="{BB962C8B-B14F-4D97-AF65-F5344CB8AC3E}">
        <p14:creationId xmlns:p14="http://schemas.microsoft.com/office/powerpoint/2010/main" val="64615786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ctrTitle"/>
          </p:nvPr>
        </p:nvSpPr>
        <p:spPr/>
        <p:txBody>
          <a:bodyPr/>
          <a:lstStyle/>
          <a:p>
            <a:pPr algn="ctr"/>
            <a:r>
              <a:rPr lang="en-US" dirty="0">
                <a:solidFill>
                  <a:srgbClr val="0070C0"/>
                </a:solidFill>
              </a:rPr>
              <a:t>Fiscal year </a:t>
            </a:r>
            <a:r>
              <a:rPr lang="en-US" dirty="0" smtClean="0">
                <a:solidFill>
                  <a:srgbClr val="0070C0"/>
                </a:solidFill>
              </a:rPr>
              <a:t>2022-23</a:t>
            </a:r>
            <a:br>
              <a:rPr lang="en-US" dirty="0" smtClean="0">
                <a:solidFill>
                  <a:srgbClr val="0070C0"/>
                </a:solidFill>
              </a:rPr>
            </a:br>
            <a:r>
              <a:rPr lang="en-US" dirty="0" smtClean="0">
                <a:solidFill>
                  <a:srgbClr val="0070C0"/>
                </a:solidFill>
              </a:rPr>
              <a:t>Changes, Challenges and Goals.</a:t>
            </a:r>
            <a:endParaRPr lang="en-US" dirty="0">
              <a:solidFill>
                <a:srgbClr val="0070C0"/>
              </a:solidFill>
            </a:endParaRPr>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4294967295"/>
          </p:nvPr>
        </p:nvSpPr>
        <p:spPr>
          <a:xfrm>
            <a:off x="11218863" y="6470650"/>
            <a:ext cx="973137" cy="274638"/>
          </a:xfrm>
        </p:spPr>
        <p:txBody>
          <a:bodyPr/>
          <a:lstStyle/>
          <a:p>
            <a:fld id="{A6E5849F-8334-433C-8F52-1234662387B6}" type="slidenum">
              <a:rPr lang="en-US" smtClean="0"/>
              <a:t>3</a:t>
            </a:fld>
            <a:endParaRPr lang="en-US"/>
          </a:p>
        </p:txBody>
      </p:sp>
    </p:spTree>
    <p:extLst>
      <p:ext uri="{BB962C8B-B14F-4D97-AF65-F5344CB8AC3E}">
        <p14:creationId xmlns:p14="http://schemas.microsoft.com/office/powerpoint/2010/main" val="206561721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p:txBody>
          <a:bodyPr/>
          <a:lstStyle/>
          <a:p>
            <a:r>
              <a:rPr lang="en-US" dirty="0"/>
              <a:t>Changes for the next Fiscal Year</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4</a:t>
            </a:fld>
            <a:endParaRPr lang="en-US"/>
          </a:p>
        </p:txBody>
      </p:sp>
      <p:sp>
        <p:nvSpPr>
          <p:cNvPr id="4" name="TextBox 3"/>
          <p:cNvSpPr txBox="1"/>
          <p:nvPr/>
        </p:nvSpPr>
        <p:spPr>
          <a:xfrm>
            <a:off x="1024128" y="2084832"/>
            <a:ext cx="9720072" cy="2339102"/>
          </a:xfrm>
          <a:prstGeom prst="rect">
            <a:avLst/>
          </a:prstGeom>
          <a:noFill/>
        </p:spPr>
        <p:txBody>
          <a:bodyPr wrap="square" rtlCol="0">
            <a:spAutoFit/>
          </a:bodyPr>
          <a:lstStyle/>
          <a:p>
            <a:r>
              <a:rPr lang="en-ZW" b="1" dirty="0">
                <a:solidFill>
                  <a:srgbClr val="0606F0"/>
                </a:solidFill>
                <a:latin typeface="Calibri" panose="020F0502020204030204" pitchFamily="34" charset="0"/>
                <a:cs typeface="Calibri" panose="020F0502020204030204" pitchFamily="34" charset="0"/>
              </a:rPr>
              <a:t>Personnel</a:t>
            </a:r>
          </a:p>
          <a:p>
            <a:pPr marL="742950" lvl="1" indent="-285750">
              <a:buFont typeface="Wingdings" panose="05000000000000000000" pitchFamily="2" charset="2"/>
              <a:buChar char="q"/>
            </a:pPr>
            <a:r>
              <a:rPr lang="en-ZW" sz="1600" dirty="0">
                <a:solidFill>
                  <a:schemeClr val="tx1">
                    <a:lumMod val="50000"/>
                  </a:schemeClr>
                </a:solidFill>
                <a:latin typeface="Calibri" panose="020F0502020204030204" pitchFamily="34" charset="0"/>
                <a:cs typeface="Calibri" panose="020F0502020204030204" pitchFamily="34" charset="0"/>
              </a:rPr>
              <a:t>Transferred Master Mechanic/Welder Position from Solid Waste to Vehicle Maintenance. </a:t>
            </a:r>
          </a:p>
          <a:p>
            <a:pPr marL="1200150" lvl="2" indent="-285750">
              <a:buFont typeface="Wingdings" panose="05000000000000000000" pitchFamily="2" charset="2"/>
              <a:buChar char="§"/>
            </a:pPr>
            <a:r>
              <a:rPr lang="en-ZW" sz="1600" dirty="0">
                <a:solidFill>
                  <a:schemeClr val="tx1">
                    <a:lumMod val="50000"/>
                  </a:schemeClr>
                </a:solidFill>
                <a:latin typeface="Calibri" panose="020F0502020204030204" pitchFamily="34" charset="0"/>
                <a:cs typeface="Calibri" panose="020F0502020204030204" pitchFamily="34" charset="0"/>
              </a:rPr>
              <a:t>Allows for better service to departments of the City as well as reduce costs by reducing outsourcing welding work and more technical work. </a:t>
            </a:r>
          </a:p>
          <a:p>
            <a:pPr marL="742950" lvl="1" indent="-285750">
              <a:buFont typeface="Wingdings" panose="05000000000000000000" pitchFamily="2" charset="2"/>
              <a:buChar char="q"/>
            </a:pPr>
            <a:r>
              <a:rPr lang="en-ZW" sz="1600" dirty="0">
                <a:solidFill>
                  <a:schemeClr val="tx1">
                    <a:lumMod val="50000"/>
                  </a:schemeClr>
                </a:solidFill>
                <a:latin typeface="Calibri" panose="020F0502020204030204" pitchFamily="34" charset="0"/>
                <a:cs typeface="Calibri" panose="020F0502020204030204" pitchFamily="34" charset="0"/>
              </a:rPr>
              <a:t>Promoted three (3) Equipment Mechanics to </a:t>
            </a:r>
            <a:r>
              <a:rPr lang="en-ZW" sz="1600" dirty="0" smtClean="0">
                <a:solidFill>
                  <a:schemeClr val="tx1">
                    <a:lumMod val="50000"/>
                  </a:schemeClr>
                </a:solidFill>
                <a:latin typeface="Calibri" panose="020F0502020204030204" pitchFamily="34" charset="0"/>
                <a:cs typeface="Calibri" panose="020F0502020204030204" pitchFamily="34" charset="0"/>
              </a:rPr>
              <a:t>Master Mechanics</a:t>
            </a:r>
            <a:r>
              <a:rPr lang="en-ZW" sz="1600" dirty="0">
                <a:solidFill>
                  <a:schemeClr val="tx1">
                    <a:lumMod val="50000"/>
                  </a:schemeClr>
                </a:solidFill>
                <a:latin typeface="Calibri" panose="020F0502020204030204" pitchFamily="34" charset="0"/>
                <a:cs typeface="Calibri" panose="020F0502020204030204" pitchFamily="34" charset="0"/>
              </a:rPr>
              <a:t>. </a:t>
            </a:r>
          </a:p>
          <a:p>
            <a:pPr marL="1200150" lvl="2" indent="-285750">
              <a:buClr>
                <a:srgbClr val="00007D"/>
              </a:buClr>
              <a:buFont typeface="Wingdings" panose="05000000000000000000" pitchFamily="2" charset="2"/>
              <a:buChar char="§"/>
            </a:pPr>
            <a:r>
              <a:rPr lang="en-ZW" sz="1600" dirty="0">
                <a:solidFill>
                  <a:schemeClr val="tx1">
                    <a:lumMod val="50000"/>
                  </a:schemeClr>
                </a:solidFill>
                <a:latin typeface="Calibri" panose="020F0502020204030204" pitchFamily="34" charset="0"/>
                <a:cs typeface="Calibri" panose="020F0502020204030204" pitchFamily="34" charset="0"/>
              </a:rPr>
              <a:t>Allows for better service to departments of the City, reduces vehicle and equipment  downtime, as well as reduce costs, by decreasing the amount of more technical work outsourced. </a:t>
            </a:r>
          </a:p>
          <a:p>
            <a:pPr marL="742950" lvl="1" indent="-285750">
              <a:buClr>
                <a:srgbClr val="00007D"/>
              </a:buClr>
              <a:buFont typeface="Wingdings" panose="05000000000000000000" pitchFamily="2" charset="2"/>
              <a:buChar char="q"/>
            </a:pPr>
            <a:r>
              <a:rPr lang="en-ZW" sz="1600" dirty="0">
                <a:solidFill>
                  <a:schemeClr val="tx1">
                    <a:lumMod val="50000"/>
                  </a:schemeClr>
                </a:solidFill>
                <a:latin typeface="Calibri" panose="020F0502020204030204" pitchFamily="34" charset="0"/>
                <a:cs typeface="Calibri" panose="020F0502020204030204" pitchFamily="34" charset="0"/>
              </a:rPr>
              <a:t>Partnered with Wright Tech to bring interns to Vehicle Maintenance from the Automotive program. </a:t>
            </a:r>
          </a:p>
          <a:p>
            <a:pPr marL="1200150" lvl="2" indent="-285750">
              <a:buClr>
                <a:srgbClr val="00007D"/>
              </a:buClr>
              <a:buFont typeface="Arial" panose="020B0604020202020204" pitchFamily="34" charset="0"/>
              <a:buChar char="•"/>
            </a:pPr>
            <a:r>
              <a:rPr lang="en-ZW" sz="1600" dirty="0">
                <a:solidFill>
                  <a:schemeClr val="tx1">
                    <a:lumMod val="50000"/>
                  </a:schemeClr>
                </a:solidFill>
                <a:latin typeface="Calibri" panose="020F0502020204030204" pitchFamily="34" charset="0"/>
                <a:cs typeface="Calibri" panose="020F0502020204030204" pitchFamily="34" charset="0"/>
              </a:rPr>
              <a:t>Creates a pipeline of future mechanics</a:t>
            </a:r>
          </a:p>
        </p:txBody>
      </p:sp>
    </p:spTree>
    <p:extLst>
      <p:ext uri="{BB962C8B-B14F-4D97-AF65-F5344CB8AC3E}">
        <p14:creationId xmlns:p14="http://schemas.microsoft.com/office/powerpoint/2010/main" val="1093248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se1.mm.bing.net/th?&amp;id=JN.sAbfTz7oVgFn7cqJ7CTGiw&amp;w=300&amp;h=300&amp;c=0&amp;pid=1.9&amp;rs=0&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677400" y="162791"/>
            <a:ext cx="550926" cy="685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81200" y="457200"/>
            <a:ext cx="8229600" cy="609600"/>
          </a:xfrm>
        </p:spPr>
        <p:txBody>
          <a:bodyPr/>
          <a:lstStyle/>
          <a:p>
            <a:pPr algn="ctr"/>
            <a:r>
              <a:rPr lang="en-ZW" sz="2800" b="1" i="1" dirty="0" smtClean="0">
                <a:solidFill>
                  <a:srgbClr val="0606F0"/>
                </a:solidFill>
              </a:rPr>
              <a:t>Challenges </a:t>
            </a:r>
            <a:r>
              <a:rPr lang="en-US" sz="2800" b="1" i="1" dirty="0" smtClean="0">
                <a:solidFill>
                  <a:srgbClr val="0606F0"/>
                </a:solidFill>
              </a:rPr>
              <a:t>for </a:t>
            </a:r>
            <a:r>
              <a:rPr lang="en-US" sz="2800" b="1" i="1" dirty="0">
                <a:solidFill>
                  <a:srgbClr val="0606F0"/>
                </a:solidFill>
              </a:rPr>
              <a:t>the next Fiscal Year</a:t>
            </a:r>
            <a:endParaRPr lang="en-ZW" sz="2800" b="1" i="1" dirty="0">
              <a:solidFill>
                <a:srgbClr val="0606F0"/>
              </a:solidFill>
            </a:endParaRPr>
          </a:p>
        </p:txBody>
      </p:sp>
      <p:sp>
        <p:nvSpPr>
          <p:cNvPr id="5" name="TextBox 4"/>
          <p:cNvSpPr txBox="1"/>
          <p:nvPr/>
        </p:nvSpPr>
        <p:spPr>
          <a:xfrm>
            <a:off x="2438400" y="1600200"/>
            <a:ext cx="7391400" cy="4616648"/>
          </a:xfrm>
          <a:prstGeom prst="rect">
            <a:avLst/>
          </a:prstGeom>
          <a:noFill/>
        </p:spPr>
        <p:txBody>
          <a:bodyPr wrap="square" rtlCol="0">
            <a:spAutoFit/>
          </a:bodyPr>
          <a:lstStyle/>
          <a:p>
            <a:pPr marL="285750" indent="-285750" defTabSz="914400" eaLnBrk="0" fontAlgn="base" hangingPunct="0">
              <a:spcBef>
                <a:spcPct val="0"/>
              </a:spcBef>
              <a:spcAft>
                <a:spcPct val="0"/>
              </a:spcAft>
              <a:buFont typeface="Wingdings" panose="05000000000000000000" pitchFamily="2" charset="2"/>
              <a:buChar char="Ø"/>
            </a:pPr>
            <a:r>
              <a:rPr lang="en-US" b="1" i="1" dirty="0">
                <a:solidFill>
                  <a:srgbClr val="0606F0"/>
                </a:solidFill>
                <a:latin typeface="Arial" charset="0"/>
              </a:rPr>
              <a:t>Staffing: </a:t>
            </a:r>
          </a:p>
          <a:p>
            <a:pPr marL="742950" lvl="1" indent="-285750" defTabSz="914400" eaLnBrk="0" fontAlgn="base" hangingPunct="0">
              <a:spcBef>
                <a:spcPct val="0"/>
              </a:spcBef>
              <a:spcAft>
                <a:spcPct val="0"/>
              </a:spcAft>
              <a:buFont typeface="Wingdings" panose="05000000000000000000" pitchFamily="2" charset="2"/>
              <a:buChar char="Ø"/>
            </a:pPr>
            <a:r>
              <a:rPr lang="en-US" sz="1600" dirty="0">
                <a:solidFill>
                  <a:srgbClr val="000000"/>
                </a:solidFill>
                <a:latin typeface="Arial" charset="0"/>
              </a:rPr>
              <a:t>The fleet maintenance division is significantly under staffed. The current mechanic to vehicle ratio is approximately 90:1. The average for a municipality of the size of Stamford is 55:1 to 60:1. </a:t>
            </a:r>
            <a:endParaRPr lang="en-US" sz="1600" dirty="0" smtClean="0">
              <a:solidFill>
                <a:srgbClr val="000000"/>
              </a:solidFill>
              <a:latin typeface="Arial" charset="0"/>
            </a:endParaRPr>
          </a:p>
          <a:p>
            <a:pPr lvl="1" defTabSz="914400" eaLnBrk="0" fontAlgn="base" hangingPunct="0">
              <a:spcBef>
                <a:spcPct val="0"/>
              </a:spcBef>
              <a:spcAft>
                <a:spcPct val="0"/>
              </a:spcAft>
            </a:pPr>
            <a:endParaRPr lang="en-US" sz="1600" dirty="0">
              <a:solidFill>
                <a:srgbClr val="000000"/>
              </a:solidFill>
              <a:latin typeface="Arial" charset="0"/>
            </a:endParaRPr>
          </a:p>
          <a:p>
            <a:pPr marL="285750" indent="-285750" defTabSz="914400" eaLnBrk="0" fontAlgn="base" hangingPunct="0">
              <a:spcBef>
                <a:spcPct val="0"/>
              </a:spcBef>
              <a:spcAft>
                <a:spcPct val="0"/>
              </a:spcAft>
              <a:buFont typeface="Wingdings" panose="05000000000000000000" pitchFamily="2" charset="2"/>
              <a:buChar char="Ø"/>
            </a:pPr>
            <a:r>
              <a:rPr lang="en-US" b="1" i="1" dirty="0">
                <a:solidFill>
                  <a:srgbClr val="0606F0"/>
                </a:solidFill>
                <a:latin typeface="Arial" charset="0"/>
              </a:rPr>
              <a:t>Vehicles: </a:t>
            </a:r>
          </a:p>
          <a:p>
            <a:pPr marL="742950" lvl="1" indent="-285750" defTabSz="914400" eaLnBrk="0" fontAlgn="base" hangingPunct="0">
              <a:spcBef>
                <a:spcPct val="0"/>
              </a:spcBef>
              <a:spcAft>
                <a:spcPct val="0"/>
              </a:spcAft>
              <a:buFont typeface="Wingdings" panose="05000000000000000000" pitchFamily="2" charset="2"/>
              <a:buChar char="Ø"/>
            </a:pPr>
            <a:r>
              <a:rPr lang="en-US" sz="1600" dirty="0">
                <a:solidFill>
                  <a:srgbClr val="000000"/>
                </a:solidFill>
                <a:latin typeface="Arial" charset="0"/>
              </a:rPr>
              <a:t>The average of our Operations Department fleet is 12.5 years old. The national average is 7-10 years old. </a:t>
            </a:r>
          </a:p>
          <a:p>
            <a:pPr marL="1200150" lvl="2" indent="-285750" defTabSz="914400" eaLnBrk="0" fontAlgn="base" hangingPunct="0">
              <a:spcBef>
                <a:spcPct val="0"/>
              </a:spcBef>
              <a:spcAft>
                <a:spcPct val="0"/>
              </a:spcAft>
              <a:buFont typeface="Wingdings" panose="05000000000000000000" pitchFamily="2" charset="2"/>
              <a:buChar char="q"/>
            </a:pPr>
            <a:r>
              <a:rPr lang="en-US" sz="1600" dirty="0">
                <a:solidFill>
                  <a:srgbClr val="000000"/>
                </a:solidFill>
                <a:latin typeface="Arial" charset="0"/>
              </a:rPr>
              <a:t>Lack of Annual Vehicle Replacement Plan.</a:t>
            </a:r>
          </a:p>
          <a:p>
            <a:pPr marL="1200150" lvl="2" indent="-285750" defTabSz="914400" eaLnBrk="0" fontAlgn="base" hangingPunct="0">
              <a:spcBef>
                <a:spcPct val="0"/>
              </a:spcBef>
              <a:spcAft>
                <a:spcPct val="0"/>
              </a:spcAft>
              <a:buFont typeface="Wingdings" panose="05000000000000000000" pitchFamily="2" charset="2"/>
              <a:buChar char="q"/>
            </a:pPr>
            <a:r>
              <a:rPr lang="en-US" sz="1600" dirty="0">
                <a:solidFill>
                  <a:srgbClr val="000000"/>
                </a:solidFill>
                <a:latin typeface="Arial" charset="0"/>
              </a:rPr>
              <a:t>New Vehicle Lead Times are now close to a year</a:t>
            </a:r>
          </a:p>
          <a:p>
            <a:pPr marL="1200150" lvl="2" indent="-285750" defTabSz="914400" eaLnBrk="0" fontAlgn="base" hangingPunct="0">
              <a:spcBef>
                <a:spcPct val="0"/>
              </a:spcBef>
              <a:spcAft>
                <a:spcPct val="0"/>
              </a:spcAft>
              <a:buFont typeface="Wingdings" panose="05000000000000000000" pitchFamily="2" charset="2"/>
              <a:buChar char="q"/>
            </a:pPr>
            <a:r>
              <a:rPr lang="en-US" sz="1600" dirty="0">
                <a:solidFill>
                  <a:srgbClr val="000000"/>
                </a:solidFill>
                <a:latin typeface="Arial" charset="0"/>
              </a:rPr>
              <a:t>Vehicle prices have risen dramatically and experts say they will not return to normal until 2024. </a:t>
            </a:r>
            <a:endParaRPr lang="en-US" sz="1600" dirty="0" smtClean="0">
              <a:solidFill>
                <a:srgbClr val="000000"/>
              </a:solidFill>
              <a:latin typeface="Arial" charset="0"/>
            </a:endParaRPr>
          </a:p>
          <a:p>
            <a:pPr lvl="2" defTabSz="914400" eaLnBrk="0" fontAlgn="base" hangingPunct="0">
              <a:spcBef>
                <a:spcPct val="0"/>
              </a:spcBef>
              <a:spcAft>
                <a:spcPct val="0"/>
              </a:spcAft>
            </a:pPr>
            <a:endParaRPr lang="en-US" sz="1600" dirty="0">
              <a:solidFill>
                <a:srgbClr val="000000"/>
              </a:solidFill>
              <a:latin typeface="Arial" charset="0"/>
            </a:endParaRPr>
          </a:p>
          <a:p>
            <a:pPr marL="285750" indent="-285750" defTabSz="914400" eaLnBrk="0" fontAlgn="base" hangingPunct="0">
              <a:spcBef>
                <a:spcPct val="0"/>
              </a:spcBef>
              <a:spcAft>
                <a:spcPct val="0"/>
              </a:spcAft>
              <a:buFont typeface="Wingdings" panose="05000000000000000000" pitchFamily="2" charset="2"/>
              <a:buChar char="Ø"/>
            </a:pPr>
            <a:r>
              <a:rPr lang="en-US" b="1" i="1" dirty="0">
                <a:solidFill>
                  <a:srgbClr val="0606F0"/>
                </a:solidFill>
                <a:latin typeface="Arial" charset="0"/>
              </a:rPr>
              <a:t>Parts:</a:t>
            </a:r>
          </a:p>
          <a:p>
            <a:pPr marL="742950" lvl="1" indent="-285750" defTabSz="914400" eaLnBrk="0" fontAlgn="base" hangingPunct="0">
              <a:spcBef>
                <a:spcPct val="0"/>
              </a:spcBef>
              <a:spcAft>
                <a:spcPct val="0"/>
              </a:spcAft>
              <a:buFont typeface="Wingdings" panose="05000000000000000000" pitchFamily="2" charset="2"/>
              <a:buChar char="Ø"/>
            </a:pPr>
            <a:r>
              <a:rPr lang="en-US" sz="1600" dirty="0">
                <a:solidFill>
                  <a:srgbClr val="000000"/>
                </a:solidFill>
                <a:latin typeface="Arial" charset="0"/>
              </a:rPr>
              <a:t>Parts pricing and availability are </a:t>
            </a:r>
            <a:r>
              <a:rPr lang="en-US" sz="1600" dirty="0" smtClean="0">
                <a:solidFill>
                  <a:srgbClr val="000000"/>
                </a:solidFill>
                <a:latin typeface="Arial" charset="0"/>
              </a:rPr>
              <a:t>both a </a:t>
            </a:r>
            <a:r>
              <a:rPr lang="en-US" sz="1600" dirty="0">
                <a:solidFill>
                  <a:srgbClr val="000000"/>
                </a:solidFill>
                <a:latin typeface="Arial" charset="0"/>
              </a:rPr>
              <a:t>huge problem.</a:t>
            </a:r>
          </a:p>
          <a:p>
            <a:pPr marL="1200150" lvl="2" indent="-285750" defTabSz="914400" eaLnBrk="0" fontAlgn="base" hangingPunct="0">
              <a:spcBef>
                <a:spcPct val="0"/>
              </a:spcBef>
              <a:spcAft>
                <a:spcPct val="0"/>
              </a:spcAft>
              <a:buFont typeface="Wingdings" panose="05000000000000000000" pitchFamily="2" charset="2"/>
              <a:buChar char="q"/>
            </a:pPr>
            <a:endParaRPr lang="en-US" sz="1600" dirty="0">
              <a:solidFill>
                <a:srgbClr val="000000"/>
              </a:solidFill>
              <a:latin typeface="Arial" charset="0"/>
            </a:endParaRPr>
          </a:p>
          <a:p>
            <a:pPr marL="1200150" lvl="2" indent="-285750" defTabSz="914400" eaLnBrk="0" fontAlgn="base" hangingPunct="0">
              <a:spcBef>
                <a:spcPct val="0"/>
              </a:spcBef>
              <a:spcAft>
                <a:spcPct val="0"/>
              </a:spcAft>
              <a:buFont typeface="Wingdings" panose="05000000000000000000" pitchFamily="2" charset="2"/>
              <a:buChar char="q"/>
            </a:pPr>
            <a:endParaRPr lang="en-US" sz="1600" dirty="0">
              <a:solidFill>
                <a:srgbClr val="000000"/>
              </a:solidFill>
              <a:latin typeface="Arial" charset="0"/>
            </a:endParaRPr>
          </a:p>
          <a:p>
            <a:pPr lvl="2" defTabSz="914400" eaLnBrk="0" fontAlgn="base" hangingPunct="0">
              <a:spcBef>
                <a:spcPct val="0"/>
              </a:spcBef>
              <a:spcAft>
                <a:spcPct val="0"/>
              </a:spcAft>
            </a:pPr>
            <a:endParaRPr lang="en-ZW" sz="1600" dirty="0">
              <a:solidFill>
                <a:srgbClr val="000000"/>
              </a:solidFill>
              <a:latin typeface="Arial" charset="0"/>
            </a:endParaRPr>
          </a:p>
        </p:txBody>
      </p:sp>
    </p:spTree>
    <p:extLst>
      <p:ext uri="{BB962C8B-B14F-4D97-AF65-F5344CB8AC3E}">
        <p14:creationId xmlns:p14="http://schemas.microsoft.com/office/powerpoint/2010/main" val="232886787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se1.mm.bing.net/th?&amp;id=JN.sAbfTz7oVgFn7cqJ7CTGiw&amp;w=300&amp;h=300&amp;c=0&amp;pid=1.9&amp;rs=0&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677400" y="162791"/>
            <a:ext cx="550926" cy="685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81200" y="457200"/>
            <a:ext cx="8229600" cy="609600"/>
          </a:xfrm>
        </p:spPr>
        <p:txBody>
          <a:bodyPr/>
          <a:lstStyle/>
          <a:p>
            <a:pPr algn="ctr"/>
            <a:r>
              <a:rPr lang="en-ZW" sz="2800" b="1" i="1" dirty="0" smtClean="0">
                <a:solidFill>
                  <a:srgbClr val="0606F0"/>
                </a:solidFill>
              </a:rPr>
              <a:t>Goals </a:t>
            </a:r>
            <a:r>
              <a:rPr lang="en-US" sz="2800" b="1" i="1" dirty="0" smtClean="0">
                <a:solidFill>
                  <a:srgbClr val="0606F0"/>
                </a:solidFill>
              </a:rPr>
              <a:t>for </a:t>
            </a:r>
            <a:r>
              <a:rPr lang="en-US" sz="2800" b="1" i="1" dirty="0">
                <a:solidFill>
                  <a:srgbClr val="0606F0"/>
                </a:solidFill>
              </a:rPr>
              <a:t>the next Fiscal Year</a:t>
            </a:r>
            <a:endParaRPr lang="en-ZW" sz="2800" b="1" i="1" dirty="0">
              <a:solidFill>
                <a:srgbClr val="0606F0"/>
              </a:solidFill>
            </a:endParaRPr>
          </a:p>
        </p:txBody>
      </p:sp>
      <p:sp>
        <p:nvSpPr>
          <p:cNvPr id="5" name="TextBox 4"/>
          <p:cNvSpPr txBox="1"/>
          <p:nvPr/>
        </p:nvSpPr>
        <p:spPr>
          <a:xfrm>
            <a:off x="433753" y="984738"/>
            <a:ext cx="11312769" cy="5693866"/>
          </a:xfrm>
          <a:prstGeom prst="rect">
            <a:avLst/>
          </a:prstGeom>
          <a:noFill/>
        </p:spPr>
        <p:txBody>
          <a:bodyPr wrap="square" rtlCol="0">
            <a:spAutoFit/>
          </a:bodyPr>
          <a:lstStyle/>
          <a:p>
            <a:pPr marL="285750" indent="-285750">
              <a:buFont typeface="Wingdings" panose="05000000000000000000" pitchFamily="2" charset="2"/>
              <a:buChar char="Ø"/>
            </a:pPr>
            <a:r>
              <a:rPr lang="en-US" sz="1600" b="1" dirty="0"/>
              <a:t>Green Fleet Plan</a:t>
            </a:r>
          </a:p>
          <a:p>
            <a:r>
              <a:rPr lang="en-US" sz="1600" b="1" dirty="0"/>
              <a:t>     </a:t>
            </a:r>
            <a:r>
              <a:rPr lang="en-US" sz="1400" dirty="0"/>
              <a:t>A plan to reduce the City of Stamford’s vehicle fleet carbon footprint through idle reduction, </a:t>
            </a:r>
          </a:p>
          <a:p>
            <a:r>
              <a:rPr lang="en-US" sz="1400" dirty="0"/>
              <a:t>      bio-diesel, transitioning to Electric vehicles and/ or plug in hybrid vehicles as well overall fleet                       </a:t>
            </a:r>
          </a:p>
          <a:p>
            <a:r>
              <a:rPr lang="en-US" sz="1400" dirty="0"/>
              <a:t>      reduction. </a:t>
            </a:r>
            <a:endParaRPr lang="en-US" sz="1400" dirty="0" smtClean="0"/>
          </a:p>
          <a:p>
            <a:endParaRPr lang="en-US" sz="1400" dirty="0" smtClean="0"/>
          </a:p>
          <a:p>
            <a:pPr marL="285750" indent="-285750">
              <a:buFont typeface="Wingdings" panose="05000000000000000000" pitchFamily="2" charset="2"/>
              <a:buChar char="Ø"/>
            </a:pPr>
            <a:r>
              <a:rPr lang="en-US" sz="1600" b="1" dirty="0"/>
              <a:t>Centralization of all City fleet operations. </a:t>
            </a:r>
          </a:p>
          <a:p>
            <a:r>
              <a:rPr lang="en-US" dirty="0"/>
              <a:t>     </a:t>
            </a:r>
            <a:r>
              <a:rPr lang="en-US" sz="1400" dirty="0"/>
              <a:t>A plan to break down the silos within the various city fleets and create a centralized Fleet Operations Division. All aspects of the City’s fleet will be managed using the new centralized approach. The result of this centralization will be real savings on purchasing goods and services and additional savings for the city through process improvements such as </a:t>
            </a:r>
            <a:r>
              <a:rPr lang="en-US" dirty="0"/>
              <a:t>:</a:t>
            </a:r>
          </a:p>
          <a:p>
            <a:pPr marL="742950" lvl="1" indent="-285750">
              <a:buFont typeface="Wingdings" panose="05000000000000000000" pitchFamily="2" charset="2"/>
              <a:buChar char="q"/>
            </a:pPr>
            <a:r>
              <a:rPr lang="en-US" sz="1400" dirty="0"/>
              <a:t>Fleet Right-sizing</a:t>
            </a:r>
          </a:p>
          <a:p>
            <a:r>
              <a:rPr lang="en-US" sz="1400" dirty="0"/>
              <a:t> A plan to analyze vehicle and equipment usage across all departments and create a plan to eliminate low use and redundant vehicles. Explore supporting vehicle needs on a seasonal basis with rentals</a:t>
            </a:r>
            <a:r>
              <a:rPr lang="en-US" dirty="0"/>
              <a:t>. </a:t>
            </a:r>
          </a:p>
          <a:p>
            <a:pPr marL="742950" lvl="1" indent="-285750">
              <a:buFont typeface="Wingdings" panose="05000000000000000000" pitchFamily="2" charset="2"/>
              <a:buChar char="q"/>
            </a:pPr>
            <a:r>
              <a:rPr lang="en-US" sz="1400" dirty="0"/>
              <a:t>Updating and creating all new fleet related </a:t>
            </a:r>
            <a:r>
              <a:rPr lang="en-US" sz="1400" dirty="0" smtClean="0"/>
              <a:t>policies</a:t>
            </a:r>
          </a:p>
          <a:p>
            <a:pPr lvl="1"/>
            <a:endParaRPr lang="en-US" sz="1400" dirty="0"/>
          </a:p>
          <a:p>
            <a:pPr marL="285750" indent="-285750">
              <a:buFont typeface="Wingdings" panose="05000000000000000000" pitchFamily="2" charset="2"/>
              <a:buChar char="Ø"/>
            </a:pPr>
            <a:r>
              <a:rPr lang="en-US" sz="1400" dirty="0"/>
              <a:t> </a:t>
            </a:r>
            <a:r>
              <a:rPr lang="en-US" sz="1600" b="1" dirty="0"/>
              <a:t>Preventive Maintenance (PM) Compliance</a:t>
            </a:r>
            <a:r>
              <a:rPr lang="en-US" sz="1600" dirty="0"/>
              <a:t> </a:t>
            </a:r>
            <a:r>
              <a:rPr lang="en-US" sz="1400" dirty="0"/>
              <a:t>- This measurement is a standard in the industry.  Our goal is 95 percent of PM’s completed on time. </a:t>
            </a:r>
            <a:endParaRPr lang="en-US" sz="1400" dirty="0" smtClean="0"/>
          </a:p>
          <a:p>
            <a:endParaRPr lang="en-US" sz="1400" dirty="0" smtClean="0"/>
          </a:p>
          <a:p>
            <a:pPr marL="285750" indent="-285750">
              <a:buFont typeface="Wingdings" panose="05000000000000000000" pitchFamily="2" charset="2"/>
              <a:buChar char="Ø"/>
            </a:pPr>
            <a:r>
              <a:rPr lang="en-US" sz="1600" b="1" dirty="0">
                <a:latin typeface="+mj-lt"/>
              </a:rPr>
              <a:t>Education / </a:t>
            </a:r>
            <a:r>
              <a:rPr lang="en-US" sz="1600" b="1" dirty="0" smtClean="0">
                <a:latin typeface="+mj-lt"/>
              </a:rPr>
              <a:t>Training</a:t>
            </a:r>
          </a:p>
          <a:p>
            <a:r>
              <a:rPr lang="en-US" sz="1600" b="1" dirty="0">
                <a:latin typeface="+mj-lt"/>
              </a:rPr>
              <a:t> </a:t>
            </a:r>
            <a:r>
              <a:rPr lang="en-US" sz="1600" b="1" dirty="0" smtClean="0">
                <a:latin typeface="+mj-lt"/>
              </a:rPr>
              <a:t>   </a:t>
            </a:r>
            <a:r>
              <a:rPr lang="en-US" sz="1400" dirty="0" smtClean="0"/>
              <a:t>It </a:t>
            </a:r>
            <a:r>
              <a:rPr lang="en-US" sz="1400" dirty="0"/>
              <a:t>is imperative that the Fleet technicians stay abreast of the latest technology in the industry. With training funds at a premium, Fleet Management staff and the City has to find ways to aide in mechanics keeping up with the latest </a:t>
            </a:r>
            <a:r>
              <a:rPr lang="en-US" sz="1400" dirty="0" smtClean="0"/>
              <a:t>information. </a:t>
            </a:r>
            <a:endParaRPr lang="en-US" sz="1400" dirty="0"/>
          </a:p>
          <a:p>
            <a:pPr marL="285750" indent="-285750">
              <a:buFont typeface="Wingdings" panose="05000000000000000000" pitchFamily="2" charset="2"/>
              <a:buChar char="Ø"/>
            </a:pPr>
            <a:endParaRPr lang="en-US" sz="1400" dirty="0">
              <a:solidFill>
                <a:srgbClr val="000000"/>
              </a:solidFill>
            </a:endParaRPr>
          </a:p>
          <a:p>
            <a:pPr marL="1200150" lvl="2" indent="-285750" defTabSz="914400" eaLnBrk="0" fontAlgn="base" hangingPunct="0">
              <a:spcBef>
                <a:spcPct val="0"/>
              </a:spcBef>
              <a:spcAft>
                <a:spcPct val="0"/>
              </a:spcAft>
              <a:buFont typeface="Wingdings" panose="05000000000000000000" pitchFamily="2" charset="2"/>
              <a:buChar char="q"/>
            </a:pPr>
            <a:endParaRPr lang="en-US" sz="1600" dirty="0">
              <a:solidFill>
                <a:srgbClr val="000000"/>
              </a:solidFill>
              <a:latin typeface="Arial" charset="0"/>
            </a:endParaRPr>
          </a:p>
          <a:p>
            <a:pPr lvl="2" defTabSz="914400" eaLnBrk="0" fontAlgn="base" hangingPunct="0">
              <a:spcBef>
                <a:spcPct val="0"/>
              </a:spcBef>
              <a:spcAft>
                <a:spcPct val="0"/>
              </a:spcAft>
            </a:pPr>
            <a:endParaRPr lang="en-ZW" sz="1600" dirty="0">
              <a:solidFill>
                <a:srgbClr val="000000"/>
              </a:solidFill>
              <a:latin typeface="Arial" charset="0"/>
            </a:endParaRPr>
          </a:p>
        </p:txBody>
      </p:sp>
    </p:spTree>
    <p:extLst>
      <p:ext uri="{BB962C8B-B14F-4D97-AF65-F5344CB8AC3E}">
        <p14:creationId xmlns:p14="http://schemas.microsoft.com/office/powerpoint/2010/main" val="117381524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ctrTitle"/>
          </p:nvPr>
        </p:nvSpPr>
        <p:spPr/>
        <p:txBody>
          <a:bodyPr/>
          <a:lstStyle/>
          <a:p>
            <a:r>
              <a:rPr lang="en-US" sz="5000" kern="1200" cap="all" spc="200" dirty="0">
                <a:solidFill>
                  <a:schemeClr val="bg1">
                    <a:lumMod val="65000"/>
                  </a:schemeClr>
                </a:solidFill>
                <a:latin typeface="Tw Cen MT Condensed" panose="020B0606020104020203"/>
              </a:rPr>
              <a:t>Capital Budget Request Items</a:t>
            </a:r>
            <a:endParaRPr lang="en-US" dirty="0">
              <a:solidFill>
                <a:schemeClr val="bg1">
                  <a:lumMod val="65000"/>
                </a:schemeClr>
              </a:solidFill>
            </a:endParaRPr>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4294967295"/>
          </p:nvPr>
        </p:nvSpPr>
        <p:spPr>
          <a:xfrm>
            <a:off x="11218863" y="6470650"/>
            <a:ext cx="973137" cy="27463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E5849F-8334-433C-8F52-1234662387B6}" type="slidenum">
              <a:rPr kumimoji="0" lang="en-US" sz="1200" b="0" i="0" u="none" strike="noStrike" kern="1200" cap="none" spc="0" normalizeH="0" baseline="0" noProof="0" smtClean="0">
                <a:ln>
                  <a:noFill/>
                </a:ln>
                <a:solidFill>
                  <a:srgbClr val="000000"/>
                </a:solidFill>
                <a:effectLst/>
                <a:uLnTx/>
                <a:uFillTx/>
                <a:latin typeface="Arial Black"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Black" pitchFamily="34" charset="0"/>
              <a:ea typeface="+mn-ea"/>
              <a:cs typeface="+mn-cs"/>
            </a:endParaRPr>
          </a:p>
        </p:txBody>
      </p:sp>
    </p:spTree>
    <p:extLst>
      <p:ext uri="{BB962C8B-B14F-4D97-AF65-F5344CB8AC3E}">
        <p14:creationId xmlns:p14="http://schemas.microsoft.com/office/powerpoint/2010/main" val="340566265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05A5-1095-443F-80A9-FC989A91DCFC}"/>
              </a:ext>
            </a:extLst>
          </p:cNvPr>
          <p:cNvSpPr>
            <a:spLocks noGrp="1"/>
          </p:cNvSpPr>
          <p:nvPr>
            <p:ph type="title"/>
          </p:nvPr>
        </p:nvSpPr>
        <p:spPr>
          <a:xfrm>
            <a:off x="1024128" y="270423"/>
            <a:ext cx="9991675" cy="1499616"/>
          </a:xfrm>
        </p:spPr>
        <p:txBody>
          <a:bodyPr/>
          <a:lstStyle/>
          <a:p>
            <a:r>
              <a:rPr lang="en-US" dirty="0"/>
              <a:t>Capital budget items</a:t>
            </a:r>
          </a:p>
        </p:txBody>
      </p:sp>
      <p:sp>
        <p:nvSpPr>
          <p:cNvPr id="3" name="Slide Number Placeholder 2">
            <a:extLst>
              <a:ext uri="{FF2B5EF4-FFF2-40B4-BE49-F238E27FC236}">
                <a16:creationId xmlns:a16="http://schemas.microsoft.com/office/drawing/2014/main" id="{3EDAC3A1-C403-4ED2-8B9A-4BAEEC34AEAE}"/>
              </a:ext>
            </a:extLst>
          </p:cNvPr>
          <p:cNvSpPr>
            <a:spLocks noGrp="1"/>
          </p:cNvSpPr>
          <p:nvPr>
            <p:ph type="sldNum" sz="quarter" idx="12"/>
          </p:nvPr>
        </p:nvSpPr>
        <p:spPr/>
        <p:txBody>
          <a:bodyPr/>
          <a:lstStyle/>
          <a:p>
            <a:fld id="{A6E5849F-8334-433C-8F52-1234662387B6}" type="slidenum">
              <a:rPr lang="en-US" smtClean="0"/>
              <a:t>8</a:t>
            </a:fld>
            <a:endParaRPr lang="en-US"/>
          </a:p>
        </p:txBody>
      </p:sp>
      <p:sp>
        <p:nvSpPr>
          <p:cNvPr id="4" name="TextBox 3">
            <a:extLst>
              <a:ext uri="{FF2B5EF4-FFF2-40B4-BE49-F238E27FC236}">
                <a16:creationId xmlns:a16="http://schemas.microsoft.com/office/drawing/2014/main" id="{F569305F-7441-4D94-9826-7F32291455BA}"/>
              </a:ext>
            </a:extLst>
          </p:cNvPr>
          <p:cNvSpPr txBox="1"/>
          <p:nvPr/>
        </p:nvSpPr>
        <p:spPr>
          <a:xfrm>
            <a:off x="8294389" y="3607284"/>
            <a:ext cx="2743200" cy="1089529"/>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91440" indent="-91440" algn="ctr" defTabSz="914400">
              <a:lnSpc>
                <a:spcPct val="90000"/>
              </a:lnSpc>
              <a:spcBef>
                <a:spcPts val="100"/>
              </a:spcBef>
              <a:buClr>
                <a:srgbClr val="62C7CD"/>
              </a:buClr>
              <a:buSzPct val="100000"/>
              <a:buFont typeface="Tw Cen MT" panose="020B0602020104020603" pitchFamily="34" charset="0"/>
              <a:buChar char=" "/>
            </a:pPr>
            <a:r>
              <a:rPr lang="en-US" sz="3600" dirty="0">
                <a:solidFill>
                  <a:srgbClr val="3C4663"/>
                </a:solidFill>
              </a:rPr>
              <a:t>Capital Budget</a:t>
            </a:r>
          </a:p>
        </p:txBody>
      </p:sp>
      <p:sp>
        <p:nvSpPr>
          <p:cNvPr id="6" name="TextBox 5">
            <a:extLst>
              <a:ext uri="{FF2B5EF4-FFF2-40B4-BE49-F238E27FC236}">
                <a16:creationId xmlns:a16="http://schemas.microsoft.com/office/drawing/2014/main" id="{9D52870B-A7C3-4815-9077-0856B737A64E}"/>
              </a:ext>
            </a:extLst>
          </p:cNvPr>
          <p:cNvSpPr txBox="1"/>
          <p:nvPr/>
        </p:nvSpPr>
        <p:spPr>
          <a:xfrm>
            <a:off x="485707" y="1919316"/>
            <a:ext cx="5549773" cy="341632"/>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 indent="-91440" defTabSz="914400">
              <a:lnSpc>
                <a:spcPct val="90000"/>
              </a:lnSpc>
              <a:spcBef>
                <a:spcPts val="100"/>
              </a:spcBef>
              <a:buClr>
                <a:srgbClr val="62C7CD"/>
              </a:buClr>
              <a:buSzPct val="100000"/>
              <a:buFont typeface="Tw Cen MT" panose="020B0602020104020603" pitchFamily="34" charset="0"/>
              <a:buChar char=" "/>
            </a:pPr>
            <a:r>
              <a:rPr lang="en-US" dirty="0"/>
              <a:t>Install infrastructure for an EV Fleet in City yards</a:t>
            </a:r>
            <a:endParaRPr lang="en-US" sz="2200" dirty="0">
              <a:solidFill>
                <a:srgbClr val="3C4663"/>
              </a:solidFill>
            </a:endParaRPr>
          </a:p>
        </p:txBody>
      </p:sp>
      <p:sp>
        <p:nvSpPr>
          <p:cNvPr id="7" name="Isosceles Triangle 6">
            <a:extLst>
              <a:ext uri="{FF2B5EF4-FFF2-40B4-BE49-F238E27FC236}">
                <a16:creationId xmlns:a16="http://schemas.microsoft.com/office/drawing/2014/main" id="{48A09675-25FA-4316-9112-B83AB92D552C}"/>
              </a:ext>
            </a:extLst>
          </p:cNvPr>
          <p:cNvSpPr/>
          <p:nvPr/>
        </p:nvSpPr>
        <p:spPr>
          <a:xfrm rot="5400000">
            <a:off x="5059692" y="3529624"/>
            <a:ext cx="4473920" cy="1244851"/>
          </a:xfrm>
          <a:prstGeom prst="triangle">
            <a:avLst/>
          </a:prstGeom>
          <a:solidFill>
            <a:srgbClr val="0606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5227D8-5F24-449A-9BD7-2F4764158F4A}"/>
              </a:ext>
            </a:extLst>
          </p:cNvPr>
          <p:cNvSpPr txBox="1"/>
          <p:nvPr/>
        </p:nvSpPr>
        <p:spPr>
          <a:xfrm>
            <a:off x="485707" y="4506964"/>
            <a:ext cx="5549773" cy="341632"/>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 indent="-91440" defTabSz="914400">
              <a:lnSpc>
                <a:spcPct val="90000"/>
              </a:lnSpc>
              <a:spcBef>
                <a:spcPts val="100"/>
              </a:spcBef>
              <a:buClr>
                <a:srgbClr val="62C7CD"/>
              </a:buClr>
              <a:buSzPct val="100000"/>
              <a:buFont typeface="Tw Cen MT" panose="020B0602020104020603" pitchFamily="34" charset="0"/>
              <a:buChar char=" "/>
            </a:pPr>
            <a:r>
              <a:rPr lang="en-US" dirty="0" smtClean="0"/>
              <a:t>Storage Building at City Yard</a:t>
            </a:r>
            <a:endParaRPr lang="en-US" dirty="0"/>
          </a:p>
        </p:txBody>
      </p:sp>
      <p:sp>
        <p:nvSpPr>
          <p:cNvPr id="5" name="Rectangle 4"/>
          <p:cNvSpPr/>
          <p:nvPr/>
        </p:nvSpPr>
        <p:spPr>
          <a:xfrm>
            <a:off x="476028" y="2410225"/>
            <a:ext cx="6096000" cy="1785104"/>
          </a:xfrm>
          <a:prstGeom prst="rect">
            <a:avLst/>
          </a:prstGeom>
        </p:spPr>
        <p:txBody>
          <a:bodyPr>
            <a:spAutoFit/>
          </a:bodyPr>
          <a:lstStyle/>
          <a:p>
            <a:r>
              <a:rPr lang="en-US" sz="1100" dirty="0">
                <a:latin typeface="Calibri" panose="020F0502020204030204" pitchFamily="34" charset="0"/>
                <a:ea typeface="Calibri" panose="020F0502020204030204" pitchFamily="34" charset="0"/>
              </a:rPr>
              <a:t>President Biden signed an executive order recently that sets a target for half of all new vehicles sold by 2030 to be zero-emissions capable (including battery electric or BEV, plug-in hybrid electric or PHEV, and fuel cell electric vehicles or FCEV). That EO in conjunction along with his announcement in January about electrifying the government fleet, the City of Stamford needs to begin the development of our own EV infrastructure.  There will be grants available as a result of this EO, as well as the infrastructure bill that is due to be passed soon. More than likely there is a good chance every other government and/or private entities will be vying for the funds available. In addition, both the public sector and private sector will be building their infrastructure and starting the process of converting their fleet to zero emissions vehicles leading to long lead times and possibly short supply of vehicles and charging stations. Starting the process as a City project, we can still move towards making our City fleet greener.</a:t>
            </a:r>
            <a:endParaRPr lang="en-ZW" sz="1100" dirty="0">
              <a:effectLst/>
              <a:latin typeface="Calibri" panose="020F0502020204030204" pitchFamily="34" charset="0"/>
              <a:ea typeface="Calibri" panose="020F0502020204030204" pitchFamily="34" charset="0"/>
            </a:endParaRPr>
          </a:p>
        </p:txBody>
      </p:sp>
      <p:sp>
        <p:nvSpPr>
          <p:cNvPr id="12" name="Rectangle 11"/>
          <p:cNvSpPr/>
          <p:nvPr/>
        </p:nvSpPr>
        <p:spPr>
          <a:xfrm>
            <a:off x="476028" y="4983517"/>
            <a:ext cx="6096000" cy="1277273"/>
          </a:xfrm>
          <a:prstGeom prst="rect">
            <a:avLst/>
          </a:prstGeom>
        </p:spPr>
        <p:txBody>
          <a:bodyPr>
            <a:spAutoFit/>
          </a:bodyPr>
          <a:lstStyle/>
          <a:p>
            <a:r>
              <a:rPr lang="en-ZW" sz="1100" dirty="0">
                <a:latin typeface="Calibri" panose="020F0502020204030204" pitchFamily="34" charset="0"/>
                <a:ea typeface="Calibri" panose="020F0502020204030204" pitchFamily="34" charset="0"/>
              </a:rPr>
              <a:t>Build a 60’X100’ metal building behind the vehicle maintenance facility for the storage of vehicles and equipment used for seasonal work such as plow trucks, plows, detachable sanders, leaf vac equipment, blacktop equipment as well as other misc. equipment currently stored out in the elements. Storing vehicles and equipment in an enclosed and heated structure out of the elements would lengthen the life of the equipment as well as reduce maintenance costs and increase uptime. An additional benefit to a garage is snow trucks could be prepped and loaded for an impeding storm allowing for the trucks to be out on the road clearing snow and ice quicker. </a:t>
            </a:r>
            <a:endParaRPr lang="en-ZW"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173431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7">
      <a:dk1>
        <a:srgbClr val="3C4663"/>
      </a:dk1>
      <a:lt1>
        <a:sysClr val="window" lastClr="FFFFFF"/>
      </a:lt1>
      <a:dk2>
        <a:srgbClr val="3C4663"/>
      </a:dk2>
      <a:lt2>
        <a:srgbClr val="8E9EA7"/>
      </a:lt2>
      <a:accent1>
        <a:srgbClr val="459088"/>
      </a:accent1>
      <a:accent2>
        <a:srgbClr val="62C7CD"/>
      </a:accent2>
      <a:accent3>
        <a:srgbClr val="75BDA7"/>
      </a:accent3>
      <a:accent4>
        <a:srgbClr val="7A8C8E"/>
      </a:accent4>
      <a:accent5>
        <a:srgbClr val="84ACB6"/>
      </a:accent5>
      <a:accent6>
        <a:srgbClr val="62C7CD"/>
      </a:accent6>
      <a:hlink>
        <a:srgbClr val="8DC73D"/>
      </a:hlink>
      <a:folHlink>
        <a:srgbClr val="9F6715"/>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txDef>
      <a:spPr>
        <a:noFill/>
      </a:spPr>
      <a:bodyPr wrap="square" rtlCol="0">
        <a:spAutoFit/>
      </a:bodyPr>
      <a:lstStyle>
        <a:defPPr marL="91440" indent="-91440" defTabSz="914400">
          <a:lnSpc>
            <a:spcPct val="90000"/>
          </a:lnSpc>
          <a:spcBef>
            <a:spcPts val="100"/>
          </a:spcBef>
          <a:buClr>
            <a:srgbClr val="62C7CD"/>
          </a:buClr>
          <a:buSzPct val="100000"/>
          <a:buFont typeface="Tw Cen MT" panose="020B0602020104020603" pitchFamily="34" charset="0"/>
          <a:buChar char=" "/>
          <a:defRPr sz="2200" dirty="0">
            <a:solidFill>
              <a:srgbClr val="3C4663"/>
            </a:solidFill>
          </a:defRPr>
        </a:defPPr>
      </a:lstStyle>
    </a:txDef>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Grant proposa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2425</TotalTime>
  <Words>1112</Words>
  <Application>Microsoft Office PowerPoint</Application>
  <PresentationFormat>Widescreen</PresentationFormat>
  <Paragraphs>74</Paragraphs>
  <Slides>10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Arial Black</vt:lpstr>
      <vt:lpstr>Calibri</vt:lpstr>
      <vt:lpstr>Times New Roman</vt:lpstr>
      <vt:lpstr>Tw Cen MT</vt:lpstr>
      <vt:lpstr>Tw Cen MT Condensed</vt:lpstr>
      <vt:lpstr>Wingdings</vt:lpstr>
      <vt:lpstr>Wingdings 3</vt:lpstr>
      <vt:lpstr>Integral</vt:lpstr>
      <vt:lpstr>Grant proposal</vt:lpstr>
      <vt:lpstr>City of Stamford</vt:lpstr>
      <vt:lpstr>Department Introduction &amp; Brief History</vt:lpstr>
      <vt:lpstr>PowerPoint Presentation</vt:lpstr>
      <vt:lpstr>Fiscal year 2022-23 Changes, Challenges and Goals.</vt:lpstr>
      <vt:lpstr>Changes for the next Fiscal Year</vt:lpstr>
      <vt:lpstr>Challenges for the next Fiscal Year</vt:lpstr>
      <vt:lpstr>Goals for the next Fiscal Year</vt:lpstr>
      <vt:lpstr>Capital Budget Request Items</vt:lpstr>
      <vt:lpstr>Capital budget items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Augustyn, Arthur</dc:creator>
  <cp:lastModifiedBy>Klous, William</cp:lastModifiedBy>
  <cp:revision>80</cp:revision>
  <dcterms:created xsi:type="dcterms:W3CDTF">2019-03-25T13:59:05Z</dcterms:created>
  <dcterms:modified xsi:type="dcterms:W3CDTF">2022-03-14T14:15:40Z</dcterms:modified>
</cp:coreProperties>
</file>