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146" r:id="rId1"/>
  </p:sldMasterIdLst>
  <p:notesMasterIdLst>
    <p:notesMasterId r:id="rId18"/>
  </p:notesMasterIdLst>
  <p:sldIdLst>
    <p:sldId id="256" r:id="rId2"/>
    <p:sldId id="408" r:id="rId3"/>
    <p:sldId id="398" r:id="rId4"/>
    <p:sldId id="409" r:id="rId5"/>
    <p:sldId id="410" r:id="rId6"/>
    <p:sldId id="411" r:id="rId7"/>
    <p:sldId id="412" r:id="rId8"/>
    <p:sldId id="407" r:id="rId9"/>
    <p:sldId id="404" r:id="rId10"/>
    <p:sldId id="406" r:id="rId11"/>
    <p:sldId id="405" r:id="rId12"/>
    <p:sldId id="403" r:id="rId13"/>
    <p:sldId id="393" r:id="rId14"/>
    <p:sldId id="413" r:id="rId15"/>
    <p:sldId id="414" r:id="rId16"/>
    <p:sldId id="28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E1FA00-1865-D6A9-D75C-242656F53A10}" name="Jacoby, Rachel" initials="JR" userId="S::rjacoby@hks.harvard.edu::529e61ba-cab7-4358-b017-e8e38cfcb7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95579"/>
    <a:srgbClr val="FF85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8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079BD-A916-45C0-827D-7A06255D4D3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3E576-27E5-4283-9209-7412F8B0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99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0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06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9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99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3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15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6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7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52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56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A6E5849F-8334-433C-8F52-1234662387B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54380" y="58521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05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923" r="10788" b="588"/>
          <a:stretch/>
        </p:blipFill>
        <p:spPr>
          <a:xfrm>
            <a:off x="3350878" y="2303533"/>
            <a:ext cx="3001492" cy="2286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City of Stamford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14350" y="4960137"/>
            <a:ext cx="3581400" cy="1463040"/>
          </a:xfrm>
        </p:spPr>
        <p:txBody>
          <a:bodyPr/>
          <a:lstStyle/>
          <a:p>
            <a:r>
              <a:rPr lang="en-US" b="1" dirty="0"/>
              <a:t>March 9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1" t="5057" r="13324" b="5025"/>
          <a:stretch/>
        </p:blipFill>
        <p:spPr>
          <a:xfrm>
            <a:off x="9765270" y="-2628"/>
            <a:ext cx="2478030" cy="4582018"/>
          </a:xfrm>
          <a:prstGeom prst="rect">
            <a:avLst/>
          </a:prstGeom>
        </p:spPr>
      </p:pic>
      <p:pic>
        <p:nvPicPr>
          <p:cNvPr id="11" name="Picture 2" descr="http://tse1.mm.bing.net/th?&amp;id=JN.sAbfTz7oVgFn7cqJ7CTGiw&amp;w=300&amp;h=300&amp;c=0&amp;pid=1.9&amp;rs=0&amp;p=0">
            <a:extLst>
              <a:ext uri="{FF2B5EF4-FFF2-40B4-BE49-F238E27FC236}">
                <a16:creationId xmlns:a16="http://schemas.microsoft.com/office/drawing/2014/main" id="{EABA0389-EEBF-41E8-8C0F-CCC17AF25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96" y="4618073"/>
            <a:ext cx="1783914" cy="22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uilding with a sign on it&#10;&#10;Description automatically generated with low confidence">
            <a:extLst>
              <a:ext uri="{FF2B5EF4-FFF2-40B4-BE49-F238E27FC236}">
                <a16:creationId xmlns:a16="http://schemas.microsoft.com/office/drawing/2014/main" id="{2221EE7E-4C7F-4610-AAEA-51B703B1D2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85" y="-11316"/>
            <a:ext cx="3129507" cy="2372202"/>
          </a:xfrm>
          <a:prstGeom prst="rect">
            <a:avLst/>
          </a:prstGeom>
        </p:spPr>
      </p:pic>
      <p:pic>
        <p:nvPicPr>
          <p:cNvPr id="14" name="Picture 13" descr="A picture containing boat, water, outdoor, sky&#10;&#10;Description automatically generated">
            <a:extLst>
              <a:ext uri="{FF2B5EF4-FFF2-40B4-BE49-F238E27FC236}">
                <a16:creationId xmlns:a16="http://schemas.microsoft.com/office/drawing/2014/main" id="{8402F86B-6913-4DF7-8082-5DBBD96983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92" y="-11331"/>
            <a:ext cx="3284519" cy="2372202"/>
          </a:xfrm>
          <a:prstGeom prst="rect">
            <a:avLst/>
          </a:prstGeom>
        </p:spPr>
      </p:pic>
      <p:pic>
        <p:nvPicPr>
          <p:cNvPr id="17" name="Picture 16" descr="A picture containing tree, grass, outdoor, sky&#10;&#10;Description automatically generated">
            <a:extLst>
              <a:ext uri="{FF2B5EF4-FFF2-40B4-BE49-F238E27FC236}">
                <a16:creationId xmlns:a16="http://schemas.microsoft.com/office/drawing/2014/main" id="{F6759402-710A-4AEF-BEA5-50C279896E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7" y="-2628"/>
            <a:ext cx="3385732" cy="2221098"/>
          </a:xfrm>
          <a:prstGeom prst="rect">
            <a:avLst/>
          </a:prstGeom>
        </p:spPr>
      </p:pic>
      <p:pic>
        <p:nvPicPr>
          <p:cNvPr id="19" name="Picture 18" descr="A city with many buildings&#10;&#10;Description automatically generated with low confidence">
            <a:extLst>
              <a:ext uri="{FF2B5EF4-FFF2-40B4-BE49-F238E27FC236}">
                <a16:creationId xmlns:a16="http://schemas.microsoft.com/office/drawing/2014/main" id="{3CA70E84-8BED-497D-869D-26DEC6288F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40" y="2215891"/>
            <a:ext cx="3385732" cy="2363499"/>
          </a:xfrm>
          <a:prstGeom prst="rect">
            <a:avLst/>
          </a:prstGeom>
        </p:spPr>
      </p:pic>
      <p:pic>
        <p:nvPicPr>
          <p:cNvPr id="21" name="Picture 20" descr="A picture containing tree, outdoor, way, road&#10;&#10;Description automatically generated">
            <a:extLst>
              <a:ext uri="{FF2B5EF4-FFF2-40B4-BE49-F238E27FC236}">
                <a16:creationId xmlns:a16="http://schemas.microsoft.com/office/drawing/2014/main" id="{D1F3F7F5-70CE-4EA4-8E2F-D0BEEEECC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70" y="2331474"/>
            <a:ext cx="3412900" cy="225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980D-9B8A-4ED1-8CA3-50BAFD4F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year 2022-23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A3E65-647D-4F5E-AF6E-AB0B325F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8B04-D652-4FF8-BC75-3A8EA1B96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for the next Fiscal Year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46966D-02D9-41B9-9504-B993F796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514C0-FC58-4DAB-A9EE-30D59E0A9F8B}"/>
              </a:ext>
            </a:extLst>
          </p:cNvPr>
          <p:cNvSpPr/>
          <p:nvPr/>
        </p:nvSpPr>
        <p:spPr>
          <a:xfrm>
            <a:off x="1144954" y="2084832"/>
            <a:ext cx="9857825" cy="438587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Proposed FY 22-23 Budget $1,897,124 = +$176,839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True Cost to City $0, EG Brennan Golf Course is self funded 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Capital Expenses – $1.6M* Irrigation Project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*actual boned amount to be determined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980D-9B8A-4ED1-8CA3-50BAFD4F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Budget Request Items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A3E65-647D-4F5E-AF6E-AB0B325F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F05A5-1095-443F-80A9-FC989A91D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70423"/>
            <a:ext cx="9991675" cy="1499616"/>
          </a:xfrm>
        </p:spPr>
        <p:txBody>
          <a:bodyPr/>
          <a:lstStyle/>
          <a:p>
            <a:r>
              <a:rPr lang="en-US" dirty="0"/>
              <a:t>Capital budget items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DAC3A1-C403-4ED2-8B9A-4BAEEC34A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9305F-7441-4D94-9826-7F32291455BA}"/>
              </a:ext>
            </a:extLst>
          </p:cNvPr>
          <p:cNvSpPr txBox="1"/>
          <p:nvPr/>
        </p:nvSpPr>
        <p:spPr>
          <a:xfrm>
            <a:off x="8317745" y="3759069"/>
            <a:ext cx="2743200" cy="1089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91440" indent="-91440" algn="ctr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3600" dirty="0">
                <a:solidFill>
                  <a:srgbClr val="3C4663"/>
                </a:solidFill>
              </a:rPr>
              <a:t>Capital Budget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2870B-A7C3-4815-9077-0856B737A64E}"/>
              </a:ext>
            </a:extLst>
          </p:cNvPr>
          <p:cNvSpPr txBox="1"/>
          <p:nvPr/>
        </p:nvSpPr>
        <p:spPr>
          <a:xfrm>
            <a:off x="725786" y="1917826"/>
            <a:ext cx="5549773" cy="397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 smtClean="0">
                <a:solidFill>
                  <a:srgbClr val="3C4663"/>
                </a:solidFill>
              </a:rPr>
              <a:t>$1.6M Irrigation Project; actual amount </a:t>
            </a:r>
            <a:r>
              <a:rPr lang="en-US" sz="2200" dirty="0" err="1" smtClean="0">
                <a:solidFill>
                  <a:srgbClr val="3C4663"/>
                </a:solidFill>
              </a:rPr>
              <a:t>tbd</a:t>
            </a:r>
            <a:endParaRPr lang="en-US" sz="2200" dirty="0">
              <a:solidFill>
                <a:srgbClr val="3C4663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48A09675-25FA-4316-9112-B83AB92D552C}"/>
              </a:ext>
            </a:extLst>
          </p:cNvPr>
          <p:cNvSpPr/>
          <p:nvPr/>
        </p:nvSpPr>
        <p:spPr>
          <a:xfrm rot="5400000">
            <a:off x="5059692" y="3529624"/>
            <a:ext cx="4473920" cy="124485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5227D8-5F24-449A-9BD7-2F4764158F4A}"/>
              </a:ext>
            </a:extLst>
          </p:cNvPr>
          <p:cNvSpPr txBox="1"/>
          <p:nvPr/>
        </p:nvSpPr>
        <p:spPr>
          <a:xfrm>
            <a:off x="725785" y="2860895"/>
            <a:ext cx="5549773" cy="341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90286-B4D2-4203-BBA9-AB88CDEA5265}"/>
              </a:ext>
            </a:extLst>
          </p:cNvPr>
          <p:cNvSpPr txBox="1"/>
          <p:nvPr/>
        </p:nvSpPr>
        <p:spPr>
          <a:xfrm>
            <a:off x="725784" y="3796419"/>
            <a:ext cx="5549773" cy="397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225635-FDE3-402C-84D6-9C4F78F95EA2}"/>
              </a:ext>
            </a:extLst>
          </p:cNvPr>
          <p:cNvSpPr txBox="1"/>
          <p:nvPr/>
        </p:nvSpPr>
        <p:spPr>
          <a:xfrm>
            <a:off x="725783" y="4747032"/>
            <a:ext cx="5549773" cy="341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85E5EE-AD41-4AEF-9628-1E9F1413A479}"/>
              </a:ext>
            </a:extLst>
          </p:cNvPr>
          <p:cNvSpPr txBox="1"/>
          <p:nvPr/>
        </p:nvSpPr>
        <p:spPr>
          <a:xfrm>
            <a:off x="725782" y="5690100"/>
            <a:ext cx="5549773" cy="341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980D-9B8A-4ED1-8CA3-50BAFD4F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A3E65-647D-4F5E-AF6E-AB0B325F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8B04-D652-4FF8-BC75-3A8EA1B96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46966D-02D9-41B9-9504-B993F796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514C0-FC58-4DAB-A9EE-30D59E0A9F8B}"/>
              </a:ext>
            </a:extLst>
          </p:cNvPr>
          <p:cNvSpPr/>
          <p:nvPr/>
        </p:nvSpPr>
        <p:spPr>
          <a:xfrm>
            <a:off x="1144954" y="2084832"/>
            <a:ext cx="9857825" cy="438587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endParaRPr lang="en-US" sz="2000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490196"/>
              </p:ext>
            </p:extLst>
          </p:nvPr>
        </p:nvGraphicFramePr>
        <p:xfrm>
          <a:off x="2177143" y="2481948"/>
          <a:ext cx="7630886" cy="3592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4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846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FY Comparison FY 2021-22 to FY 2020-21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6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6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Totals through end of Feb.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FY 2021-22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FY 2020-21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Full FY 2020-21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Rounds Played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22,443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26,247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43,347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Player Revenue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$686,520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$753,677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$1,264,676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Carts Rented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17,670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19,305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31,616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Carts Revenue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$274,462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$285,768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$478,184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Resident Permits Sold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1,284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Permit Revenue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$13,490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$13,740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$83,110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PAR Pass Sold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PAR Pass Revenue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$5,475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$4,075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$18,300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Sr Pass Sold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Sr Pass Revenue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$2,800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$2,340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$12,740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7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" r="578"/>
          <a:stretch/>
        </p:blipFill>
        <p:spPr>
          <a:xfrm>
            <a:off x="4602488" y="2079689"/>
            <a:ext cx="3245645" cy="2120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4606761" cy="3485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9" y="0"/>
            <a:ext cx="2726039" cy="2097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912" y="0"/>
            <a:ext cx="2195088" cy="20894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00029"/>
            <a:ext cx="5947367" cy="2670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9"/>
          <a:stretch/>
        </p:blipFill>
        <p:spPr>
          <a:xfrm>
            <a:off x="8129614" y="4200029"/>
            <a:ext cx="4062385" cy="26703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542" y="4186495"/>
            <a:ext cx="2187073" cy="267150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8854" y="0"/>
            <a:ext cx="4503634" cy="8320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STAMFORD, 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9F5D5B62-4933-4B93-816F-3151AB6683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4400" y="-2931"/>
            <a:ext cx="2743200" cy="2057400"/>
          </a:xfrm>
          <a:prstGeom prst="rect">
            <a:avLst/>
          </a:prstGeom>
        </p:spPr>
      </p:pic>
      <p:pic>
        <p:nvPicPr>
          <p:cNvPr id="10" name="Picture 10" descr="A picture containing person, outdoor, ground, dressed&#10;&#10;Description automatically generated">
            <a:extLst>
              <a:ext uri="{FF2B5EF4-FFF2-40B4-BE49-F238E27FC236}">
                <a16:creationId xmlns:a16="http://schemas.microsoft.com/office/drawing/2014/main" id="{62293B5B-8E47-47F5-9697-62E343457DB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336" r="-332" b="21006"/>
          <a:stretch/>
        </p:blipFill>
        <p:spPr>
          <a:xfrm>
            <a:off x="7844041" y="2105921"/>
            <a:ext cx="1968180" cy="2074902"/>
          </a:xfrm>
          <a:prstGeom prst="rect">
            <a:avLst/>
          </a:prstGeom>
        </p:spPr>
      </p:pic>
      <p:pic>
        <p:nvPicPr>
          <p:cNvPr id="11" name="Picture 11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EA8BE91C-EAE7-4D15-BF42-007DE7043B0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6" r="20" b="13273"/>
          <a:stretch/>
        </p:blipFill>
        <p:spPr>
          <a:xfrm>
            <a:off x="9778349" y="2078314"/>
            <a:ext cx="2423578" cy="212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980D-9B8A-4ED1-8CA3-50BAFD4F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A3E65-647D-4F5E-AF6E-AB0B325F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8B04-D652-4FF8-BC75-3A8EA1B96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46966D-02D9-41B9-9504-B993F796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EB71CC-DCCC-4897-BFB5-ECAB4A720F5B}"/>
              </a:ext>
            </a:extLst>
          </p:cNvPr>
          <p:cNvSpPr/>
          <p:nvPr/>
        </p:nvSpPr>
        <p:spPr>
          <a:xfrm>
            <a:off x="1144954" y="2620108"/>
            <a:ext cx="9976931" cy="911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i="1" dirty="0">
                <a:ea typeface="+mn-lt"/>
                <a:cs typeface="+mn-lt"/>
              </a:rPr>
              <a:t>Department Function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514C0-FC58-4DAB-A9EE-30D59E0A9F8B}"/>
              </a:ext>
            </a:extLst>
          </p:cNvPr>
          <p:cNvSpPr/>
          <p:nvPr/>
        </p:nvSpPr>
        <p:spPr>
          <a:xfrm>
            <a:off x="1144955" y="3688211"/>
            <a:ext cx="9976932" cy="278249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000" dirty="0" smtClean="0">
                <a:solidFill>
                  <a:schemeClr val="tx2"/>
                </a:solidFill>
              </a:rPr>
              <a:t>The mission of the E.G. Brennan Golf Course is to provide the residents of Stamford and areas neighboring a preeminent public golf course.  E.G. Brennan Golf Course is an 18 Hold Golf Course with a practice chipping/putting green, a full service restaurant and a clubhouse containing a golf simulator, lockers, and golf shop.  Amidst a competitive market for public golf, the aim is for continually improving course conditions while being both fiscally responsible and environmentally mindful.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980D-9B8A-4ED1-8CA3-50BAFD4F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overview and Highlights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A3E65-647D-4F5E-AF6E-AB0B325F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8B04-D652-4FF8-BC75-3A8EA1B96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overview and Highlights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46966D-02D9-41B9-9504-B993F796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514C0-FC58-4DAB-A9EE-30D59E0A9F8B}"/>
              </a:ext>
            </a:extLst>
          </p:cNvPr>
          <p:cNvSpPr/>
          <p:nvPr/>
        </p:nvSpPr>
        <p:spPr>
          <a:xfrm>
            <a:off x="1144954" y="2084832"/>
            <a:ext cx="9857825" cy="438587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Rounds and revenue are up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Tee leveling project complete with favorable comments from golfing public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Re-routing of holes enhanced flow of course and increased pace of play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Alternate revenue streams i.e. parking lot rental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Establish a tree maintenance program, including pruning and removal of dead and dangerous trees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Paving of cart path to #3 tee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Growing of our fund balance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>
                <a:solidFill>
                  <a:schemeClr val="tx2"/>
                </a:solidFill>
              </a:rPr>
              <a:t>Zody’s</a:t>
            </a:r>
            <a:r>
              <a:rPr lang="en-US" sz="2000" dirty="0" smtClean="0">
                <a:solidFill>
                  <a:schemeClr val="tx2"/>
                </a:solidFill>
              </a:rPr>
              <a:t> 19</a:t>
            </a:r>
            <a:r>
              <a:rPr lang="en-US" sz="2000" baseline="30000" dirty="0" smtClean="0">
                <a:solidFill>
                  <a:schemeClr val="tx2"/>
                </a:solidFill>
              </a:rPr>
              <a:t>th</a:t>
            </a:r>
            <a:r>
              <a:rPr lang="en-US" sz="2000" dirty="0" smtClean="0">
                <a:solidFill>
                  <a:schemeClr val="tx2"/>
                </a:solidFill>
              </a:rPr>
              <a:t> Hole Restaurant expansion and lease renewal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980D-9B8A-4ED1-8CA3-50BAFD4F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A3E65-647D-4F5E-AF6E-AB0B325F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8B04-D652-4FF8-BC75-3A8EA1B96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46966D-02D9-41B9-9504-B993F796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514C0-FC58-4DAB-A9EE-30D59E0A9F8B}"/>
              </a:ext>
            </a:extLst>
          </p:cNvPr>
          <p:cNvSpPr/>
          <p:nvPr/>
        </p:nvSpPr>
        <p:spPr>
          <a:xfrm>
            <a:off x="1144954" y="2084832"/>
            <a:ext cx="9857825" cy="438587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Aging infrastructure including Irrigation System, building and mechanicals, equipment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Supply chain issues and escalating costs of goods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Staying relevant in a competitive market where our rate structure is limited with two public golf courses in the same city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Dependency on weather in prime golf months of summer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Finding and retaining quality labor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Retaining golfers that visited EGB during Pandemic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980D-9B8A-4ED1-8CA3-50BAFD4F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A3E65-647D-4F5E-AF6E-AB0B325F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9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8B04-D652-4FF8-BC75-3A8EA1B96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Staff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46966D-02D9-41B9-9504-B993F796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1114" y="1785257"/>
            <a:ext cx="11146972" cy="507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</a:pPr>
            <a:r>
              <a:rPr lang="en-US" sz="2200" dirty="0" smtClean="0">
                <a:solidFill>
                  <a:srgbClr val="3C4663"/>
                </a:solidFill>
              </a:rPr>
              <a:t>Superintendent of Greens</a:t>
            </a:r>
          </a:p>
          <a:p>
            <a:pPr marL="548640" lvl="1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400" dirty="0" smtClean="0">
                <a:solidFill>
                  <a:srgbClr val="3C4663"/>
                </a:solidFill>
              </a:rPr>
              <a:t>Responsible for all facets of golf course maintenance including</a:t>
            </a:r>
          </a:p>
          <a:p>
            <a:pPr marL="548640" lvl="1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400" dirty="0">
                <a:solidFill>
                  <a:srgbClr val="3C4663"/>
                </a:solidFill>
              </a:rPr>
              <a:t>p</a:t>
            </a:r>
            <a:r>
              <a:rPr lang="en-US" sz="1400" dirty="0" smtClean="0">
                <a:solidFill>
                  <a:srgbClr val="3C4663"/>
                </a:solidFill>
              </a:rPr>
              <a:t>lanning, budgeting, and implementing maintenance programs</a:t>
            </a:r>
          </a:p>
          <a:p>
            <a:pPr marL="548640" lvl="1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endParaRPr lang="en-US" sz="800" dirty="0">
              <a:solidFill>
                <a:srgbClr val="3C4663"/>
              </a:solidFill>
            </a:endParaRPr>
          </a:p>
          <a:p>
            <a:pPr marL="91440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 smtClean="0">
                <a:solidFill>
                  <a:srgbClr val="3C4663"/>
                </a:solidFill>
              </a:rPr>
              <a:t>Assistant Superintendent of Greens</a:t>
            </a:r>
          </a:p>
          <a:p>
            <a:pPr marL="548640" lvl="1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400" dirty="0" smtClean="0">
                <a:solidFill>
                  <a:srgbClr val="3C4663"/>
                </a:solidFill>
              </a:rPr>
              <a:t>Responsible for in the field supervision, monitoring of turf conditions</a:t>
            </a:r>
          </a:p>
          <a:p>
            <a:pPr marL="548640" lvl="1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400" dirty="0" smtClean="0">
                <a:solidFill>
                  <a:srgbClr val="3C4663"/>
                </a:solidFill>
              </a:rPr>
              <a:t>and equipment, supervision of full time and seasonal staff</a:t>
            </a:r>
          </a:p>
          <a:p>
            <a:pPr marL="548640" lvl="1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endParaRPr lang="en-US" sz="800" dirty="0">
              <a:solidFill>
                <a:srgbClr val="3C4663"/>
              </a:solidFill>
            </a:endParaRPr>
          </a:p>
          <a:p>
            <a:pPr marL="91440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 smtClean="0">
                <a:solidFill>
                  <a:srgbClr val="3C4663"/>
                </a:solidFill>
              </a:rPr>
              <a:t>Administrative Assistant/Data Analyst</a:t>
            </a:r>
          </a:p>
          <a:p>
            <a:pPr marL="548640" lvl="1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400" dirty="0" smtClean="0">
                <a:solidFill>
                  <a:srgbClr val="3C4663"/>
                </a:solidFill>
              </a:rPr>
              <a:t>Tracks and maintains monthly/yearly rounds of play and cart rentals</a:t>
            </a:r>
          </a:p>
          <a:p>
            <a:pPr marL="548640" lvl="1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400" dirty="0" smtClean="0">
                <a:solidFill>
                  <a:srgbClr val="3C4663"/>
                </a:solidFill>
              </a:rPr>
              <a:t>Processes Requisitions and payments for vendors, on boards </a:t>
            </a:r>
          </a:p>
          <a:p>
            <a:pPr marL="548640" lvl="1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400" dirty="0" smtClean="0">
                <a:solidFill>
                  <a:srgbClr val="3C4663"/>
                </a:solidFill>
              </a:rPr>
              <a:t>Seasonal employees and assists with payroll</a:t>
            </a:r>
          </a:p>
          <a:p>
            <a:pPr marL="548640" lvl="1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endParaRPr lang="en-US" sz="800" dirty="0">
              <a:solidFill>
                <a:srgbClr val="3C4663"/>
              </a:solidFill>
            </a:endParaRPr>
          </a:p>
          <a:p>
            <a:pPr marL="91440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 smtClean="0">
                <a:solidFill>
                  <a:srgbClr val="3C4663"/>
                </a:solidFill>
              </a:rPr>
              <a:t>3 Full Time Laborers</a:t>
            </a:r>
          </a:p>
          <a:p>
            <a:pPr marL="548640" lvl="1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400" dirty="0" smtClean="0">
                <a:solidFill>
                  <a:srgbClr val="3C4663"/>
                </a:solidFill>
              </a:rPr>
              <a:t>Performs tasks as directed for all outdoor work</a:t>
            </a:r>
          </a:p>
          <a:p>
            <a:pPr marL="548640" lvl="1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endParaRPr lang="en-US" sz="800" dirty="0" smtClean="0">
              <a:solidFill>
                <a:srgbClr val="3C4663"/>
              </a:solidFill>
            </a:endParaRPr>
          </a:p>
          <a:p>
            <a:pPr marL="91440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 smtClean="0">
                <a:solidFill>
                  <a:srgbClr val="3C4663"/>
                </a:solidFill>
              </a:rPr>
              <a:t>4 Seasonal Laborers</a:t>
            </a:r>
          </a:p>
          <a:p>
            <a:pPr marL="548640" lvl="1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400" dirty="0" smtClean="0">
                <a:solidFill>
                  <a:srgbClr val="3C4663"/>
                </a:solidFill>
              </a:rPr>
              <a:t>Performs tasks as directed for all outdoor work</a:t>
            </a:r>
          </a:p>
          <a:p>
            <a:pPr marL="548640" lvl="1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endParaRPr lang="en-US" sz="800" dirty="0">
              <a:solidFill>
                <a:srgbClr val="3C4663"/>
              </a:solidFill>
            </a:endParaRPr>
          </a:p>
          <a:p>
            <a:pPr marL="91440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 smtClean="0">
                <a:solidFill>
                  <a:srgbClr val="3C4663"/>
                </a:solidFill>
              </a:rPr>
              <a:t>6 Seasonal Rangers</a:t>
            </a:r>
            <a:endParaRPr lang="en-US" sz="2200" dirty="0">
              <a:solidFill>
                <a:srgbClr val="3C4663"/>
              </a:solidFill>
            </a:endParaRPr>
          </a:p>
          <a:p>
            <a:pPr marL="548640" lvl="1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400" dirty="0" smtClean="0">
                <a:solidFill>
                  <a:srgbClr val="3C4663"/>
                </a:solidFill>
              </a:rPr>
              <a:t>On course enforcement for play rules</a:t>
            </a:r>
          </a:p>
          <a:p>
            <a:pPr marL="91440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endParaRPr lang="en-US" sz="2200" dirty="0">
              <a:solidFill>
                <a:srgbClr val="3C466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2046514"/>
            <a:ext cx="5660571" cy="3572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endParaRPr lang="en-US" sz="2200" dirty="0" smtClean="0">
              <a:solidFill>
                <a:srgbClr val="3C4663"/>
              </a:solidFill>
            </a:endParaRPr>
          </a:p>
          <a:p>
            <a:pPr marL="91440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 smtClean="0">
                <a:solidFill>
                  <a:srgbClr val="3C4663"/>
                </a:solidFill>
              </a:rPr>
              <a:t> </a:t>
            </a:r>
            <a:endParaRPr lang="en-US" sz="2200" dirty="0">
              <a:solidFill>
                <a:srgbClr val="3C4663"/>
              </a:solidFill>
            </a:endParaRPr>
          </a:p>
          <a:p>
            <a:pPr marL="91440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endParaRPr lang="en-US" sz="2200" dirty="0" smtClean="0">
              <a:solidFill>
                <a:srgbClr val="3C4663"/>
              </a:solidFill>
            </a:endParaRPr>
          </a:p>
          <a:p>
            <a:pPr marL="91440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endParaRPr lang="en-US" sz="2200" dirty="0">
              <a:solidFill>
                <a:srgbClr val="3C4663"/>
              </a:solidFill>
            </a:endParaRPr>
          </a:p>
          <a:p>
            <a:pPr marL="91440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endParaRPr lang="en-US" sz="2200" dirty="0" smtClean="0">
              <a:solidFill>
                <a:srgbClr val="3C4663"/>
              </a:solidFill>
            </a:endParaRPr>
          </a:p>
          <a:p>
            <a:pPr marL="91440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endParaRPr lang="en-US" sz="2200" dirty="0">
              <a:solidFill>
                <a:srgbClr val="3C4663"/>
              </a:solidFill>
            </a:endParaRPr>
          </a:p>
          <a:p>
            <a:pPr marL="91440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endParaRPr lang="en-US" sz="2200" dirty="0" smtClean="0">
              <a:solidFill>
                <a:srgbClr val="3C4663"/>
              </a:solidFill>
            </a:endParaRPr>
          </a:p>
          <a:p>
            <a:pPr marL="91440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endParaRPr lang="en-US" sz="2200" dirty="0">
              <a:solidFill>
                <a:srgbClr val="3C4663"/>
              </a:solidFill>
            </a:endParaRPr>
          </a:p>
          <a:p>
            <a:pPr marL="91440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endParaRPr lang="en-US" sz="2200" dirty="0" smtClean="0">
              <a:solidFill>
                <a:srgbClr val="3C4663"/>
              </a:solidFill>
            </a:endParaRPr>
          </a:p>
          <a:p>
            <a:pPr marL="91440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endParaRPr lang="en-US" sz="2200" dirty="0">
              <a:solidFill>
                <a:srgbClr val="3C4663"/>
              </a:solidFill>
            </a:endParaRPr>
          </a:p>
          <a:p>
            <a:pPr marL="91440" indent="-91440" defTabSz="914400">
              <a:lnSpc>
                <a:spcPct val="90000"/>
              </a:lnSpc>
              <a:spcBef>
                <a:spcPts val="100"/>
              </a:spcBef>
              <a:buClr>
                <a:srgbClr val="62C7CD"/>
              </a:buClr>
              <a:buSzPct val="100000"/>
              <a:buFont typeface="Tw Cen MT" panose="020B0602020104020603" pitchFamily="34" charset="0"/>
              <a:buChar char=" "/>
            </a:pPr>
            <a:endParaRPr lang="en-US" sz="2200" dirty="0">
              <a:solidFill>
                <a:srgbClr val="3C466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81" y="2170904"/>
            <a:ext cx="5303305" cy="375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2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7">
      <a:dk1>
        <a:srgbClr val="3C4663"/>
      </a:dk1>
      <a:lt1>
        <a:sysClr val="window" lastClr="FFFFFF"/>
      </a:lt1>
      <a:dk2>
        <a:srgbClr val="3C4663"/>
      </a:dk2>
      <a:lt2>
        <a:srgbClr val="8E9EA7"/>
      </a:lt2>
      <a:accent1>
        <a:srgbClr val="459088"/>
      </a:accent1>
      <a:accent2>
        <a:srgbClr val="62C7CD"/>
      </a:accent2>
      <a:accent3>
        <a:srgbClr val="75BDA7"/>
      </a:accent3>
      <a:accent4>
        <a:srgbClr val="7A8C8E"/>
      </a:accent4>
      <a:accent5>
        <a:srgbClr val="84ACB6"/>
      </a:accent5>
      <a:accent6>
        <a:srgbClr val="62C7CD"/>
      </a:accent6>
      <a:hlink>
        <a:srgbClr val="8DC73D"/>
      </a:hlink>
      <a:folHlink>
        <a:srgbClr val="9F6715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91440" indent="-91440" defTabSz="914400">
          <a:lnSpc>
            <a:spcPct val="90000"/>
          </a:lnSpc>
          <a:spcBef>
            <a:spcPts val="100"/>
          </a:spcBef>
          <a:buClr>
            <a:srgbClr val="62C7CD"/>
          </a:buClr>
          <a:buSzPct val="100000"/>
          <a:buFont typeface="Tw Cen MT" panose="020B0602020104020603" pitchFamily="34" charset="0"/>
          <a:buChar char=" "/>
          <a:defRPr sz="2200" dirty="0">
            <a:solidFill>
              <a:srgbClr val="3C466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2159</TotalTime>
  <Words>523</Words>
  <Application>Microsoft Office PowerPoint</Application>
  <PresentationFormat>Widescreen</PresentationFormat>
  <Paragraphs>132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Tw Cen MT</vt:lpstr>
      <vt:lpstr>Tw Cen MT Condensed</vt:lpstr>
      <vt:lpstr>Wingdings 3</vt:lpstr>
      <vt:lpstr>Integral</vt:lpstr>
      <vt:lpstr>City of Stamford</vt:lpstr>
      <vt:lpstr>Department Functions</vt:lpstr>
      <vt:lpstr>Department Functions</vt:lpstr>
      <vt:lpstr>Program overview and Highlights</vt:lpstr>
      <vt:lpstr>Program overview and Highlights</vt:lpstr>
      <vt:lpstr>Challenges</vt:lpstr>
      <vt:lpstr>challenges</vt:lpstr>
      <vt:lpstr>Current staff</vt:lpstr>
      <vt:lpstr>Current Staff</vt:lpstr>
      <vt:lpstr>Fiscal year 2022-23</vt:lpstr>
      <vt:lpstr>Changes for the next Fiscal Year</vt:lpstr>
      <vt:lpstr>Capital Budget Request Items</vt:lpstr>
      <vt:lpstr>Capital budget items</vt:lpstr>
      <vt:lpstr>Metrics</vt:lpstr>
      <vt:lpstr>metrics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Augustyn, Arthur</dc:creator>
  <cp:lastModifiedBy>Albano, Laurie</cp:lastModifiedBy>
  <cp:revision>85</cp:revision>
  <dcterms:created xsi:type="dcterms:W3CDTF">2019-03-25T13:59:05Z</dcterms:created>
  <dcterms:modified xsi:type="dcterms:W3CDTF">2022-03-17T17:53:41Z</dcterms:modified>
</cp:coreProperties>
</file>