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25"/>
  </p:notesMasterIdLst>
  <p:sldIdLst>
    <p:sldId id="256" r:id="rId2"/>
    <p:sldId id="408" r:id="rId3"/>
    <p:sldId id="415" r:id="rId4"/>
    <p:sldId id="398" r:id="rId5"/>
    <p:sldId id="409" r:id="rId6"/>
    <p:sldId id="410" r:id="rId7"/>
    <p:sldId id="411" r:id="rId8"/>
    <p:sldId id="412" r:id="rId9"/>
    <p:sldId id="416" r:id="rId10"/>
    <p:sldId id="407" r:id="rId11"/>
    <p:sldId id="404" r:id="rId12"/>
    <p:sldId id="422" r:id="rId13"/>
    <p:sldId id="417" r:id="rId14"/>
    <p:sldId id="418" r:id="rId15"/>
    <p:sldId id="406" r:id="rId16"/>
    <p:sldId id="405" r:id="rId17"/>
    <p:sldId id="419" r:id="rId18"/>
    <p:sldId id="420" r:id="rId19"/>
    <p:sldId id="403" r:id="rId20"/>
    <p:sldId id="414" r:id="rId21"/>
    <p:sldId id="413" r:id="rId22"/>
    <p:sldId id="421" r:id="rId23"/>
    <p:sldId id="286" r:id="rId2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60"/>
  </p:normalViewPr>
  <p:slideViewPr>
    <p:cSldViewPr snapToGrid="0">
      <p:cViewPr varScale="1">
        <p:scale>
          <a:sx n="63" d="100"/>
          <a:sy n="63" d="100"/>
        </p:scale>
        <p:origin x="9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07079BD-A916-45C0-827D-7A06255D4D3F}" type="datetimeFigureOut">
              <a:rPr lang="en-US" smtClean="0"/>
              <a:t>3/17/2022</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8A13E576-27E5-4283-9209-7412F8B0AC99}" type="slidenum">
              <a:rPr lang="en-US" smtClean="0"/>
              <a:t>‹#›</a:t>
            </a:fld>
            <a:endParaRPr lang="en-US"/>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r>
              <a:rPr lang="en-US" b="1" dirty="0"/>
              <a:t>March 9</a:t>
            </a:r>
            <a:r>
              <a:rPr lang="en-US" b="1" baseline="30000" dirty="0"/>
              <a:t>th</a:t>
            </a:r>
            <a:r>
              <a:rPr lang="en-US" b="1" dirty="0"/>
              <a:t>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Recreation services/org chart</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9</a:t>
            </a:fld>
            <a:endParaRPr lang="en-US"/>
          </a:p>
        </p:txBody>
      </p:sp>
    </p:spTree>
    <p:extLst>
      <p:ext uri="{BB962C8B-B14F-4D97-AF65-F5344CB8AC3E}">
        <p14:creationId xmlns:p14="http://schemas.microsoft.com/office/powerpoint/2010/main" val="97099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26571"/>
            <a:ext cx="9720072" cy="1262743"/>
          </a:xfrm>
        </p:spPr>
        <p:txBody>
          <a:bodyPr>
            <a:normAutofit fontScale="90000"/>
          </a:bodyPr>
          <a:lstStyle/>
          <a:p>
            <a:r>
              <a:rPr lang="en-US" dirty="0" smtClean="0"/>
              <a:t>Recreation services/org chart</a:t>
            </a:r>
            <a:br>
              <a:rPr lang="en-US" dirty="0" smtClean="0"/>
            </a:b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10</a:t>
            </a:fld>
            <a:endParaRPr lang="en-US"/>
          </a:p>
        </p:txBody>
      </p:sp>
      <p:sp>
        <p:nvSpPr>
          <p:cNvPr id="6" name="TextBox 5"/>
          <p:cNvSpPr txBox="1"/>
          <p:nvPr/>
        </p:nvSpPr>
        <p:spPr>
          <a:xfrm>
            <a:off x="751114" y="1785257"/>
            <a:ext cx="11146972" cy="397032"/>
          </a:xfrm>
          <a:prstGeom prst="rect">
            <a:avLst/>
          </a:prstGeom>
          <a:noFill/>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p:txBody>
      </p:sp>
      <p:sp>
        <p:nvSpPr>
          <p:cNvPr id="8" name="TextBox 7"/>
          <p:cNvSpPr txBox="1"/>
          <p:nvPr/>
        </p:nvSpPr>
        <p:spPr>
          <a:xfrm>
            <a:off x="6019800" y="2046514"/>
            <a:ext cx="5660571" cy="3572260"/>
          </a:xfrm>
          <a:prstGeom prst="rect">
            <a:avLst/>
          </a:prstGeom>
          <a:noFill/>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smtClean="0">
                <a:solidFill>
                  <a:srgbClr val="3C4663"/>
                </a:solidFill>
              </a:rPr>
              <a:t> </a:t>
            </a: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p:txBody>
      </p:sp>
      <p:pic>
        <p:nvPicPr>
          <p:cNvPr id="7" name="Content Placeholder 3"/>
          <p:cNvPicPr>
            <a:picLocks noChangeAspect="1"/>
          </p:cNvPicPr>
          <p:nvPr/>
        </p:nvPicPr>
        <p:blipFill>
          <a:blip r:embed="rId2"/>
          <a:stretch>
            <a:fillRect/>
          </a:stretch>
        </p:blipFill>
        <p:spPr>
          <a:xfrm>
            <a:off x="1905000" y="1480456"/>
            <a:ext cx="8360229" cy="4931229"/>
          </a:xfrm>
          <a:prstGeom prst="rect">
            <a:avLst/>
          </a:prstGeom>
        </p:spPr>
      </p:pic>
    </p:spTree>
    <p:extLst>
      <p:ext uri="{BB962C8B-B14F-4D97-AF65-F5344CB8AC3E}">
        <p14:creationId xmlns:p14="http://schemas.microsoft.com/office/powerpoint/2010/main" val="2359280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95579"/>
                </a:solidFill>
              </a:rPr>
              <a:t>Staff/Recreation Superintendent</a:t>
            </a:r>
            <a:endParaRPr lang="en-US" dirty="0">
              <a:solidFill>
                <a:srgbClr val="495579"/>
              </a:solidFill>
            </a:endParaRPr>
          </a:p>
        </p:txBody>
      </p:sp>
      <p:sp>
        <p:nvSpPr>
          <p:cNvPr id="4" name="Content Placeholder 3"/>
          <p:cNvSpPr>
            <a:spLocks noGrp="1"/>
          </p:cNvSpPr>
          <p:nvPr>
            <p:ph idx="1"/>
          </p:nvPr>
        </p:nvSpPr>
        <p:spPr/>
        <p:txBody>
          <a:bodyPr>
            <a:normAutofit fontScale="77500" lnSpcReduction="20000"/>
          </a:bodyPr>
          <a:lstStyle/>
          <a:p>
            <a:r>
              <a:rPr lang="en-US" sz="2400" b="1" u="sng" dirty="0" smtClean="0">
                <a:solidFill>
                  <a:srgbClr val="000000"/>
                </a:solidFill>
              </a:rPr>
              <a:t>Recreation Superintendent</a:t>
            </a:r>
          </a:p>
          <a:p>
            <a:r>
              <a:rPr lang="en-US" sz="2300" dirty="0" smtClean="0">
                <a:solidFill>
                  <a:srgbClr val="000000"/>
                </a:solidFill>
              </a:rPr>
              <a:t>The Recreation Superintendent is the administrative manager over the Recreation Services Division, the Terry Conner's Ice Rink, and E. Gaynor Brennan Golf Course.  The position manages 17 full time positions, approximately 500 seasonal staff, and revenues of approximately $8 million dollars per fiscal year.  The Superintendent leads, manages and oversees the day to day business, short and long term strategic planning of recreational programs, collaborations and services in a variety of youth and adult recreation, sports leagues, camps, swimming skating, hockey, and golf.  Facility oversight of the rink and golf course including maintenance needs. The Star Center building and the schedule of the </a:t>
            </a:r>
            <a:r>
              <a:rPr lang="en-US" sz="2300" dirty="0" err="1" smtClean="0">
                <a:solidFill>
                  <a:srgbClr val="000000"/>
                </a:solidFill>
              </a:rPr>
              <a:t>Lathon</a:t>
            </a:r>
            <a:r>
              <a:rPr lang="en-US" sz="2300" dirty="0" smtClean="0">
                <a:solidFill>
                  <a:srgbClr val="000000"/>
                </a:solidFill>
              </a:rPr>
              <a:t> Wider gym. Works closely with the Parks Manager on field and park needs for recreation. Approves all school use beach permits. Also includes all third party permitted field use organizations. Work includes budgeting (operating and capital), accounts receivable</a:t>
            </a:r>
            <a:r>
              <a:rPr lang="en-US" sz="2300" dirty="0">
                <a:solidFill>
                  <a:srgbClr val="000000"/>
                </a:solidFill>
              </a:rPr>
              <a:t>, </a:t>
            </a:r>
            <a:r>
              <a:rPr lang="en-US" sz="2300" dirty="0" smtClean="0">
                <a:solidFill>
                  <a:srgbClr val="000000"/>
                </a:solidFill>
              </a:rPr>
              <a:t>payable, personnel issues, policy development and enforcement, processes, software, purchasing bids/RFP’s, communications, marketing, contracts, legal issues/waivers, liability, State laws, etc. There is a high degree of internal and external staff and public contact including elected officials, appointed officials, department customers and the general public. Operations run year round 7 days per week. Position also advises on all Parks Capital planning, design and development, and leads the City annual Fireworks team, RFP and vendor relationship. The position also is the staff liaison to the EGB Golf Commission and the Parks &amp; Recreation Commission.  Serves on the Internal Events Committee.</a:t>
            </a:r>
            <a:endParaRPr lang="en-US" sz="2300" dirty="0">
              <a:solidFill>
                <a:srgbClr val="000000"/>
              </a:solidFill>
            </a:endParaRPr>
          </a:p>
        </p:txBody>
      </p:sp>
      <p:sp>
        <p:nvSpPr>
          <p:cNvPr id="3" name="Slide Number Placeholder 2"/>
          <p:cNvSpPr>
            <a:spLocks noGrp="1"/>
          </p:cNvSpPr>
          <p:nvPr>
            <p:ph type="sldNum" sz="quarter" idx="12"/>
          </p:nvPr>
        </p:nvSpPr>
        <p:spPr/>
        <p:txBody>
          <a:bodyPr/>
          <a:lstStyle/>
          <a:p>
            <a:fld id="{A6E5849F-8334-433C-8F52-1234662387B6}" type="slidenum">
              <a:rPr lang="en-US" smtClean="0"/>
              <a:t>11</a:t>
            </a:fld>
            <a:endParaRPr lang="en-US"/>
          </a:p>
        </p:txBody>
      </p:sp>
    </p:spTree>
    <p:extLst>
      <p:ext uri="{BB962C8B-B14F-4D97-AF65-F5344CB8AC3E}">
        <p14:creationId xmlns:p14="http://schemas.microsoft.com/office/powerpoint/2010/main" val="197242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511628"/>
            <a:ext cx="9720072" cy="968827"/>
          </a:xfrm>
        </p:spPr>
        <p:txBody>
          <a:bodyPr>
            <a:normAutofit fontScale="90000"/>
          </a:bodyPr>
          <a:lstStyle/>
          <a:p>
            <a:r>
              <a:rPr lang="en-US" dirty="0" smtClean="0"/>
              <a:t/>
            </a:r>
            <a:br>
              <a:rPr lang="en-US" dirty="0" smtClean="0"/>
            </a:br>
            <a:r>
              <a:rPr lang="en-US" dirty="0" smtClean="0"/>
              <a:t>Recreation staff</a:t>
            </a:r>
            <a:br>
              <a:rPr lang="en-US" dirty="0" smtClean="0"/>
            </a:b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12</a:t>
            </a:fld>
            <a:endParaRPr lang="en-US"/>
          </a:p>
        </p:txBody>
      </p:sp>
      <p:sp>
        <p:nvSpPr>
          <p:cNvPr id="6" name="TextBox 5"/>
          <p:cNvSpPr txBox="1"/>
          <p:nvPr/>
        </p:nvSpPr>
        <p:spPr>
          <a:xfrm>
            <a:off x="751114" y="1785257"/>
            <a:ext cx="11146972" cy="4541756"/>
          </a:xfrm>
          <a:prstGeom prst="rect">
            <a:avLst/>
          </a:prstGeom>
          <a:noFill/>
          <a:ln w="3175">
            <a:solidFill>
              <a:schemeClr val="tx1"/>
            </a:solidFill>
          </a:ln>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400" b="1" u="sng" dirty="0">
                <a:solidFill>
                  <a:prstClr val="black"/>
                </a:solidFill>
                <a:latin typeface="Calibri" panose="020F0502020204030204"/>
              </a:rPr>
              <a:t>Assistant Supt. of Recreation/Youth </a:t>
            </a:r>
            <a:r>
              <a:rPr lang="en-US" sz="2400" dirty="0">
                <a:solidFill>
                  <a:prstClr val="black"/>
                </a:solidFill>
                <a:latin typeface="Calibri" panose="020F0502020204030204"/>
              </a:rPr>
              <a:t>- provides all administrative program development and management for summer day camps, and all recreation programs, trips and special events for children from ages 2 thru 12 predominately.  Programs include sports, arts, crafts, cooking, STEM, music, fitness etc.  Oversight of the Star Recreation Center, software program registration data input, prepares the seasonal brochure of programs, works with BOE on after school grant programs.  Runs some adult fitness and bus trips.</a:t>
            </a:r>
          </a:p>
          <a:p>
            <a:pPr marL="228600" lvl="0" indent="-228600" defTabSz="914400">
              <a:lnSpc>
                <a:spcPct val="90000"/>
              </a:lnSpc>
              <a:spcBef>
                <a:spcPts val="1000"/>
              </a:spcBef>
              <a:buFont typeface="Arial" panose="020B0604020202020204" pitchFamily="34" charset="0"/>
              <a:buChar char="•"/>
            </a:pPr>
            <a:r>
              <a:rPr lang="en-US" sz="2400" b="1" u="sng" dirty="0">
                <a:solidFill>
                  <a:prstClr val="black"/>
                </a:solidFill>
                <a:latin typeface="Calibri" panose="020F0502020204030204"/>
              </a:rPr>
              <a:t>Assistant Supt. of Recreation/Adults </a:t>
            </a:r>
            <a:r>
              <a:rPr lang="en-US" sz="2400" dirty="0">
                <a:solidFill>
                  <a:prstClr val="black"/>
                </a:solidFill>
                <a:latin typeface="Calibri" panose="020F0502020204030204"/>
              </a:rPr>
              <a:t>– provides all administrative adult league management, vendor revenue sharing contract with youth sports camps , aquatics (swim lessons and Lifeguards school year and summer at beaches), and park field permitting.  Also includes hiring drivers and scheduling the Cove Island Tram and scheduling and programming the </a:t>
            </a:r>
            <a:r>
              <a:rPr lang="en-US" sz="2400" dirty="0" err="1">
                <a:solidFill>
                  <a:prstClr val="black"/>
                </a:solidFill>
                <a:latin typeface="Calibri" panose="020F0502020204030204"/>
              </a:rPr>
              <a:t>Lathon</a:t>
            </a:r>
            <a:r>
              <a:rPr lang="en-US" sz="2400" dirty="0">
                <a:solidFill>
                  <a:prstClr val="black"/>
                </a:solidFill>
                <a:latin typeface="Calibri" panose="020F0502020204030204"/>
              </a:rPr>
              <a:t> Wider gym.  Keeps close contact with the Parks </a:t>
            </a:r>
            <a:r>
              <a:rPr lang="en-US" sz="2400" dirty="0" smtClean="0">
                <a:solidFill>
                  <a:prstClr val="black"/>
                </a:solidFill>
                <a:latin typeface="Calibri" panose="020F0502020204030204"/>
              </a:rPr>
              <a:t>Dept. </a:t>
            </a:r>
            <a:r>
              <a:rPr lang="en-US" sz="2400" dirty="0">
                <a:solidFill>
                  <a:prstClr val="black"/>
                </a:solidFill>
                <a:latin typeface="Calibri" panose="020F0502020204030204"/>
              </a:rPr>
              <a:t>on field </a:t>
            </a:r>
            <a:r>
              <a:rPr lang="en-US" sz="2400" dirty="0" smtClean="0">
                <a:solidFill>
                  <a:prstClr val="black"/>
                </a:solidFill>
                <a:latin typeface="Calibri" panose="020F0502020204030204"/>
              </a:rPr>
              <a:t>scheduling/maintenance needs.</a:t>
            </a:r>
            <a:endParaRPr lang="en-US" sz="2400" dirty="0">
              <a:solidFill>
                <a:prstClr val="black"/>
              </a:solidFill>
              <a:latin typeface="Calibri" panose="020F0502020204030204"/>
            </a:endParaRPr>
          </a:p>
        </p:txBody>
      </p:sp>
      <p:sp>
        <p:nvSpPr>
          <p:cNvPr id="8" name="TextBox 7"/>
          <p:cNvSpPr txBox="1"/>
          <p:nvPr/>
        </p:nvSpPr>
        <p:spPr>
          <a:xfrm>
            <a:off x="6019800" y="2046514"/>
            <a:ext cx="5660571" cy="3572260"/>
          </a:xfrm>
          <a:prstGeom prst="rect">
            <a:avLst/>
          </a:prstGeom>
          <a:noFill/>
          <a:ln>
            <a:noFill/>
          </a:ln>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smtClean="0">
                <a:solidFill>
                  <a:srgbClr val="3C4663"/>
                </a:solidFill>
              </a:rPr>
              <a:t> </a:t>
            </a: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p:txBody>
      </p:sp>
    </p:spTree>
    <p:extLst>
      <p:ext uri="{BB962C8B-B14F-4D97-AF65-F5344CB8AC3E}">
        <p14:creationId xmlns:p14="http://schemas.microsoft.com/office/powerpoint/2010/main" val="89943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511628"/>
            <a:ext cx="9720072" cy="968827"/>
          </a:xfrm>
        </p:spPr>
        <p:txBody>
          <a:bodyPr>
            <a:normAutofit fontScale="90000"/>
          </a:bodyPr>
          <a:lstStyle/>
          <a:p>
            <a:r>
              <a:rPr lang="en-US" dirty="0" smtClean="0"/>
              <a:t/>
            </a:r>
            <a:br>
              <a:rPr lang="en-US" dirty="0" smtClean="0"/>
            </a:br>
            <a:r>
              <a:rPr lang="en-US" dirty="0" smtClean="0"/>
              <a:t>Recreation staff </a:t>
            </a:r>
            <a:r>
              <a:rPr lang="en-US" dirty="0" err="1" smtClean="0"/>
              <a:t>con’t</a:t>
            </a:r>
            <a:r>
              <a:rPr lang="en-US" dirty="0" smtClean="0"/>
              <a:t/>
            </a:r>
            <a:br>
              <a:rPr lang="en-US" dirty="0" smtClean="0"/>
            </a:b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13</a:t>
            </a:fld>
            <a:endParaRPr lang="en-US"/>
          </a:p>
        </p:txBody>
      </p:sp>
      <p:sp>
        <p:nvSpPr>
          <p:cNvPr id="6" name="TextBox 5"/>
          <p:cNvSpPr txBox="1"/>
          <p:nvPr/>
        </p:nvSpPr>
        <p:spPr>
          <a:xfrm>
            <a:off x="751114" y="1785257"/>
            <a:ext cx="11146972" cy="3967240"/>
          </a:xfrm>
          <a:prstGeom prst="rect">
            <a:avLst/>
          </a:prstGeom>
          <a:noFill/>
          <a:ln w="3175">
            <a:solidFill>
              <a:schemeClr val="tx1"/>
            </a:solidFill>
          </a:ln>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b="1" u="sng" dirty="0">
                <a:solidFill>
                  <a:prstClr val="black"/>
                </a:solidFill>
                <a:latin typeface="Calibri" panose="020F0502020204030204"/>
              </a:rPr>
              <a:t>Recreation Supervisor </a:t>
            </a:r>
            <a:r>
              <a:rPr lang="en-US" sz="2800" dirty="0">
                <a:solidFill>
                  <a:prstClr val="black"/>
                </a:solidFill>
                <a:latin typeface="Calibri" panose="020F0502020204030204"/>
              </a:rPr>
              <a:t>– assistant to Asst. Supt. of Recreation/Youth</a:t>
            </a:r>
          </a:p>
          <a:p>
            <a:pPr marL="228600" lvl="0" indent="-228600" defTabSz="914400">
              <a:lnSpc>
                <a:spcPct val="90000"/>
              </a:lnSpc>
              <a:spcBef>
                <a:spcPts val="1000"/>
              </a:spcBef>
              <a:buFont typeface="Arial" panose="020B0604020202020204" pitchFamily="34" charset="0"/>
              <a:buChar char="•"/>
            </a:pPr>
            <a:r>
              <a:rPr lang="en-US" sz="2800" b="1" u="sng" dirty="0">
                <a:solidFill>
                  <a:prstClr val="black"/>
                </a:solidFill>
                <a:latin typeface="Calibri" panose="020F0502020204030204"/>
              </a:rPr>
              <a:t>Recreation Leader </a:t>
            </a:r>
            <a:r>
              <a:rPr lang="en-US" sz="2800" dirty="0">
                <a:solidFill>
                  <a:prstClr val="black"/>
                </a:solidFill>
                <a:latin typeface="Calibri" panose="020F0502020204030204"/>
              </a:rPr>
              <a:t>– assistant to Asst. Supt. of Recreation/Adult</a:t>
            </a:r>
          </a:p>
          <a:p>
            <a:pPr marL="228600" lvl="0" indent="-228600" defTabSz="914400">
              <a:lnSpc>
                <a:spcPct val="90000"/>
              </a:lnSpc>
              <a:spcBef>
                <a:spcPts val="1000"/>
              </a:spcBef>
              <a:buFont typeface="Arial" panose="020B0604020202020204" pitchFamily="34" charset="0"/>
              <a:buChar char="•"/>
            </a:pPr>
            <a:r>
              <a:rPr lang="en-US" sz="2800" b="1" u="sng" dirty="0">
                <a:solidFill>
                  <a:prstClr val="black"/>
                </a:solidFill>
                <a:latin typeface="Calibri" panose="020F0502020204030204"/>
              </a:rPr>
              <a:t>Account Clerk </a:t>
            </a:r>
            <a:r>
              <a:rPr lang="en-US" sz="2800" b="1" u="sng" dirty="0" smtClean="0">
                <a:solidFill>
                  <a:prstClr val="black"/>
                </a:solidFill>
                <a:latin typeface="Calibri" panose="020F0502020204030204"/>
              </a:rPr>
              <a:t>II </a:t>
            </a:r>
            <a:r>
              <a:rPr lang="en-US" sz="2800" dirty="0">
                <a:solidFill>
                  <a:prstClr val="black"/>
                </a:solidFill>
                <a:latin typeface="Calibri" panose="020F0502020204030204"/>
              </a:rPr>
              <a:t>– handles all revenue reports and data reporting. Processes refunds and daily POS reconciliation. Fields front desk phone calls, emails, walk in registrations and various clerical tasks.</a:t>
            </a:r>
          </a:p>
          <a:p>
            <a:pPr marL="228600" lvl="0" indent="-228600" defTabSz="914400">
              <a:lnSpc>
                <a:spcPct val="90000"/>
              </a:lnSpc>
              <a:spcBef>
                <a:spcPts val="1000"/>
              </a:spcBef>
              <a:buFont typeface="Arial" panose="020B0604020202020204" pitchFamily="34" charset="0"/>
              <a:buChar char="•"/>
            </a:pPr>
            <a:r>
              <a:rPr lang="en-US" sz="2800" b="1" u="sng" dirty="0">
                <a:solidFill>
                  <a:prstClr val="black"/>
                </a:solidFill>
                <a:latin typeface="Calibri" panose="020F0502020204030204"/>
              </a:rPr>
              <a:t>Customer Service Rep </a:t>
            </a:r>
            <a:r>
              <a:rPr lang="en-US" sz="2800" dirty="0">
                <a:solidFill>
                  <a:prstClr val="black"/>
                </a:solidFill>
                <a:latin typeface="Calibri" panose="020F0502020204030204"/>
              </a:rPr>
              <a:t>– handles all accounts payable/</a:t>
            </a:r>
            <a:r>
              <a:rPr lang="en-US" sz="2800" dirty="0" err="1">
                <a:solidFill>
                  <a:prstClr val="black"/>
                </a:solidFill>
                <a:latin typeface="Calibri" panose="020F0502020204030204"/>
              </a:rPr>
              <a:t>recievable</a:t>
            </a:r>
            <a:r>
              <a:rPr lang="en-US" sz="2800" dirty="0">
                <a:solidFill>
                  <a:prstClr val="black"/>
                </a:solidFill>
                <a:latin typeface="Calibri" panose="020F0502020204030204"/>
              </a:rPr>
              <a:t>, processes daily POS reconciliation. Fields front desk phone calls, emails, walk in registrations, and various clerical tasks. Assists professional staff with program tasks and maintains the online field and event calendar.</a:t>
            </a:r>
          </a:p>
        </p:txBody>
      </p:sp>
      <p:sp>
        <p:nvSpPr>
          <p:cNvPr id="8" name="TextBox 7"/>
          <p:cNvSpPr txBox="1"/>
          <p:nvPr/>
        </p:nvSpPr>
        <p:spPr>
          <a:xfrm>
            <a:off x="6019800" y="2046514"/>
            <a:ext cx="5660571" cy="3572260"/>
          </a:xfrm>
          <a:prstGeom prst="rect">
            <a:avLst/>
          </a:prstGeom>
          <a:noFill/>
          <a:ln>
            <a:noFill/>
          </a:ln>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smtClean="0">
                <a:solidFill>
                  <a:srgbClr val="3C4663"/>
                </a:solidFill>
              </a:rPr>
              <a:t> </a:t>
            </a: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smtClean="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p:txBody>
      </p:sp>
    </p:spTree>
    <p:extLst>
      <p:ext uri="{BB962C8B-B14F-4D97-AF65-F5344CB8AC3E}">
        <p14:creationId xmlns:p14="http://schemas.microsoft.com/office/powerpoint/2010/main" val="27613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Recreation services/program highlights</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14</a:t>
            </a:fld>
            <a:endParaRPr lang="en-US"/>
          </a:p>
        </p:txBody>
      </p:sp>
    </p:spTree>
    <p:extLst>
      <p:ext uri="{BB962C8B-B14F-4D97-AF65-F5344CB8AC3E}">
        <p14:creationId xmlns:p14="http://schemas.microsoft.com/office/powerpoint/2010/main" val="2065617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144953" y="402772"/>
            <a:ext cx="9857825" cy="1371600"/>
          </a:xfrm>
        </p:spPr>
        <p:txBody>
          <a:bodyPr/>
          <a:lstStyle/>
          <a:p>
            <a:r>
              <a:rPr lang="en-US" dirty="0" smtClean="0"/>
              <a:t>Program highlights</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15</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51115" y="1480458"/>
            <a:ext cx="10635342" cy="49902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1700" dirty="0">
                <a:solidFill>
                  <a:prstClr val="black"/>
                </a:solidFill>
                <a:latin typeface="Calibri" panose="020F0502020204030204"/>
              </a:rPr>
              <a:t>* </a:t>
            </a:r>
            <a:r>
              <a:rPr lang="en-US" sz="1600" b="1" u="sng" dirty="0">
                <a:solidFill>
                  <a:prstClr val="black"/>
                </a:solidFill>
                <a:latin typeface="Calibri" panose="020F0502020204030204"/>
              </a:rPr>
              <a:t>Youth Programs</a:t>
            </a:r>
          </a:p>
          <a:p>
            <a:pPr lvl="0" defTabSz="914400">
              <a:lnSpc>
                <a:spcPct val="90000"/>
              </a:lnSpc>
              <a:spcBef>
                <a:spcPts val="1000"/>
              </a:spcBef>
            </a:pPr>
            <a:r>
              <a:rPr lang="en-US" sz="1600" dirty="0">
                <a:solidFill>
                  <a:prstClr val="black"/>
                </a:solidFill>
                <a:latin typeface="Calibri" panose="020F0502020204030204"/>
              </a:rPr>
              <a:t>	</a:t>
            </a:r>
            <a:r>
              <a:rPr lang="en-US" sz="1600" b="1" u="sng" dirty="0">
                <a:solidFill>
                  <a:prstClr val="black"/>
                </a:solidFill>
                <a:latin typeface="Calibri" panose="020F0502020204030204"/>
              </a:rPr>
              <a:t>* Star Center </a:t>
            </a:r>
            <a:r>
              <a:rPr lang="en-US" sz="1600" dirty="0">
                <a:solidFill>
                  <a:prstClr val="black"/>
                </a:solidFill>
                <a:latin typeface="Calibri" panose="020F0502020204030204"/>
              </a:rPr>
              <a:t>– Proposed expansion of facility use and lease extension at no increase</a:t>
            </a:r>
          </a:p>
          <a:p>
            <a:pPr lvl="0" defTabSz="914400">
              <a:lnSpc>
                <a:spcPct val="90000"/>
              </a:lnSpc>
              <a:spcBef>
                <a:spcPts val="1000"/>
              </a:spcBef>
            </a:pPr>
            <a:r>
              <a:rPr lang="en-US" sz="1600" dirty="0">
                <a:solidFill>
                  <a:prstClr val="black"/>
                </a:solidFill>
                <a:latin typeface="Calibri" panose="020F0502020204030204"/>
              </a:rPr>
              <a:t>	 	* Wait lists for AM Stay &amp; Play and After School Club.</a:t>
            </a:r>
          </a:p>
          <a:p>
            <a:pPr lvl="0" defTabSz="914400">
              <a:lnSpc>
                <a:spcPct val="90000"/>
              </a:lnSpc>
              <a:spcBef>
                <a:spcPts val="1000"/>
              </a:spcBef>
            </a:pPr>
            <a:r>
              <a:rPr lang="en-US" sz="1600" dirty="0">
                <a:solidFill>
                  <a:prstClr val="black"/>
                </a:solidFill>
                <a:latin typeface="Calibri" panose="020F0502020204030204"/>
              </a:rPr>
              <a:t>		* 90% of programs run here with registrations from all over the City.</a:t>
            </a:r>
          </a:p>
          <a:p>
            <a:pPr lvl="0" defTabSz="914400">
              <a:lnSpc>
                <a:spcPct val="90000"/>
              </a:lnSpc>
              <a:spcBef>
                <a:spcPts val="1000"/>
              </a:spcBef>
            </a:pPr>
            <a:r>
              <a:rPr lang="en-US" sz="1600" dirty="0">
                <a:solidFill>
                  <a:prstClr val="black"/>
                </a:solidFill>
                <a:latin typeface="Calibri" panose="020F0502020204030204"/>
              </a:rPr>
              <a:t>		*  See Star Center Annual Report.</a:t>
            </a:r>
          </a:p>
          <a:p>
            <a:pPr lvl="0" defTabSz="914400">
              <a:lnSpc>
                <a:spcPct val="90000"/>
              </a:lnSpc>
              <a:spcBef>
                <a:spcPts val="1000"/>
              </a:spcBef>
            </a:pPr>
            <a:r>
              <a:rPr lang="en-US" sz="1600" dirty="0">
                <a:solidFill>
                  <a:prstClr val="black"/>
                </a:solidFill>
                <a:latin typeface="Calibri" panose="020F0502020204030204"/>
              </a:rPr>
              <a:t>      	</a:t>
            </a:r>
            <a:r>
              <a:rPr lang="en-US" sz="1600" b="1" u="sng" dirty="0">
                <a:solidFill>
                  <a:prstClr val="black"/>
                </a:solidFill>
                <a:latin typeface="Calibri" panose="020F0502020204030204"/>
              </a:rPr>
              <a:t>* Summer Camps </a:t>
            </a:r>
            <a:r>
              <a:rPr lang="en-US" sz="1600" dirty="0">
                <a:solidFill>
                  <a:prstClr val="black"/>
                </a:solidFill>
                <a:latin typeface="Calibri" panose="020F0502020204030204"/>
              </a:rPr>
              <a:t>– </a:t>
            </a:r>
            <a:r>
              <a:rPr lang="en-US" sz="1500" dirty="0">
                <a:solidFill>
                  <a:prstClr val="black"/>
                </a:solidFill>
                <a:latin typeface="Calibri" panose="020F0502020204030204"/>
              </a:rPr>
              <a:t>7 sites with a max capacity of 1200 children.  Sports, Arts, Crafts, Games, Swimming &amp; Field Trips.</a:t>
            </a:r>
          </a:p>
          <a:p>
            <a:pPr lvl="0" defTabSz="914400">
              <a:lnSpc>
                <a:spcPct val="90000"/>
              </a:lnSpc>
              <a:spcBef>
                <a:spcPts val="1000"/>
              </a:spcBef>
            </a:pPr>
            <a:r>
              <a:rPr lang="en-US" sz="1600" dirty="0">
                <a:solidFill>
                  <a:prstClr val="black"/>
                </a:solidFill>
                <a:latin typeface="Calibri" panose="020F0502020204030204"/>
              </a:rPr>
              <a:t>		*  Registrations and camps are in high demand/wait lists as we move more past COVID.</a:t>
            </a:r>
          </a:p>
          <a:p>
            <a:pPr lvl="0" defTabSz="914400">
              <a:lnSpc>
                <a:spcPct val="90000"/>
              </a:lnSpc>
              <a:spcBef>
                <a:spcPts val="1000"/>
              </a:spcBef>
            </a:pPr>
            <a:r>
              <a:rPr lang="en-US" sz="1600" dirty="0">
                <a:solidFill>
                  <a:prstClr val="black"/>
                </a:solidFill>
                <a:latin typeface="Calibri" panose="020F0502020204030204"/>
              </a:rPr>
              <a:t>		*  Fees for full pay and low income families.</a:t>
            </a:r>
          </a:p>
          <a:p>
            <a:pPr lvl="0" defTabSz="914400">
              <a:lnSpc>
                <a:spcPct val="90000"/>
              </a:lnSpc>
              <a:spcBef>
                <a:spcPts val="1000"/>
              </a:spcBef>
            </a:pPr>
            <a:r>
              <a:rPr lang="en-US" sz="1600" dirty="0">
                <a:solidFill>
                  <a:prstClr val="black"/>
                </a:solidFill>
                <a:latin typeface="Calibri" panose="020F0502020204030204"/>
              </a:rPr>
              <a:t>		*   Offer on line registration for full pay and walk in appointments (NEW) for those who need			additional care and paperwork assistance.  Also preempts long waiting lines.</a:t>
            </a:r>
          </a:p>
          <a:p>
            <a:pPr lvl="0" defTabSz="914400">
              <a:lnSpc>
                <a:spcPct val="90000"/>
              </a:lnSpc>
              <a:spcBef>
                <a:spcPts val="1000"/>
              </a:spcBef>
            </a:pPr>
            <a:r>
              <a:rPr lang="en-US" sz="1600" dirty="0">
                <a:solidFill>
                  <a:prstClr val="black"/>
                </a:solidFill>
                <a:latin typeface="Calibri" panose="020F0502020204030204"/>
              </a:rPr>
              <a:t>	</a:t>
            </a:r>
            <a:r>
              <a:rPr lang="en-US" sz="1600" b="1" u="sng" dirty="0">
                <a:solidFill>
                  <a:prstClr val="black"/>
                </a:solidFill>
                <a:latin typeface="Calibri" panose="020F0502020204030204"/>
              </a:rPr>
              <a:t>* After School Programs/Special Events </a:t>
            </a:r>
            <a:r>
              <a:rPr lang="en-US" sz="1600" dirty="0">
                <a:solidFill>
                  <a:prstClr val="black"/>
                </a:solidFill>
                <a:latin typeface="Calibri" panose="020F0502020204030204"/>
              </a:rPr>
              <a:t>– </a:t>
            </a:r>
            <a:r>
              <a:rPr lang="en-US" sz="1300" dirty="0">
                <a:solidFill>
                  <a:prstClr val="black"/>
                </a:solidFill>
                <a:latin typeface="Calibri" panose="020F0502020204030204"/>
              </a:rPr>
              <a:t>SRS hosts a variety of sports, music, arts, dance, etc. programs during the school year.</a:t>
            </a:r>
          </a:p>
          <a:p>
            <a:pPr lvl="0" defTabSz="914400">
              <a:lnSpc>
                <a:spcPct val="90000"/>
              </a:lnSpc>
              <a:spcBef>
                <a:spcPts val="1000"/>
              </a:spcBef>
            </a:pPr>
            <a:r>
              <a:rPr lang="en-US" sz="1600" dirty="0">
                <a:solidFill>
                  <a:prstClr val="black"/>
                </a:solidFill>
                <a:latin typeface="Calibri" panose="020F0502020204030204"/>
              </a:rPr>
              <a:t>		* Most programs are held at the Star Center.</a:t>
            </a:r>
          </a:p>
          <a:p>
            <a:pPr lvl="0" defTabSz="914400">
              <a:lnSpc>
                <a:spcPct val="90000"/>
              </a:lnSpc>
              <a:spcBef>
                <a:spcPts val="1000"/>
              </a:spcBef>
            </a:pPr>
            <a:r>
              <a:rPr lang="en-US" sz="1600" dirty="0">
                <a:solidFill>
                  <a:prstClr val="black"/>
                </a:solidFill>
                <a:latin typeface="Calibri" panose="020F0502020204030204"/>
              </a:rPr>
              <a:t>		* Special events include 3 holiday time themed events for kids and families. </a:t>
            </a:r>
          </a:p>
          <a:p>
            <a:pPr lvl="0" defTabSz="914400">
              <a:lnSpc>
                <a:spcPct val="90000"/>
              </a:lnSpc>
              <a:spcBef>
                <a:spcPts val="1000"/>
              </a:spcBef>
            </a:pPr>
            <a:r>
              <a:rPr lang="en-US" sz="1600" dirty="0">
                <a:solidFill>
                  <a:prstClr val="black"/>
                </a:solidFill>
                <a:latin typeface="Calibri" panose="020F0502020204030204"/>
              </a:rPr>
              <a:t>		 * Kids to Parks Day and Movie Nights</a:t>
            </a:r>
          </a:p>
        </p:txBody>
      </p:sp>
    </p:spTree>
    <p:extLst>
      <p:ext uri="{BB962C8B-B14F-4D97-AF65-F5344CB8AC3E}">
        <p14:creationId xmlns:p14="http://schemas.microsoft.com/office/powerpoint/2010/main" val="1093248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144953" y="402772"/>
            <a:ext cx="9857825" cy="1371600"/>
          </a:xfrm>
        </p:spPr>
        <p:txBody>
          <a:bodyPr/>
          <a:lstStyle/>
          <a:p>
            <a:r>
              <a:rPr lang="en-US" dirty="0" smtClean="0"/>
              <a:t>Program highlights </a:t>
            </a:r>
            <a:r>
              <a:rPr lang="en-US" dirty="0" err="1" smtClean="0"/>
              <a:t>con’t</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16</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51115" y="1480458"/>
            <a:ext cx="10635342" cy="49902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1400" b="1" u="sng" dirty="0">
                <a:solidFill>
                  <a:prstClr val="black"/>
                </a:solidFill>
                <a:latin typeface="Calibri" panose="020F0502020204030204"/>
              </a:rPr>
              <a:t>Adult Leagues – Managed by Recreation.</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Basketball </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Beach Volleyball </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Kickball</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Indoor Volleyball </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Softball </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Flag Football</a:t>
            </a:r>
          </a:p>
          <a:p>
            <a:pPr marL="228600" lvl="0" indent="-228600" defTabSz="914400">
              <a:lnSpc>
                <a:spcPct val="90000"/>
              </a:lnSpc>
              <a:spcBef>
                <a:spcPts val="1000"/>
              </a:spcBef>
              <a:buFont typeface="Arial" panose="020B0604020202020204" pitchFamily="34" charset="0"/>
              <a:buChar char="•"/>
            </a:pPr>
            <a:r>
              <a:rPr lang="en-US" sz="1400" b="1" u="sng" dirty="0">
                <a:solidFill>
                  <a:prstClr val="black"/>
                </a:solidFill>
                <a:latin typeface="Calibri" panose="020F0502020204030204"/>
              </a:rPr>
              <a:t>Adult Independent Permitted Leagues</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Soccer - 4 Stamford teams/Regional play</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Rugby – 1 Stamford practice team</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Over 30 Baseball – 2 Stamford teams/Regional play</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Cricket – 3  Stamford teams/Regional play</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Bocce – 8 to 10 teams in a Stamford league</a:t>
            </a:r>
          </a:p>
        </p:txBody>
      </p:sp>
    </p:spTree>
    <p:extLst>
      <p:ext uri="{BB962C8B-B14F-4D97-AF65-F5344CB8AC3E}">
        <p14:creationId xmlns:p14="http://schemas.microsoft.com/office/powerpoint/2010/main" val="330839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144953" y="402772"/>
            <a:ext cx="9857825" cy="1371600"/>
          </a:xfrm>
        </p:spPr>
        <p:txBody>
          <a:bodyPr/>
          <a:lstStyle/>
          <a:p>
            <a:r>
              <a:rPr lang="en-US" dirty="0" smtClean="0"/>
              <a:t>Program highlights </a:t>
            </a:r>
            <a:r>
              <a:rPr lang="en-US" dirty="0" err="1" smtClean="0"/>
              <a:t>con’t</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17</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51115" y="1600200"/>
            <a:ext cx="10635342" cy="487050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85800" lvl="1" indent="-228600" defTabSz="914400">
              <a:lnSpc>
                <a:spcPct val="90000"/>
              </a:lnSpc>
              <a:spcBef>
                <a:spcPts val="500"/>
              </a:spcBef>
              <a:buFont typeface="Arial" panose="020B0604020202020204" pitchFamily="34" charset="0"/>
              <a:buChar char="•"/>
            </a:pPr>
            <a:r>
              <a:rPr lang="en-US" sz="2400" b="1" u="sng" dirty="0">
                <a:solidFill>
                  <a:prstClr val="black"/>
                </a:solidFill>
                <a:latin typeface="Calibri" panose="020F0502020204030204"/>
              </a:rPr>
              <a:t>Field Permitting </a:t>
            </a:r>
            <a:r>
              <a:rPr lang="en-US" sz="2400" dirty="0">
                <a:solidFill>
                  <a:prstClr val="black"/>
                </a:solidFill>
                <a:latin typeface="Calibri" panose="020F0502020204030204"/>
              </a:rPr>
              <a:t>– Permits for all sanctioned youth and adult sports leagues on park fields.</a:t>
            </a:r>
          </a:p>
          <a:p>
            <a:pPr marL="685800" lvl="1" indent="-228600" defTabSz="914400">
              <a:lnSpc>
                <a:spcPct val="90000"/>
              </a:lnSpc>
              <a:spcBef>
                <a:spcPts val="500"/>
              </a:spcBef>
              <a:buFont typeface="Arial" panose="020B0604020202020204" pitchFamily="34" charset="0"/>
              <a:buChar char="•"/>
            </a:pPr>
            <a:r>
              <a:rPr lang="en-US" sz="2000" dirty="0">
                <a:solidFill>
                  <a:prstClr val="black"/>
                </a:solidFill>
                <a:latin typeface="Calibri" panose="020F0502020204030204"/>
              </a:rPr>
              <a:t>15 organizations = 12,750 permits issued annually</a:t>
            </a:r>
          </a:p>
          <a:p>
            <a:pPr marL="685800" lvl="1" indent="-228600" defTabSz="914400">
              <a:lnSpc>
                <a:spcPct val="90000"/>
              </a:lnSpc>
              <a:spcBef>
                <a:spcPts val="500"/>
              </a:spcBef>
              <a:buFont typeface="Arial" panose="020B0604020202020204" pitchFamily="34" charset="0"/>
              <a:buChar char="•"/>
            </a:pPr>
            <a:r>
              <a:rPr lang="en-US" sz="2000" dirty="0">
                <a:solidFill>
                  <a:prstClr val="black"/>
                </a:solidFill>
                <a:latin typeface="Calibri" panose="020F0502020204030204"/>
              </a:rPr>
              <a:t>Compliance paperwork consists of insurance cert, roster, policy sign off, invoicing as necessary, sports parking pass allocation and scheduling.</a:t>
            </a:r>
          </a:p>
          <a:p>
            <a:pPr marL="685800" lvl="1" indent="-228600" defTabSz="914400">
              <a:lnSpc>
                <a:spcPct val="90000"/>
              </a:lnSpc>
              <a:spcBef>
                <a:spcPts val="500"/>
              </a:spcBef>
              <a:buFont typeface="Arial" panose="020B0604020202020204" pitchFamily="34" charset="0"/>
              <a:buChar char="•"/>
            </a:pPr>
            <a:endParaRPr lang="en-US" sz="2400" dirty="0">
              <a:solidFill>
                <a:prstClr val="black"/>
              </a:solidFill>
              <a:latin typeface="Calibri" panose="020F0502020204030204"/>
            </a:endParaRPr>
          </a:p>
          <a:p>
            <a:pPr marL="685800" lvl="1" indent="-228600" defTabSz="914400">
              <a:lnSpc>
                <a:spcPct val="90000"/>
              </a:lnSpc>
              <a:spcBef>
                <a:spcPts val="500"/>
              </a:spcBef>
              <a:buFont typeface="Arial" panose="020B0604020202020204" pitchFamily="34" charset="0"/>
              <a:buChar char="•"/>
            </a:pPr>
            <a:endParaRPr lang="en-US" sz="2400" dirty="0">
              <a:solidFill>
                <a:prstClr val="black"/>
              </a:solidFill>
              <a:latin typeface="Calibri" panose="020F0502020204030204"/>
            </a:endParaRPr>
          </a:p>
          <a:p>
            <a:pPr marL="685800" lvl="1" indent="-228600" defTabSz="914400">
              <a:lnSpc>
                <a:spcPct val="90000"/>
              </a:lnSpc>
              <a:spcBef>
                <a:spcPts val="500"/>
              </a:spcBef>
              <a:buFont typeface="Arial" panose="020B0604020202020204" pitchFamily="34" charset="0"/>
              <a:buChar char="•"/>
            </a:pPr>
            <a:r>
              <a:rPr lang="en-US" sz="2400" b="1" u="sng" dirty="0">
                <a:solidFill>
                  <a:prstClr val="black"/>
                </a:solidFill>
                <a:latin typeface="Calibri" panose="020F0502020204030204"/>
              </a:rPr>
              <a:t>Aquatics – </a:t>
            </a:r>
            <a:r>
              <a:rPr lang="en-US" sz="2400" dirty="0" err="1">
                <a:solidFill>
                  <a:prstClr val="black"/>
                </a:solidFill>
                <a:latin typeface="Calibri" panose="020F0502020204030204"/>
              </a:rPr>
              <a:t>Heroy</a:t>
            </a:r>
            <a:r>
              <a:rPr lang="en-US" sz="2400" dirty="0">
                <a:solidFill>
                  <a:prstClr val="black"/>
                </a:solidFill>
                <a:latin typeface="Calibri" panose="020F0502020204030204"/>
              </a:rPr>
              <a:t> and </a:t>
            </a:r>
            <a:r>
              <a:rPr lang="en-US" sz="2400" dirty="0" err="1">
                <a:solidFill>
                  <a:prstClr val="black"/>
                </a:solidFill>
                <a:latin typeface="Calibri" panose="020F0502020204030204"/>
              </a:rPr>
              <a:t>Westhill</a:t>
            </a:r>
            <a:r>
              <a:rPr lang="en-US" sz="2400" dirty="0">
                <a:solidFill>
                  <a:prstClr val="black"/>
                </a:solidFill>
                <a:latin typeface="Calibri" panose="020F0502020204030204"/>
              </a:rPr>
              <a:t> HS Pool</a:t>
            </a:r>
          </a:p>
          <a:p>
            <a:pPr marL="685800" lvl="1" indent="-228600" defTabSz="914400">
              <a:lnSpc>
                <a:spcPct val="90000"/>
              </a:lnSpc>
              <a:spcBef>
                <a:spcPts val="500"/>
              </a:spcBef>
              <a:buFont typeface="Arial" panose="020B0604020202020204" pitchFamily="34" charset="0"/>
              <a:buChar char="•"/>
            </a:pPr>
            <a:r>
              <a:rPr lang="en-US" sz="2000" dirty="0">
                <a:solidFill>
                  <a:prstClr val="black"/>
                </a:solidFill>
                <a:latin typeface="Calibri" panose="020F0502020204030204"/>
              </a:rPr>
              <a:t>Swim lessons </a:t>
            </a:r>
          </a:p>
          <a:p>
            <a:pPr marL="685800" lvl="1" indent="-228600" defTabSz="914400">
              <a:lnSpc>
                <a:spcPct val="90000"/>
              </a:lnSpc>
              <a:spcBef>
                <a:spcPts val="500"/>
              </a:spcBef>
              <a:buFont typeface="Arial" panose="020B0604020202020204" pitchFamily="34" charset="0"/>
              <a:buChar char="•"/>
            </a:pPr>
            <a:r>
              <a:rPr lang="en-US" sz="2000" dirty="0">
                <a:solidFill>
                  <a:prstClr val="black"/>
                </a:solidFill>
                <a:latin typeface="Calibri" panose="020F0502020204030204"/>
              </a:rPr>
              <a:t>Lifeguards – hiring, training, scheduling and supervising 50 guards in the summer, and 10 in the fall, winter and spring.</a:t>
            </a:r>
          </a:p>
        </p:txBody>
      </p:sp>
    </p:spTree>
    <p:extLst>
      <p:ext uri="{BB962C8B-B14F-4D97-AF65-F5344CB8AC3E}">
        <p14:creationId xmlns:p14="http://schemas.microsoft.com/office/powerpoint/2010/main" val="1121387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Recreation services/participation metrics</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18</a:t>
            </a:fld>
            <a:endParaRPr lang="en-US"/>
          </a:p>
        </p:txBody>
      </p:sp>
    </p:spTree>
    <p:extLst>
      <p:ext uri="{BB962C8B-B14F-4D97-AF65-F5344CB8AC3E}">
        <p14:creationId xmlns:p14="http://schemas.microsoft.com/office/powerpoint/2010/main" val="346936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normAutofit fontScale="90000"/>
          </a:bodyPr>
          <a:lstStyle/>
          <a:p>
            <a:r>
              <a:rPr lang="en-US" dirty="0" smtClean="0"/>
              <a:t/>
            </a:r>
            <a:br>
              <a:rPr lang="en-US" dirty="0" smtClean="0"/>
            </a:br>
            <a:r>
              <a:rPr lang="en-US" dirty="0" smtClean="0"/>
              <a:t>Recreation services</a:t>
            </a:r>
            <a:br>
              <a:rPr lang="en-US" dirty="0" smtClean="0"/>
            </a:br>
            <a:r>
              <a:rPr lang="en-US" sz="2700" dirty="0"/>
              <a:t>Budget Overview/Summary</a:t>
            </a:r>
            <a:br>
              <a:rPr lang="en-US" sz="2700" dirty="0"/>
            </a:br>
            <a:r>
              <a:rPr lang="en-US" sz="2700" dirty="0"/>
              <a:t>FY’s 21-22 &amp; 22-23 To Date</a:t>
            </a:r>
            <a:r>
              <a:rPr lang="en-US" dirty="0"/>
              <a:t/>
            </a:r>
            <a:br>
              <a:rPr lang="en-US" dirty="0"/>
            </a:b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a:t>
            </a:fld>
            <a:endParaRPr lang="en-US"/>
          </a:p>
        </p:txBody>
      </p:sp>
    </p:spTree>
    <p:extLst>
      <p:ext uri="{BB962C8B-B14F-4D97-AF65-F5344CB8AC3E}">
        <p14:creationId xmlns:p14="http://schemas.microsoft.com/office/powerpoint/2010/main" val="46829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67671" y="367502"/>
            <a:ext cx="9935108" cy="1499616"/>
          </a:xfrm>
        </p:spPr>
        <p:txBody>
          <a:bodyPr/>
          <a:lstStyle/>
          <a:p>
            <a:r>
              <a:rPr lang="en-US" dirty="0" smtClean="0"/>
              <a:t>Recreation services/participation metrics</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19</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1144954" y="2084832"/>
            <a:ext cx="9857825"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886200" lvl="8" indent="-228600" defTabSz="914400">
              <a:lnSpc>
                <a:spcPct val="90000"/>
              </a:lnSpc>
              <a:spcBef>
                <a:spcPts val="500"/>
              </a:spcBef>
              <a:buFont typeface="Arial" panose="020B0604020202020204" pitchFamily="34" charset="0"/>
              <a:buChar char="•"/>
            </a:pPr>
            <a:r>
              <a:rPr lang="en-US" sz="1400" b="1" u="sng" dirty="0">
                <a:solidFill>
                  <a:prstClr val="black"/>
                </a:solidFill>
                <a:latin typeface="Calibri" panose="020F0502020204030204"/>
              </a:rPr>
              <a:t>FY 19-20	</a:t>
            </a:r>
            <a:r>
              <a:rPr lang="en-US" sz="1400" dirty="0">
                <a:solidFill>
                  <a:prstClr val="black"/>
                </a:solidFill>
                <a:latin typeface="Calibri" panose="020F0502020204030204"/>
              </a:rPr>
              <a:t>		</a:t>
            </a:r>
            <a:r>
              <a:rPr lang="en-US" sz="1400" b="1" u="sng" dirty="0">
                <a:solidFill>
                  <a:prstClr val="black"/>
                </a:solidFill>
                <a:latin typeface="Calibri" panose="020F0502020204030204"/>
              </a:rPr>
              <a:t>FY 20-21</a:t>
            </a:r>
            <a:r>
              <a:rPr lang="en-US" sz="1400" dirty="0">
                <a:solidFill>
                  <a:prstClr val="black"/>
                </a:solidFill>
                <a:latin typeface="Calibri" panose="020F0502020204030204"/>
              </a:rPr>
              <a:t>	</a:t>
            </a:r>
          </a:p>
          <a:p>
            <a:pPr marL="228600" lvl="0" indent="-228600" defTabSz="914400">
              <a:lnSpc>
                <a:spcPct val="90000"/>
              </a:lnSpc>
              <a:spcBef>
                <a:spcPts val="1000"/>
              </a:spcBef>
              <a:buFont typeface="Arial" panose="020B0604020202020204" pitchFamily="34" charset="0"/>
              <a:buChar char="•"/>
            </a:pPr>
            <a:endParaRPr lang="en-US" sz="1400" dirty="0">
              <a:solidFill>
                <a:prstClr val="black"/>
              </a:solidFill>
              <a:latin typeface="Calibri" panose="020F0502020204030204"/>
            </a:endParaRP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Star Center 			      2316                                                       1,914</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Summer Camps			     1051 		                           927								</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Aquatics				         55			      0</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Sports Camps/Vendor Programs		        847			     832</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Adult Leagues Teams			        168			    260</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Tournaments			         25			      27</a:t>
            </a:r>
          </a:p>
          <a:p>
            <a:pPr marL="228600" lvl="0" indent="-228600" defTabSz="914400">
              <a:lnSpc>
                <a:spcPct val="90000"/>
              </a:lnSpc>
              <a:spcBef>
                <a:spcPts val="1000"/>
              </a:spcBef>
              <a:buFont typeface="Arial" panose="020B0604020202020204" pitchFamily="34" charset="0"/>
              <a:buChar char="•"/>
            </a:pPr>
            <a:r>
              <a:rPr lang="en-US" sz="1400" dirty="0">
                <a:solidFill>
                  <a:prstClr val="black"/>
                </a:solidFill>
                <a:latin typeface="Calibri" panose="020F0502020204030204"/>
              </a:rPr>
              <a:t>Field Permits Issued			  12,225			12,750</a:t>
            </a:r>
          </a:p>
        </p:txBody>
      </p:sp>
    </p:spTree>
    <p:extLst>
      <p:ext uri="{BB962C8B-B14F-4D97-AF65-F5344CB8AC3E}">
        <p14:creationId xmlns:p14="http://schemas.microsoft.com/office/powerpoint/2010/main" val="1875732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Recreation services/challenges</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20</a:t>
            </a:fld>
            <a:endParaRPr lang="en-US"/>
          </a:p>
        </p:txBody>
      </p:sp>
    </p:spTree>
    <p:extLst>
      <p:ext uri="{BB962C8B-B14F-4D97-AF65-F5344CB8AC3E}">
        <p14:creationId xmlns:p14="http://schemas.microsoft.com/office/powerpoint/2010/main" val="247352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67671" y="367502"/>
            <a:ext cx="9935108" cy="1499616"/>
          </a:xfrm>
        </p:spPr>
        <p:txBody>
          <a:bodyPr/>
          <a:lstStyle/>
          <a:p>
            <a:r>
              <a:rPr lang="en-US" dirty="0" smtClean="0"/>
              <a:t>Recreation services/challenges</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21</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1144954" y="2084832"/>
            <a:ext cx="9857825"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Meet program demand/lack of space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Current number of staff is at maximum capability to grow. </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Recruiting and retaining seasonal staff (Lifeguard, Counselors, and Para Educators)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School space use and cost limitations both in school year and summer</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Minimal City pool availability both indoor and outdoor</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 Rising cost of minimum wage</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Calibri" panose="020F0502020204030204"/>
              </a:rPr>
              <a:t>Lack of active athletic field space including lighted fields</a:t>
            </a:r>
          </a:p>
        </p:txBody>
      </p:sp>
    </p:spTree>
    <p:extLst>
      <p:ext uri="{BB962C8B-B14F-4D97-AF65-F5344CB8AC3E}">
        <p14:creationId xmlns:p14="http://schemas.microsoft.com/office/powerpoint/2010/main" val="1436141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22</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Services Overview/summary</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2</a:t>
            </a:fld>
            <a:endParaRPr lang="en-US"/>
          </a:p>
        </p:txBody>
      </p:sp>
    </p:spTree>
    <p:extLst>
      <p:ext uri="{BB962C8B-B14F-4D97-AF65-F5344CB8AC3E}">
        <p14:creationId xmlns:p14="http://schemas.microsoft.com/office/powerpoint/2010/main" val="519905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024128" y="378387"/>
            <a:ext cx="9720072" cy="1499616"/>
          </a:xfrm>
        </p:spPr>
        <p:txBody>
          <a:bodyPr/>
          <a:lstStyle/>
          <a:p>
            <a:r>
              <a:rPr lang="en-US" dirty="0" smtClean="0"/>
              <a:t>Services overview/summary</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3</a:t>
            </a:fld>
            <a:endParaRPr lang="en-US"/>
          </a:p>
        </p:txBody>
      </p:sp>
      <p:sp>
        <p:nvSpPr>
          <p:cNvPr id="5" name="Rectangle 4">
            <a:extLst>
              <a:ext uri="{FF2B5EF4-FFF2-40B4-BE49-F238E27FC236}">
                <a16:creationId xmlns:a16="http://schemas.microsoft.com/office/drawing/2014/main" id="{2BEB71CC-DCCC-4897-BFB5-ECAB4A720F5B}"/>
              </a:ext>
            </a:extLst>
          </p:cNvPr>
          <p:cNvSpPr/>
          <p:nvPr/>
        </p:nvSpPr>
        <p:spPr>
          <a:xfrm>
            <a:off x="1144953" y="1839686"/>
            <a:ext cx="9976931" cy="77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i="1" dirty="0">
              <a:ea typeface="+mn-lt"/>
              <a:cs typeface="+mn-lt"/>
            </a:endParaRPr>
          </a:p>
        </p:txBody>
      </p:sp>
      <p:sp>
        <p:nvSpPr>
          <p:cNvPr id="6" name="Rectangle 5">
            <a:extLst>
              <a:ext uri="{FF2B5EF4-FFF2-40B4-BE49-F238E27FC236}">
                <a16:creationId xmlns:a16="http://schemas.microsoft.com/office/drawing/2014/main" id="{35A514C0-FC58-4DAB-A9EE-30D59E0A9F8B}"/>
              </a:ext>
            </a:extLst>
          </p:cNvPr>
          <p:cNvSpPr/>
          <p:nvPr/>
        </p:nvSpPr>
        <p:spPr>
          <a:xfrm>
            <a:off x="1144955" y="2764971"/>
            <a:ext cx="9976932" cy="370573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Proposed FY 22-23 Budget $3,388,791 = (-$65,491) or (-2%)</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 Offsetting Program Revenue $1,754,200 = (+16%)</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 True Cost to City $1,634,591 or 0.07 cents on every Operations $50+ Budget dollar.</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 No Capital Expenses</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 FY 22-23 Staff</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 Recreation Services Supt. 		</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2 Assistant Supt.’s of Recreation</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1 Recreation Supervisor</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1 Recreation Leader</a:t>
            </a: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1 Account Clerk </a:t>
            </a:r>
            <a:r>
              <a:rPr lang="en-US" sz="1600" dirty="0" smtClean="0">
                <a:solidFill>
                  <a:prstClr val="black"/>
                </a:solidFill>
                <a:latin typeface="Calibri" panose="020F0502020204030204"/>
              </a:rPr>
              <a:t>II</a:t>
            </a:r>
            <a:endParaRPr lang="en-US" sz="1600" dirty="0">
              <a:solidFill>
                <a:prstClr val="black"/>
              </a:solidFill>
              <a:latin typeface="Calibri" panose="020F0502020204030204"/>
            </a:endParaRPr>
          </a:p>
          <a:p>
            <a:pPr marL="685800" lvl="1" indent="-228600" defTabSz="914400">
              <a:lnSpc>
                <a:spcPct val="90000"/>
              </a:lnSpc>
              <a:spcBef>
                <a:spcPts val="500"/>
              </a:spcBef>
              <a:buFont typeface="Arial" panose="020B0604020202020204" pitchFamily="34" charset="0"/>
              <a:buChar char="•"/>
            </a:pPr>
            <a:r>
              <a:rPr lang="en-US" sz="1600" dirty="0">
                <a:solidFill>
                  <a:prstClr val="black"/>
                </a:solidFill>
                <a:latin typeface="Calibri" panose="020F0502020204030204"/>
              </a:rPr>
              <a:t>1 Customer Service Specialist</a:t>
            </a:r>
          </a:p>
        </p:txBody>
      </p:sp>
    </p:spTree>
    <p:extLst>
      <p:ext uri="{BB962C8B-B14F-4D97-AF65-F5344CB8AC3E}">
        <p14:creationId xmlns:p14="http://schemas.microsoft.com/office/powerpoint/2010/main" val="14575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Recreation services mission</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4</a:t>
            </a:fld>
            <a:endParaRPr lang="en-US"/>
          </a:p>
        </p:txBody>
      </p:sp>
    </p:spTree>
    <p:extLst>
      <p:ext uri="{BB962C8B-B14F-4D97-AF65-F5344CB8AC3E}">
        <p14:creationId xmlns:p14="http://schemas.microsoft.com/office/powerpoint/2010/main" val="1824433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smtClean="0"/>
              <a:t>Recreation services mission</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5</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1144954" y="2084832"/>
            <a:ext cx="9857825"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defTabSz="914400">
              <a:lnSpc>
                <a:spcPct val="90000"/>
              </a:lnSpc>
              <a:spcBef>
                <a:spcPts val="1000"/>
              </a:spcBef>
            </a:pPr>
            <a:r>
              <a:rPr lang="en-US" sz="2800" dirty="0">
                <a:solidFill>
                  <a:prstClr val="black"/>
                </a:solidFill>
                <a:latin typeface="Calibri" panose="020F0502020204030204"/>
              </a:rPr>
              <a:t>It is the mission of the Stamford Recreation/Leisure Services Department to create inclusive, comprehensive and diverse recreational opportunities that build community and enhance residents’ quality of life by developing active and passive programs, classes, trips, special events, leagues, and tournaments.</a:t>
            </a:r>
          </a:p>
        </p:txBody>
      </p:sp>
    </p:spTree>
    <p:extLst>
      <p:ext uri="{BB962C8B-B14F-4D97-AF65-F5344CB8AC3E}">
        <p14:creationId xmlns:p14="http://schemas.microsoft.com/office/powerpoint/2010/main" val="340622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smtClean="0"/>
              <a:t>Program functions</a:t>
            </a:r>
            <a:endParaRPr lang="en-US" dirty="0"/>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6</a:t>
            </a:fld>
            <a:endParaRPr lang="en-US"/>
          </a:p>
        </p:txBody>
      </p:sp>
    </p:spTree>
    <p:extLst>
      <p:ext uri="{BB962C8B-B14F-4D97-AF65-F5344CB8AC3E}">
        <p14:creationId xmlns:p14="http://schemas.microsoft.com/office/powerpoint/2010/main" val="11053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144954" y="291301"/>
            <a:ext cx="9720072" cy="1499616"/>
          </a:xfrm>
        </p:spPr>
        <p:txBody>
          <a:bodyPr/>
          <a:lstStyle/>
          <a:p>
            <a:r>
              <a:rPr lang="en-US" dirty="0" smtClean="0"/>
              <a:t>Recreation services program functions</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7</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0229" y="1513114"/>
            <a:ext cx="10602685" cy="495759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The </a:t>
            </a:r>
            <a:r>
              <a:rPr lang="en-US" sz="2000" b="1" dirty="0">
                <a:solidFill>
                  <a:prstClr val="black"/>
                </a:solidFill>
                <a:latin typeface="Calibri" panose="020F0502020204030204"/>
              </a:rPr>
              <a:t>Leisure Services Administrative unit </a:t>
            </a:r>
            <a:r>
              <a:rPr lang="en-US" sz="2000" dirty="0">
                <a:solidFill>
                  <a:prstClr val="black"/>
                </a:solidFill>
                <a:latin typeface="Calibri" panose="020F0502020204030204"/>
              </a:rPr>
              <a:t>provides general administrative support to the Leisure program units including clerical services and supplies, facilities scheduling, allocation and direction of staff, long and short range planning, and coordination of services with other units of government.</a:t>
            </a:r>
          </a:p>
          <a:p>
            <a:pPr marL="228600" lvl="0" indent="-228600" defTabSz="914400">
              <a:lnSpc>
                <a:spcPct val="90000"/>
              </a:lnSpc>
              <a:spcBef>
                <a:spcPts val="1000"/>
              </a:spcBef>
              <a:buFont typeface="Arial" panose="020B0604020202020204" pitchFamily="34" charset="0"/>
              <a:buChar char="•"/>
            </a:pPr>
            <a:r>
              <a:rPr lang="en-US" sz="2000" dirty="0">
                <a:solidFill>
                  <a:prstClr val="black"/>
                </a:solidFill>
                <a:latin typeface="Calibri" panose="020F0502020204030204"/>
              </a:rPr>
              <a:t>The </a:t>
            </a:r>
            <a:r>
              <a:rPr lang="en-US" sz="2000" b="1" dirty="0">
                <a:solidFill>
                  <a:prstClr val="black"/>
                </a:solidFill>
                <a:latin typeface="Calibri" panose="020F0502020204030204"/>
              </a:rPr>
              <a:t>Star Center </a:t>
            </a:r>
            <a:r>
              <a:rPr lang="en-US" sz="2000" dirty="0">
                <a:solidFill>
                  <a:prstClr val="black"/>
                </a:solidFill>
                <a:latin typeface="Calibri" panose="020F0502020204030204"/>
              </a:rPr>
              <a:t>formerly the Our Lady Star of the Sea elementary school is now a building for Stamford Recreation Services youth and some evening adult programming. The facility perfectly offers plenty of parking, outside play areas, classrooms and a gym/café/stage. In addition it is conveniently located within a short walking distance to West Beach. Classes after school and early evening are held along with a popular 8 week summer camp. Programs are very well attended and the summer camp sells out every year.</a:t>
            </a:r>
          </a:p>
          <a:p>
            <a:pPr marL="228600" lvl="0" indent="-228600" defTabSz="914400">
              <a:lnSpc>
                <a:spcPct val="90000"/>
              </a:lnSpc>
              <a:spcBef>
                <a:spcPts val="1000"/>
              </a:spcBef>
              <a:buFont typeface="Arial" panose="020B0604020202020204" pitchFamily="34" charset="0"/>
              <a:buChar char="•"/>
            </a:pPr>
            <a:r>
              <a:rPr lang="en-US" sz="2000" b="1" dirty="0">
                <a:solidFill>
                  <a:prstClr val="black"/>
                </a:solidFill>
                <a:latin typeface="Calibri" panose="020F0502020204030204"/>
              </a:rPr>
              <a:t>Special Needs Recreation </a:t>
            </a:r>
            <a:r>
              <a:rPr lang="en-US" sz="2000" dirty="0">
                <a:solidFill>
                  <a:prstClr val="black"/>
                </a:solidFill>
                <a:latin typeface="Calibri" panose="020F0502020204030204"/>
              </a:rPr>
              <a:t>provides diverse, quality recreation programs and activities for developmentally disabled members of the Stamford community, no matter what their ability. This includes adaptive services for special needs children to participate in summer camps, school vacation programs, as well as all after school programs with certified trained staff. In addition, this account provides for the same adaptive services necessary for disabled adults to participate in recreation programs. It is our mission to maintain an inclusive environment for our residents and to comply with the federally mandated Americans with Disabilities Act.</a:t>
            </a:r>
          </a:p>
        </p:txBody>
      </p:sp>
    </p:spTree>
    <p:extLst>
      <p:ext uri="{BB962C8B-B14F-4D97-AF65-F5344CB8AC3E}">
        <p14:creationId xmlns:p14="http://schemas.microsoft.com/office/powerpoint/2010/main" val="2884454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1144954" y="291301"/>
            <a:ext cx="9720072" cy="1499616"/>
          </a:xfrm>
        </p:spPr>
        <p:txBody>
          <a:bodyPr/>
          <a:lstStyle/>
          <a:p>
            <a:r>
              <a:rPr lang="en-US" dirty="0" smtClean="0"/>
              <a:t>Recreation services/functions </a:t>
            </a:r>
            <a:r>
              <a:rPr lang="en-US" dirty="0" err="1" smtClean="0"/>
              <a:t>con’t</a:t>
            </a:r>
            <a:endParaRPr lang="en-US" dirty="0"/>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8</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0229" y="1513114"/>
            <a:ext cx="10602685" cy="495759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lvl="0" indent="-228600" defTabSz="914400">
              <a:lnSpc>
                <a:spcPct val="90000"/>
              </a:lnSpc>
              <a:spcBef>
                <a:spcPts val="1000"/>
              </a:spcBef>
              <a:buFont typeface="Arial" panose="020B0604020202020204" pitchFamily="34" charset="0"/>
              <a:buChar char="•"/>
            </a:pPr>
            <a:r>
              <a:rPr lang="en-US" sz="1600" dirty="0">
                <a:solidFill>
                  <a:prstClr val="black"/>
                </a:solidFill>
                <a:latin typeface="Calibri" panose="020F0502020204030204"/>
              </a:rPr>
              <a:t>The </a:t>
            </a:r>
            <a:r>
              <a:rPr lang="en-US" sz="1600" b="1" dirty="0">
                <a:solidFill>
                  <a:prstClr val="black"/>
                </a:solidFill>
                <a:latin typeface="Calibri" panose="020F0502020204030204"/>
              </a:rPr>
              <a:t>Aquatics</a:t>
            </a:r>
            <a:r>
              <a:rPr lang="en-US" sz="1600" dirty="0">
                <a:solidFill>
                  <a:prstClr val="black"/>
                </a:solidFill>
                <a:latin typeface="Calibri" panose="020F0502020204030204"/>
              </a:rPr>
              <a:t> staff provides lifeguards at Stamford's four public beaches and two pools, and coordinates use of public facilities for swimming classes and recreational swimming. As a waterfront community we believe it's imperative to offer swim lessons throughout the year to ensure that our local children can swim, and to train new Lifeguard candidates. Aquatics hires, trains and supervises a year-round lifeguard staff, youth and adult swim lessons, and a public open swim program.</a:t>
            </a:r>
          </a:p>
          <a:p>
            <a:pPr marL="228600" lvl="0" indent="-228600" defTabSz="914400">
              <a:lnSpc>
                <a:spcPct val="90000"/>
              </a:lnSpc>
              <a:spcBef>
                <a:spcPts val="1000"/>
              </a:spcBef>
              <a:buFont typeface="Arial" panose="020B0604020202020204" pitchFamily="34" charset="0"/>
              <a:buChar char="•"/>
            </a:pPr>
            <a:r>
              <a:rPr lang="en-US" sz="1600" b="1" dirty="0">
                <a:solidFill>
                  <a:prstClr val="black"/>
                </a:solidFill>
                <a:latin typeface="Calibri" panose="020F0502020204030204"/>
              </a:rPr>
              <a:t>Subsidized</a:t>
            </a:r>
            <a:r>
              <a:rPr lang="en-US" sz="1600" dirty="0">
                <a:solidFill>
                  <a:prstClr val="black"/>
                </a:solidFill>
                <a:latin typeface="Calibri" panose="020F0502020204030204"/>
              </a:rPr>
              <a:t> programs and events provide positive quality of life local experiences for children, families and seniors to enjoy. Examples include the Tram Drivers at Cove Island, the Halloween event, Hay Ride with Santa, and the Easter event and parades and events where our costume characters entertain.</a:t>
            </a:r>
          </a:p>
          <a:p>
            <a:pPr marL="228600" lvl="0" indent="-228600" defTabSz="914400">
              <a:lnSpc>
                <a:spcPct val="90000"/>
              </a:lnSpc>
              <a:spcBef>
                <a:spcPts val="1000"/>
              </a:spcBef>
              <a:buFont typeface="Arial" panose="020B0604020202020204" pitchFamily="34" charset="0"/>
              <a:buChar char="•"/>
            </a:pPr>
            <a:r>
              <a:rPr lang="en-US" sz="1600" b="1" dirty="0">
                <a:solidFill>
                  <a:prstClr val="black"/>
                </a:solidFill>
                <a:latin typeface="Calibri" panose="020F0502020204030204"/>
              </a:rPr>
              <a:t>Fee Supported </a:t>
            </a:r>
            <a:r>
              <a:rPr lang="en-US" sz="1600" dirty="0">
                <a:solidFill>
                  <a:prstClr val="black"/>
                </a:solidFill>
                <a:latin typeface="Calibri" panose="020F0502020204030204"/>
              </a:rPr>
              <a:t>Programs offer safe and quality summer day camps and playgrounds, vacations camps, pre-school, after school and enrichment programs to Stamford youth. This program provides for the organization, supervision and coordination of partially fee-supported youth programs. Revenue is collected, but does not cover the indirect costs to operate some of these programs. This includes all non-Star Center elementary and adult programs, all summer playground and day camps, winter and spring vacation camps, open gyms, ski trips, crafts, pre-school classes, computer, fitness, youth sports, arts, music, and, dance programs, etc.</a:t>
            </a:r>
          </a:p>
          <a:p>
            <a:pPr marL="228600" lvl="0" indent="-228600" defTabSz="914400">
              <a:lnSpc>
                <a:spcPct val="90000"/>
              </a:lnSpc>
              <a:spcBef>
                <a:spcPts val="1000"/>
              </a:spcBef>
              <a:buFont typeface="Arial" panose="020B0604020202020204" pitchFamily="34" charset="0"/>
              <a:buChar char="•"/>
            </a:pPr>
            <a:r>
              <a:rPr lang="en-US" sz="1600" dirty="0">
                <a:solidFill>
                  <a:prstClr val="black"/>
                </a:solidFill>
                <a:latin typeface="Calibri" panose="020F0502020204030204"/>
              </a:rPr>
              <a:t>The </a:t>
            </a:r>
            <a:r>
              <a:rPr lang="en-US" sz="1600" b="1" dirty="0">
                <a:solidFill>
                  <a:prstClr val="black"/>
                </a:solidFill>
                <a:latin typeface="Calibri" panose="020F0502020204030204"/>
              </a:rPr>
              <a:t>Self-Sustaining</a:t>
            </a:r>
            <a:r>
              <a:rPr lang="en-US" sz="1600" dirty="0">
                <a:solidFill>
                  <a:prstClr val="black"/>
                </a:solidFill>
                <a:latin typeface="Calibri" panose="020F0502020204030204"/>
              </a:rPr>
              <a:t> programs budget provides for the organization and supervision of adult sports leagues, programs and trips, in which revenues completely cover the direct cost of all expenses. All programs in this account are 100% self-supported via team registration fees. This program organizes and supervises the adult sports leagues of flag football, kickball, basketball, indoor soccer, beach volleyball, indoor volleyball, and softball; which provide residents and local corporations and businesses with good fun, comradery and organized athletic competition and recreation. Each adult sport in this budget is covered 100% by user fees.</a:t>
            </a:r>
          </a:p>
        </p:txBody>
      </p:sp>
    </p:spTree>
    <p:extLst>
      <p:ext uri="{BB962C8B-B14F-4D97-AF65-F5344CB8AC3E}">
        <p14:creationId xmlns:p14="http://schemas.microsoft.com/office/powerpoint/2010/main" val="2073558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13482</TotalTime>
  <Words>1899</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Tw Cen MT</vt:lpstr>
      <vt:lpstr>Tw Cen MT Condensed</vt:lpstr>
      <vt:lpstr>Wingdings 3</vt:lpstr>
      <vt:lpstr>Integral</vt:lpstr>
      <vt:lpstr>City of Stamford</vt:lpstr>
      <vt:lpstr> Recreation services Budget Overview/Summary FY’s 21-22 &amp; 22-23 To Date </vt:lpstr>
      <vt:lpstr>Services Overview/summary</vt:lpstr>
      <vt:lpstr>Services overview/summary</vt:lpstr>
      <vt:lpstr>Recreation services mission</vt:lpstr>
      <vt:lpstr>Recreation services mission</vt:lpstr>
      <vt:lpstr>Program functions</vt:lpstr>
      <vt:lpstr>Recreation services program functions</vt:lpstr>
      <vt:lpstr>Recreation services/functions con’t</vt:lpstr>
      <vt:lpstr>Recreation services/org chart</vt:lpstr>
      <vt:lpstr>Recreation services/org chart </vt:lpstr>
      <vt:lpstr>Staff/Recreation Superintendent</vt:lpstr>
      <vt:lpstr> Recreation staff </vt:lpstr>
      <vt:lpstr> Recreation staff con’t </vt:lpstr>
      <vt:lpstr>Recreation services/program highlights</vt:lpstr>
      <vt:lpstr>Program highlights</vt:lpstr>
      <vt:lpstr>Program highlights con’t</vt:lpstr>
      <vt:lpstr>Program highlights con’t</vt:lpstr>
      <vt:lpstr>Recreation services/participation metrics</vt:lpstr>
      <vt:lpstr>Recreation services/participation metrics</vt:lpstr>
      <vt:lpstr>Recreation services/challenges</vt:lpstr>
      <vt:lpstr>Recreation services/challenges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Albano, Laurie</cp:lastModifiedBy>
  <cp:revision>95</cp:revision>
  <cp:lastPrinted>2022-03-17T18:39:06Z</cp:lastPrinted>
  <dcterms:created xsi:type="dcterms:W3CDTF">2019-03-25T13:59:05Z</dcterms:created>
  <dcterms:modified xsi:type="dcterms:W3CDTF">2022-03-25T15:42:35Z</dcterms:modified>
</cp:coreProperties>
</file>