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60"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7" d="100"/>
          <a:sy n="67" d="100"/>
        </p:scale>
        <p:origin x="64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0ABAC1-5EB2-4648-B820-C755C1301033}" type="datetimeFigureOut">
              <a:rPr lang="en-US" smtClean="0"/>
              <a:t>3/25/2022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270750-2FA5-4BC5-8519-90354733842B}" type="slidenum">
              <a:rPr lang="en-US" smtClean="0"/>
              <a:t>‹#›</a:t>
            </a:fld>
            <a:endParaRPr lang="en-US"/>
          </a:p>
        </p:txBody>
      </p:sp>
    </p:spTree>
    <p:extLst>
      <p:ext uri="{BB962C8B-B14F-4D97-AF65-F5344CB8AC3E}">
        <p14:creationId xmlns:p14="http://schemas.microsoft.com/office/powerpoint/2010/main" val="1530565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0ABAC1-5EB2-4648-B820-C755C1301033}" type="datetimeFigureOut">
              <a:rPr lang="en-US" smtClean="0"/>
              <a:t>3/25/2022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270750-2FA5-4BC5-8519-90354733842B}" type="slidenum">
              <a:rPr lang="en-US" smtClean="0"/>
              <a:t>‹#›</a:t>
            </a:fld>
            <a:endParaRPr lang="en-US"/>
          </a:p>
        </p:txBody>
      </p:sp>
    </p:spTree>
    <p:extLst>
      <p:ext uri="{BB962C8B-B14F-4D97-AF65-F5344CB8AC3E}">
        <p14:creationId xmlns:p14="http://schemas.microsoft.com/office/powerpoint/2010/main" val="2490503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0ABAC1-5EB2-4648-B820-C755C1301033}" type="datetimeFigureOut">
              <a:rPr lang="en-US" smtClean="0"/>
              <a:t>3/25/2022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270750-2FA5-4BC5-8519-90354733842B}" type="slidenum">
              <a:rPr lang="en-US" smtClean="0"/>
              <a:t>‹#›</a:t>
            </a:fld>
            <a:endParaRPr lang="en-US"/>
          </a:p>
        </p:txBody>
      </p:sp>
    </p:spTree>
    <p:extLst>
      <p:ext uri="{BB962C8B-B14F-4D97-AF65-F5344CB8AC3E}">
        <p14:creationId xmlns:p14="http://schemas.microsoft.com/office/powerpoint/2010/main" val="2741034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0ABAC1-5EB2-4648-B820-C755C1301033}" type="datetimeFigureOut">
              <a:rPr lang="en-US" smtClean="0"/>
              <a:t>3/25/2022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270750-2FA5-4BC5-8519-90354733842B}" type="slidenum">
              <a:rPr lang="en-US" smtClean="0"/>
              <a:t>‹#›</a:t>
            </a:fld>
            <a:endParaRPr lang="en-US"/>
          </a:p>
        </p:txBody>
      </p:sp>
    </p:spTree>
    <p:extLst>
      <p:ext uri="{BB962C8B-B14F-4D97-AF65-F5344CB8AC3E}">
        <p14:creationId xmlns:p14="http://schemas.microsoft.com/office/powerpoint/2010/main" val="2844953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E0ABAC1-5EB2-4648-B820-C755C1301033}" type="datetimeFigureOut">
              <a:rPr lang="en-US" smtClean="0"/>
              <a:t>3/25/2022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270750-2FA5-4BC5-8519-90354733842B}" type="slidenum">
              <a:rPr lang="en-US" smtClean="0"/>
              <a:t>‹#›</a:t>
            </a:fld>
            <a:endParaRPr lang="en-US"/>
          </a:p>
        </p:txBody>
      </p:sp>
    </p:spTree>
    <p:extLst>
      <p:ext uri="{BB962C8B-B14F-4D97-AF65-F5344CB8AC3E}">
        <p14:creationId xmlns:p14="http://schemas.microsoft.com/office/powerpoint/2010/main" val="4288384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0ABAC1-5EB2-4648-B820-C755C1301033}" type="datetimeFigureOut">
              <a:rPr lang="en-US" smtClean="0"/>
              <a:t>3/25/2022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270750-2FA5-4BC5-8519-90354733842B}" type="slidenum">
              <a:rPr lang="en-US" smtClean="0"/>
              <a:t>‹#›</a:t>
            </a:fld>
            <a:endParaRPr lang="en-US"/>
          </a:p>
        </p:txBody>
      </p:sp>
    </p:spTree>
    <p:extLst>
      <p:ext uri="{BB962C8B-B14F-4D97-AF65-F5344CB8AC3E}">
        <p14:creationId xmlns:p14="http://schemas.microsoft.com/office/powerpoint/2010/main" val="56618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0ABAC1-5EB2-4648-B820-C755C1301033}" type="datetimeFigureOut">
              <a:rPr lang="en-US" smtClean="0"/>
              <a:t>3/25/2022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270750-2FA5-4BC5-8519-90354733842B}" type="slidenum">
              <a:rPr lang="en-US" smtClean="0"/>
              <a:t>‹#›</a:t>
            </a:fld>
            <a:endParaRPr lang="en-US"/>
          </a:p>
        </p:txBody>
      </p:sp>
    </p:spTree>
    <p:extLst>
      <p:ext uri="{BB962C8B-B14F-4D97-AF65-F5344CB8AC3E}">
        <p14:creationId xmlns:p14="http://schemas.microsoft.com/office/powerpoint/2010/main" val="4214409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0ABAC1-5EB2-4648-B820-C755C1301033}" type="datetimeFigureOut">
              <a:rPr lang="en-US" smtClean="0"/>
              <a:t>3/25/2022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270750-2FA5-4BC5-8519-90354733842B}" type="slidenum">
              <a:rPr lang="en-US" smtClean="0"/>
              <a:t>‹#›</a:t>
            </a:fld>
            <a:endParaRPr lang="en-US"/>
          </a:p>
        </p:txBody>
      </p:sp>
    </p:spTree>
    <p:extLst>
      <p:ext uri="{BB962C8B-B14F-4D97-AF65-F5344CB8AC3E}">
        <p14:creationId xmlns:p14="http://schemas.microsoft.com/office/powerpoint/2010/main" val="3072849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0ABAC1-5EB2-4648-B820-C755C1301033}" type="datetimeFigureOut">
              <a:rPr lang="en-US" smtClean="0"/>
              <a:t>3/25/2022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270750-2FA5-4BC5-8519-90354733842B}" type="slidenum">
              <a:rPr lang="en-US" smtClean="0"/>
              <a:t>‹#›</a:t>
            </a:fld>
            <a:endParaRPr lang="en-US"/>
          </a:p>
        </p:txBody>
      </p:sp>
    </p:spTree>
    <p:extLst>
      <p:ext uri="{BB962C8B-B14F-4D97-AF65-F5344CB8AC3E}">
        <p14:creationId xmlns:p14="http://schemas.microsoft.com/office/powerpoint/2010/main" val="1832819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E0ABAC1-5EB2-4648-B820-C755C1301033}" type="datetimeFigureOut">
              <a:rPr lang="en-US" smtClean="0"/>
              <a:t>3/25/2022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270750-2FA5-4BC5-8519-90354733842B}" type="slidenum">
              <a:rPr lang="en-US" smtClean="0"/>
              <a:t>‹#›</a:t>
            </a:fld>
            <a:endParaRPr lang="en-US"/>
          </a:p>
        </p:txBody>
      </p:sp>
    </p:spTree>
    <p:extLst>
      <p:ext uri="{BB962C8B-B14F-4D97-AF65-F5344CB8AC3E}">
        <p14:creationId xmlns:p14="http://schemas.microsoft.com/office/powerpoint/2010/main" val="2286047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E0ABAC1-5EB2-4648-B820-C755C1301033}" type="datetimeFigureOut">
              <a:rPr lang="en-US" smtClean="0"/>
              <a:t>3/25/2022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270750-2FA5-4BC5-8519-90354733842B}" type="slidenum">
              <a:rPr lang="en-US" smtClean="0"/>
              <a:t>‹#›</a:t>
            </a:fld>
            <a:endParaRPr lang="en-US"/>
          </a:p>
        </p:txBody>
      </p:sp>
    </p:spTree>
    <p:extLst>
      <p:ext uri="{BB962C8B-B14F-4D97-AF65-F5344CB8AC3E}">
        <p14:creationId xmlns:p14="http://schemas.microsoft.com/office/powerpoint/2010/main" val="4157993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0ABAC1-5EB2-4648-B820-C755C1301033}" type="datetimeFigureOut">
              <a:rPr lang="en-US" smtClean="0"/>
              <a:t>3/25/2022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270750-2FA5-4BC5-8519-90354733842B}" type="slidenum">
              <a:rPr lang="en-US" smtClean="0"/>
              <a:t>‹#›</a:t>
            </a:fld>
            <a:endParaRPr lang="en-US"/>
          </a:p>
        </p:txBody>
      </p:sp>
    </p:spTree>
    <p:extLst>
      <p:ext uri="{BB962C8B-B14F-4D97-AF65-F5344CB8AC3E}">
        <p14:creationId xmlns:p14="http://schemas.microsoft.com/office/powerpoint/2010/main" val="2050494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FY 2022/23 </a:t>
            </a:r>
            <a:endParaRPr lang="en-US" dirty="0"/>
          </a:p>
        </p:txBody>
      </p:sp>
      <p:sp>
        <p:nvSpPr>
          <p:cNvPr id="3" name="Subtitle 2"/>
          <p:cNvSpPr>
            <a:spLocks noGrp="1"/>
          </p:cNvSpPr>
          <p:nvPr>
            <p:ph type="subTitle" idx="1"/>
          </p:nvPr>
        </p:nvSpPr>
        <p:spPr/>
        <p:txBody>
          <a:bodyPr>
            <a:normAutofit/>
          </a:bodyPr>
          <a:lstStyle/>
          <a:p>
            <a:r>
              <a:rPr lang="en-US" sz="6600" dirty="0" smtClean="0"/>
              <a:t>Terry </a:t>
            </a:r>
            <a:r>
              <a:rPr lang="en-US" sz="6600" dirty="0" err="1" smtClean="0"/>
              <a:t>Conners</a:t>
            </a:r>
            <a:r>
              <a:rPr lang="en-US" sz="6600" dirty="0" smtClean="0"/>
              <a:t> Rink </a:t>
            </a:r>
            <a:endParaRPr lang="en-US" sz="6600" dirty="0"/>
          </a:p>
        </p:txBody>
      </p:sp>
    </p:spTree>
    <p:extLst>
      <p:ext uri="{BB962C8B-B14F-4D97-AF65-F5344CB8AC3E}">
        <p14:creationId xmlns:p14="http://schemas.microsoft.com/office/powerpoint/2010/main" val="472469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Department Function</a:t>
            </a:r>
            <a:r>
              <a:rPr lang="en-US" dirty="0" smtClean="0"/>
              <a:t>	</a:t>
            </a:r>
            <a:endParaRPr lang="en-US" dirty="0"/>
          </a:p>
        </p:txBody>
      </p:sp>
      <p:sp>
        <p:nvSpPr>
          <p:cNvPr id="3" name="Content Placeholder 2"/>
          <p:cNvSpPr>
            <a:spLocks noGrp="1"/>
          </p:cNvSpPr>
          <p:nvPr>
            <p:ph idx="1"/>
          </p:nvPr>
        </p:nvSpPr>
        <p:spPr/>
        <p:txBody>
          <a:bodyPr>
            <a:normAutofit/>
          </a:bodyPr>
          <a:lstStyle/>
          <a:p>
            <a:pPr lvl="1"/>
            <a:r>
              <a:rPr lang="en-US" sz="3200" dirty="0" smtClean="0"/>
              <a:t>It is the mission of the Terry </a:t>
            </a:r>
            <a:r>
              <a:rPr lang="en-US" sz="3200" dirty="0" err="1" smtClean="0"/>
              <a:t>Conners</a:t>
            </a:r>
            <a:r>
              <a:rPr lang="en-US" sz="3200" dirty="0" smtClean="0"/>
              <a:t> Rink to provide a superior and affordable community public skating facility for residents and area non residents alike.  TCR offers varied skating activities including ; Hockey , Figure Skating , Group Skating Lessons , Synchronized Team Skating , Public Skating Sessions and a Summer Skating Camp.  In addition we strive to maintain a clean , safe skating environment and facility at all times.  </a:t>
            </a:r>
            <a:endParaRPr lang="en-US" sz="3200" dirty="0"/>
          </a:p>
        </p:txBody>
      </p:sp>
    </p:spTree>
    <p:extLst>
      <p:ext uri="{BB962C8B-B14F-4D97-AF65-F5344CB8AC3E}">
        <p14:creationId xmlns:p14="http://schemas.microsoft.com/office/powerpoint/2010/main" val="420807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Staff structure</a:t>
            </a:r>
            <a:endParaRPr lang="en-US" dirty="0"/>
          </a:p>
        </p:txBody>
      </p:sp>
      <p:sp>
        <p:nvSpPr>
          <p:cNvPr id="3" name="Content Placeholder 2"/>
          <p:cNvSpPr>
            <a:spLocks noGrp="1"/>
          </p:cNvSpPr>
          <p:nvPr>
            <p:ph idx="1"/>
          </p:nvPr>
        </p:nvSpPr>
        <p:spPr>
          <a:xfrm>
            <a:off x="3911600" y="4213225"/>
            <a:ext cx="10515600" cy="4351338"/>
          </a:xfrm>
        </p:spPr>
        <p:txBody>
          <a:bodyPr/>
          <a:lstStyle/>
          <a:p>
            <a:endParaRPr lang="en-US" dirty="0"/>
          </a:p>
        </p:txBody>
      </p:sp>
      <p:pic>
        <p:nvPicPr>
          <p:cNvPr id="1026" name="Picture 1" descr="image001"/>
          <p:cNvPicPr>
            <a:picLocks noChangeAspect="1" noChangeArrowheads="1"/>
          </p:cNvPicPr>
          <p:nvPr/>
        </p:nvPicPr>
        <p:blipFill rotWithShape="1">
          <a:blip r:embed="rId2">
            <a:extLst>
              <a:ext uri="{28A0092B-C50C-407E-A947-70E740481C1C}">
                <a14:useLocalDpi xmlns:a14="http://schemas.microsoft.com/office/drawing/2010/main" val="0"/>
              </a:ext>
            </a:extLst>
          </a:blip>
          <a:srcRect l="720" t="-968" r="-720" b="968"/>
          <a:stretch/>
        </p:blipFill>
        <p:spPr bwMode="auto">
          <a:xfrm>
            <a:off x="3319463" y="1609725"/>
            <a:ext cx="5286375" cy="524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3953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Staffing details</a:t>
            </a:r>
            <a:endParaRPr lang="en-US" dirty="0"/>
          </a:p>
        </p:txBody>
      </p:sp>
      <p:sp>
        <p:nvSpPr>
          <p:cNvPr id="3" name="Content Placeholder 2"/>
          <p:cNvSpPr>
            <a:spLocks noGrp="1"/>
          </p:cNvSpPr>
          <p:nvPr>
            <p:ph idx="1"/>
          </p:nvPr>
        </p:nvSpPr>
        <p:spPr/>
        <p:txBody>
          <a:bodyPr>
            <a:normAutofit lnSpcReduction="10000"/>
          </a:bodyPr>
          <a:lstStyle/>
          <a:p>
            <a:r>
              <a:rPr lang="en-US" sz="1800" b="1" dirty="0" smtClean="0"/>
              <a:t>Ice Rink Manager </a:t>
            </a:r>
            <a:r>
              <a:rPr lang="en-US" sz="1600" dirty="0" smtClean="0"/>
              <a:t>– Ken’s general summary of duties include; Under the general direction of the Superintendent of Parks &amp; Recreation , manages and supervises a full service ice rink; plans , organizes and supervises maintenance , programming , scheduling , budgeting and fiscal matters pertaining to the rink; provides training to staff as needed , orders or otherwise procures all equipment and supplies needed to maintain the ice rink; contacts and schedules vendors for any needed repairs around the facility ; assists staff when needed for repairs including driving of </a:t>
            </a:r>
            <a:r>
              <a:rPr lang="en-US" sz="1600" dirty="0" err="1" smtClean="0"/>
              <a:t>resurfacer</a:t>
            </a:r>
            <a:r>
              <a:rPr lang="en-US" sz="1600" dirty="0" smtClean="0"/>
              <a:t> or shift coverage</a:t>
            </a:r>
            <a:r>
              <a:rPr lang="en-US" sz="1500" dirty="0" smtClean="0"/>
              <a:t>.</a:t>
            </a:r>
            <a:endParaRPr lang="en-US" sz="1800" dirty="0"/>
          </a:p>
          <a:p>
            <a:r>
              <a:rPr lang="en-US" sz="1800" b="1" dirty="0" smtClean="0"/>
              <a:t>Customer Service Specialist </a:t>
            </a:r>
            <a:r>
              <a:rPr lang="en-US" sz="1800" dirty="0" smtClean="0"/>
              <a:t>– </a:t>
            </a:r>
            <a:r>
              <a:rPr lang="en-US" sz="1600" dirty="0" smtClean="0"/>
              <a:t>Lisa’s general summary of duties include; customer service, point of sale, lesson and camp registrations, scheduling and maintaining camp and lesson enrollments. All revenue reporting, purchasing and inventory of office supplies. Website input and maintenance; party and group scheduling. Seasonal employee supervision and training; All brochure production and mailings; H.TE. cash receipts and requisitioning for purchase orders; Backup ice rental scheduling and Kronos editing. Sends all customer invoices and processes payments of same. </a:t>
            </a:r>
          </a:p>
          <a:p>
            <a:r>
              <a:rPr lang="en-US" sz="1800" b="1" dirty="0" smtClean="0"/>
              <a:t>Ice Rink Operator ( 3 ) </a:t>
            </a:r>
            <a:r>
              <a:rPr lang="en-US" sz="1600" dirty="0" smtClean="0"/>
              <a:t>– Rich / Mark / Eugene respectively , the ice rink operators duties are as follows ; under the direction of the ice rink manager monitors the rinks ice refrigeration , dehumidification and heating systems ; maintains all area’s throughout the facility , performs ice maintenance and operation of ice </a:t>
            </a:r>
            <a:r>
              <a:rPr lang="en-US" sz="1600" dirty="0" err="1" smtClean="0"/>
              <a:t>resurfacer</a:t>
            </a:r>
            <a:r>
              <a:rPr lang="en-US" sz="1600" dirty="0" smtClean="0"/>
              <a:t> ; performs general maintenance throughout the facility , opens and closes the rink as needed and provides assistance as needed to customers ; keeps inventory as requested and other related duties</a:t>
            </a:r>
          </a:p>
          <a:p>
            <a:r>
              <a:rPr lang="en-US" sz="1600" b="1" dirty="0" smtClean="0"/>
              <a:t>Seasonal Personnel </a:t>
            </a:r>
            <a:r>
              <a:rPr lang="en-US" sz="1600" dirty="0" smtClean="0"/>
              <a:t>– Consists of a Group Skating / Summer Skating Camp Director , Skating Instructors for group lessons and summer skating camp , Custodial/Maintenance help , ice rink operators , skate monitors , skate rental workers and cashiers.</a:t>
            </a:r>
          </a:p>
        </p:txBody>
      </p:sp>
    </p:spTree>
    <p:extLst>
      <p:ext uri="{BB962C8B-B14F-4D97-AF65-F5344CB8AC3E}">
        <p14:creationId xmlns:p14="http://schemas.microsoft.com/office/powerpoint/2010/main" val="1462785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for Fiscal Year 2022/23 </a:t>
            </a:r>
            <a:endParaRPr lang="en-US" dirty="0"/>
          </a:p>
        </p:txBody>
      </p:sp>
      <p:sp>
        <p:nvSpPr>
          <p:cNvPr id="3" name="Content Placeholder 2"/>
          <p:cNvSpPr>
            <a:spLocks noGrp="1"/>
          </p:cNvSpPr>
          <p:nvPr>
            <p:ph idx="1"/>
          </p:nvPr>
        </p:nvSpPr>
        <p:spPr/>
        <p:txBody>
          <a:bodyPr/>
          <a:lstStyle/>
          <a:p>
            <a:r>
              <a:rPr lang="en-US" dirty="0" smtClean="0"/>
              <a:t>More emphasis on seeking revenue outside of ice related activities in the form of finding local businesses to advertise at the rink along it’s dasher boards surrounding the ice surface.</a:t>
            </a:r>
            <a:endParaRPr lang="en-US" dirty="0"/>
          </a:p>
          <a:p>
            <a:r>
              <a:rPr lang="en-US" dirty="0" smtClean="0"/>
              <a:t>Assuming we will be operating in a post </a:t>
            </a:r>
            <a:r>
              <a:rPr lang="en-US" dirty="0" err="1" smtClean="0"/>
              <a:t>covid</a:t>
            </a:r>
            <a:r>
              <a:rPr lang="en-US" dirty="0" smtClean="0"/>
              <a:t> environment we can get back to hosting events as in years past and having our year to year user groups maintain a consistent schedule.  </a:t>
            </a:r>
          </a:p>
          <a:p>
            <a:pPr marL="0" indent="0">
              <a:buNone/>
            </a:pPr>
            <a:endParaRPr lang="en-US" dirty="0" smtClean="0"/>
          </a:p>
          <a:p>
            <a:endParaRPr lang="en-US" dirty="0"/>
          </a:p>
        </p:txBody>
      </p:sp>
    </p:spTree>
    <p:extLst>
      <p:ext uri="{BB962C8B-B14F-4D97-AF65-F5344CB8AC3E}">
        <p14:creationId xmlns:p14="http://schemas.microsoft.com/office/powerpoint/2010/main" val="2345885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Budget Projects</a:t>
            </a:r>
            <a:endParaRPr lang="en-US" dirty="0"/>
          </a:p>
        </p:txBody>
      </p:sp>
      <p:sp>
        <p:nvSpPr>
          <p:cNvPr id="3" name="Content Placeholder 2"/>
          <p:cNvSpPr>
            <a:spLocks noGrp="1"/>
          </p:cNvSpPr>
          <p:nvPr>
            <p:ph idx="1"/>
          </p:nvPr>
        </p:nvSpPr>
        <p:spPr/>
        <p:txBody>
          <a:bodyPr/>
          <a:lstStyle/>
          <a:p>
            <a:r>
              <a:rPr lang="en-US" dirty="0" smtClean="0"/>
              <a:t>We have no capital projects lined up for fiscal year 2022/23</a:t>
            </a:r>
          </a:p>
          <a:p>
            <a:pPr lvl="1"/>
            <a:r>
              <a:rPr lang="en-US" dirty="0" smtClean="0"/>
              <a:t>In 2021/22 Two capital projects were completed , the latter being a </a:t>
            </a:r>
            <a:r>
              <a:rPr lang="en-US" dirty="0" err="1" smtClean="0"/>
              <a:t>rinkwide</a:t>
            </a:r>
            <a:r>
              <a:rPr lang="en-US" dirty="0" smtClean="0"/>
              <a:t> comprehensive fire/smoke/ammonia detection/alarm system.  The former being the replacement of the rinks 2 compressors , installation of a ventilation system and installation of a computerized monitoring system.</a:t>
            </a:r>
          </a:p>
          <a:p>
            <a:pPr lvl="2"/>
            <a:r>
              <a:rPr lang="en-US" dirty="0" smtClean="0"/>
              <a:t>   These infrastructure upgrades increase the rinks overall safety and assist in maximizing operating efficiency.</a:t>
            </a:r>
            <a:endParaRPr lang="en-US" dirty="0"/>
          </a:p>
        </p:txBody>
      </p:sp>
    </p:spTree>
    <p:extLst>
      <p:ext uri="{BB962C8B-B14F-4D97-AF65-F5344CB8AC3E}">
        <p14:creationId xmlns:p14="http://schemas.microsoft.com/office/powerpoint/2010/main" val="1784456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Challenges/Changes for 22/23 </a:t>
            </a:r>
            <a:endParaRPr lang="en-US" dirty="0"/>
          </a:p>
        </p:txBody>
      </p:sp>
      <p:sp>
        <p:nvSpPr>
          <p:cNvPr id="3" name="Content Placeholder 2"/>
          <p:cNvSpPr>
            <a:spLocks noGrp="1"/>
          </p:cNvSpPr>
          <p:nvPr>
            <p:ph idx="1"/>
          </p:nvPr>
        </p:nvSpPr>
        <p:spPr/>
        <p:txBody>
          <a:bodyPr/>
          <a:lstStyle/>
          <a:p>
            <a:r>
              <a:rPr lang="en-US" dirty="0" smtClean="0"/>
              <a:t>Increasing our Group Skating Lessons enrollment </a:t>
            </a:r>
          </a:p>
          <a:p>
            <a:r>
              <a:rPr lang="en-US" dirty="0" smtClean="0"/>
              <a:t>Using Social Media Platforms to better broadcast rink programming and events</a:t>
            </a:r>
          </a:p>
          <a:p>
            <a:r>
              <a:rPr lang="en-US" dirty="0" smtClean="0"/>
              <a:t>Strategically ordering supplies for projects to improve the rink in the face of inflated freight costs</a:t>
            </a:r>
          </a:p>
          <a:p>
            <a:endParaRPr lang="en-US" dirty="0"/>
          </a:p>
        </p:txBody>
      </p:sp>
    </p:spTree>
    <p:extLst>
      <p:ext uri="{BB962C8B-B14F-4D97-AF65-F5344CB8AC3E}">
        <p14:creationId xmlns:p14="http://schemas.microsoft.com/office/powerpoint/2010/main" val="1926203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21/22 Highlights and Lowlights</a:t>
            </a:r>
            <a:endParaRPr lang="en-US" sz="3600" dirty="0"/>
          </a:p>
        </p:txBody>
      </p:sp>
      <p:sp>
        <p:nvSpPr>
          <p:cNvPr id="3" name="Content Placeholder 2"/>
          <p:cNvSpPr>
            <a:spLocks noGrp="1"/>
          </p:cNvSpPr>
          <p:nvPr>
            <p:ph idx="1"/>
          </p:nvPr>
        </p:nvSpPr>
        <p:spPr>
          <a:xfrm>
            <a:off x="838200" y="1825624"/>
            <a:ext cx="10515600" cy="4676775"/>
          </a:xfrm>
        </p:spPr>
        <p:txBody>
          <a:bodyPr>
            <a:normAutofit/>
          </a:bodyPr>
          <a:lstStyle/>
          <a:p>
            <a:r>
              <a:rPr lang="en-US" sz="1800" dirty="0" smtClean="0"/>
              <a:t>Throughout the last 2 years up until a month ago we have had </a:t>
            </a:r>
            <a:r>
              <a:rPr lang="en-US" sz="1800" dirty="0" err="1" smtClean="0"/>
              <a:t>Covid</a:t>
            </a:r>
            <a:r>
              <a:rPr lang="en-US" sz="1800" dirty="0" smtClean="0"/>
              <a:t> protocols to follow , both local and state , as a recreational facility the protocols were stricter and lasted longer. We were under on ice and building capacity restrictions which limited our ability to generate revenue.</a:t>
            </a:r>
          </a:p>
          <a:p>
            <a:r>
              <a:rPr lang="en-US" sz="1800" dirty="0" err="1" smtClean="0"/>
              <a:t>Covid</a:t>
            </a:r>
            <a:r>
              <a:rPr lang="en-US" sz="1800" dirty="0" smtClean="0"/>
              <a:t> cancelled tournaments and competitions normally held at TCR including the Synchro Open the last two Decembers which draws synchronized skating teams from up and down the east coast and brings much commerce to Stamford.</a:t>
            </a:r>
          </a:p>
          <a:p>
            <a:r>
              <a:rPr lang="en-US" sz="1800" dirty="0" smtClean="0"/>
              <a:t>TCR closed multiple times due to weather , twice due to the Omicron </a:t>
            </a:r>
            <a:r>
              <a:rPr lang="en-US" sz="1800" dirty="0" err="1" smtClean="0"/>
              <a:t>covid</a:t>
            </a:r>
            <a:r>
              <a:rPr lang="en-US" sz="1800" dirty="0" smtClean="0"/>
              <a:t> variant as a test site was opened in Cove Island parking lot and created massive lines all the way to Post Rd. and St. Mary’s church respectively so rink patrons could not make it in and once due to a deceased person being found near the Cove marina.</a:t>
            </a:r>
          </a:p>
          <a:p>
            <a:r>
              <a:rPr lang="en-US" sz="1800" dirty="0" smtClean="0"/>
              <a:t>In March we did have a Basic Skills and Ice Dancing Competition take place with skaters all the way from Florida participating.</a:t>
            </a:r>
          </a:p>
          <a:p>
            <a:r>
              <a:rPr lang="en-US" sz="1800" dirty="0" smtClean="0"/>
              <a:t>Also in March we were host to a CIAC Division 1 high school semi final game that drew close to 1,200 spectators.</a:t>
            </a:r>
          </a:p>
          <a:p>
            <a:r>
              <a:rPr lang="en-US" sz="1800" dirty="0" smtClean="0"/>
              <a:t>2 Capital Projects were completed </a:t>
            </a:r>
          </a:p>
          <a:p>
            <a:r>
              <a:rPr lang="en-US" sz="1800" dirty="0" smtClean="0"/>
              <a:t>Our Summer Skating Camp has increased every year ( besides </a:t>
            </a:r>
            <a:r>
              <a:rPr lang="en-US" sz="1800" dirty="0" err="1" smtClean="0"/>
              <a:t>covid</a:t>
            </a:r>
            <a:r>
              <a:rPr lang="en-US" sz="1800" dirty="0" smtClean="0"/>
              <a:t> years ) since it’s beginning in 2010</a:t>
            </a:r>
            <a:endParaRPr lang="en-US" sz="1800" dirty="0"/>
          </a:p>
        </p:txBody>
      </p:sp>
    </p:spTree>
    <p:extLst>
      <p:ext uri="{BB962C8B-B14F-4D97-AF65-F5344CB8AC3E}">
        <p14:creationId xmlns:p14="http://schemas.microsoft.com/office/powerpoint/2010/main" val="3988859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Additional Facts and Figures</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28306598"/>
              </p:ext>
            </p:extLst>
          </p:nvPr>
        </p:nvGraphicFramePr>
        <p:xfrm>
          <a:off x="266390" y="1690688"/>
          <a:ext cx="11455400" cy="4908232"/>
        </p:xfrm>
        <a:graphic>
          <a:graphicData uri="http://schemas.openxmlformats.org/drawingml/2006/table">
            <a:tbl>
              <a:tblPr firstRow="1" bandRow="1">
                <a:tableStyleId>{5C22544A-7EE6-4342-B048-85BDC9FD1C3A}</a:tableStyleId>
              </a:tblPr>
              <a:tblGrid>
                <a:gridCol w="2365790">
                  <a:extLst>
                    <a:ext uri="{9D8B030D-6E8A-4147-A177-3AD203B41FA5}">
                      <a16:colId xmlns:a16="http://schemas.microsoft.com/office/drawing/2014/main" val="64346780"/>
                    </a:ext>
                  </a:extLst>
                </a:gridCol>
                <a:gridCol w="2216370">
                  <a:extLst>
                    <a:ext uri="{9D8B030D-6E8A-4147-A177-3AD203B41FA5}">
                      <a16:colId xmlns:a16="http://schemas.microsoft.com/office/drawing/2014/main" val="644586827"/>
                    </a:ext>
                  </a:extLst>
                </a:gridCol>
                <a:gridCol w="2125365">
                  <a:extLst>
                    <a:ext uri="{9D8B030D-6E8A-4147-A177-3AD203B41FA5}">
                      <a16:colId xmlns:a16="http://schemas.microsoft.com/office/drawing/2014/main" val="2857337304"/>
                    </a:ext>
                  </a:extLst>
                </a:gridCol>
                <a:gridCol w="2696162">
                  <a:extLst>
                    <a:ext uri="{9D8B030D-6E8A-4147-A177-3AD203B41FA5}">
                      <a16:colId xmlns:a16="http://schemas.microsoft.com/office/drawing/2014/main" val="509478101"/>
                    </a:ext>
                  </a:extLst>
                </a:gridCol>
                <a:gridCol w="2051713">
                  <a:extLst>
                    <a:ext uri="{9D8B030D-6E8A-4147-A177-3AD203B41FA5}">
                      <a16:colId xmlns:a16="http://schemas.microsoft.com/office/drawing/2014/main" val="1587466437"/>
                    </a:ext>
                  </a:extLst>
                </a:gridCol>
              </a:tblGrid>
              <a:tr h="519112">
                <a:tc>
                  <a:txBody>
                    <a:bodyPr/>
                    <a:lstStyle/>
                    <a:p>
                      <a:endParaRPr lang="en-US" dirty="0"/>
                    </a:p>
                  </a:txBody>
                  <a:tcPr/>
                </a:tc>
                <a:tc>
                  <a:txBody>
                    <a:bodyPr/>
                    <a:lstStyle/>
                    <a:p>
                      <a:r>
                        <a:rPr lang="en-US" sz="2800" dirty="0" smtClean="0"/>
                        <a:t>2019/20</a:t>
                      </a:r>
                      <a:endParaRPr lang="en-US" sz="2800" dirty="0"/>
                    </a:p>
                  </a:txBody>
                  <a:tcPr/>
                </a:tc>
                <a:tc>
                  <a:txBody>
                    <a:bodyPr/>
                    <a:lstStyle/>
                    <a:p>
                      <a:r>
                        <a:rPr lang="en-US" sz="2800" dirty="0" smtClean="0"/>
                        <a:t>2020/21</a:t>
                      </a:r>
                      <a:endParaRPr lang="en-US" sz="2800" dirty="0"/>
                    </a:p>
                  </a:txBody>
                  <a:tcPr/>
                </a:tc>
                <a:tc>
                  <a:txBody>
                    <a:bodyPr/>
                    <a:lstStyle/>
                    <a:p>
                      <a:r>
                        <a:rPr lang="en-US" sz="2800" dirty="0" smtClean="0"/>
                        <a:t>2021/22</a:t>
                      </a:r>
                      <a:endParaRPr lang="en-US" sz="2800" dirty="0"/>
                    </a:p>
                  </a:txBody>
                  <a:tcPr/>
                </a:tc>
                <a:tc>
                  <a:txBody>
                    <a:bodyPr/>
                    <a:lstStyle/>
                    <a:p>
                      <a:r>
                        <a:rPr lang="en-US" sz="2800" dirty="0" smtClean="0"/>
                        <a:t>2022/23</a:t>
                      </a:r>
                      <a:endParaRPr lang="en-US" sz="2800" dirty="0"/>
                    </a:p>
                  </a:txBody>
                  <a:tcPr/>
                </a:tc>
                <a:extLst>
                  <a:ext uri="{0D108BD9-81ED-4DB2-BD59-A6C34878D82A}">
                    <a16:rowId xmlns:a16="http://schemas.microsoft.com/office/drawing/2014/main" val="116478037"/>
                  </a:ext>
                </a:extLst>
              </a:tr>
              <a:tr h="370840">
                <a:tc>
                  <a:txBody>
                    <a:bodyPr/>
                    <a:lstStyle/>
                    <a:p>
                      <a:r>
                        <a:rPr lang="en-US" sz="2800" dirty="0" smtClean="0"/>
                        <a:t>Revenue</a:t>
                      </a:r>
                      <a:endParaRPr lang="en-US" sz="2800" dirty="0"/>
                    </a:p>
                  </a:txBody>
                  <a:tcPr/>
                </a:tc>
                <a:tc>
                  <a:txBody>
                    <a:bodyPr/>
                    <a:lstStyle/>
                    <a:p>
                      <a:r>
                        <a:rPr lang="en-US" sz="2800" dirty="0" smtClean="0"/>
                        <a:t>$711,835</a:t>
                      </a:r>
                      <a:endParaRPr lang="en-US" sz="2800" dirty="0"/>
                    </a:p>
                  </a:txBody>
                  <a:tcPr/>
                </a:tc>
                <a:tc>
                  <a:txBody>
                    <a:bodyPr/>
                    <a:lstStyle/>
                    <a:p>
                      <a:r>
                        <a:rPr lang="en-US" sz="2800" dirty="0" smtClean="0"/>
                        <a:t>$862,348</a:t>
                      </a:r>
                      <a:endParaRPr lang="en-US" sz="2800" dirty="0"/>
                    </a:p>
                  </a:txBody>
                  <a:tcPr/>
                </a:tc>
                <a:tc>
                  <a:txBody>
                    <a:bodyPr/>
                    <a:lstStyle/>
                    <a:p>
                      <a:r>
                        <a:rPr lang="en-US" sz="2800" dirty="0" smtClean="0"/>
                        <a:t>$832,011 </a:t>
                      </a:r>
                      <a:r>
                        <a:rPr lang="en-US" sz="2800" dirty="0" err="1" smtClean="0"/>
                        <a:t>ytd</a:t>
                      </a:r>
                      <a:r>
                        <a:rPr lang="en-US" sz="2800" dirty="0" smtClean="0"/>
                        <a:t>  projected$1.25m</a:t>
                      </a:r>
                      <a:endParaRPr lang="en-US" sz="2800" dirty="0"/>
                    </a:p>
                  </a:txBody>
                  <a:tcPr/>
                </a:tc>
                <a:tc>
                  <a:txBody>
                    <a:bodyPr/>
                    <a:lstStyle/>
                    <a:p>
                      <a:r>
                        <a:rPr lang="en-US" sz="2800" dirty="0" smtClean="0"/>
                        <a:t>$1.3m   </a:t>
                      </a:r>
                      <a:r>
                        <a:rPr lang="en-US" sz="2800" dirty="0" err="1" smtClean="0"/>
                        <a:t>est</a:t>
                      </a:r>
                      <a:endParaRPr lang="en-US" sz="2800" dirty="0"/>
                    </a:p>
                  </a:txBody>
                  <a:tcPr/>
                </a:tc>
                <a:extLst>
                  <a:ext uri="{0D108BD9-81ED-4DB2-BD59-A6C34878D82A}">
                    <a16:rowId xmlns:a16="http://schemas.microsoft.com/office/drawing/2014/main" val="258029376"/>
                  </a:ext>
                </a:extLst>
              </a:tr>
              <a:tr h="370840">
                <a:tc>
                  <a:txBody>
                    <a:bodyPr/>
                    <a:lstStyle/>
                    <a:p>
                      <a:r>
                        <a:rPr lang="en-US" sz="2800" dirty="0" smtClean="0"/>
                        <a:t>Expenses</a:t>
                      </a:r>
                      <a:endParaRPr lang="en-US" sz="2800" dirty="0"/>
                    </a:p>
                  </a:txBody>
                  <a:tcPr/>
                </a:tc>
                <a:tc>
                  <a:txBody>
                    <a:bodyPr/>
                    <a:lstStyle/>
                    <a:p>
                      <a:endParaRPr lang="en-US" sz="2800" dirty="0"/>
                    </a:p>
                  </a:txBody>
                  <a:tcPr/>
                </a:tc>
                <a:tc>
                  <a:txBody>
                    <a:bodyPr/>
                    <a:lstStyle/>
                    <a:p>
                      <a:endParaRPr lang="en-US" sz="2800" dirty="0"/>
                    </a:p>
                  </a:txBody>
                  <a:tcPr/>
                </a:tc>
                <a:tc>
                  <a:txBody>
                    <a:bodyPr/>
                    <a:lstStyle/>
                    <a:p>
                      <a:r>
                        <a:rPr lang="en-US" sz="2800" dirty="0" smtClean="0"/>
                        <a:t>$1.2m  </a:t>
                      </a:r>
                      <a:r>
                        <a:rPr lang="en-US" sz="2800" dirty="0" err="1" smtClean="0"/>
                        <a:t>est</a:t>
                      </a:r>
                      <a:endParaRPr lang="en-US" sz="2800" dirty="0"/>
                    </a:p>
                  </a:txBody>
                  <a:tcPr/>
                </a:tc>
                <a:tc>
                  <a:txBody>
                    <a:bodyPr/>
                    <a:lstStyle/>
                    <a:p>
                      <a:r>
                        <a:rPr lang="en-US" sz="2800" dirty="0" smtClean="0"/>
                        <a:t>$1.198m </a:t>
                      </a:r>
                      <a:r>
                        <a:rPr lang="en-US" sz="2800" dirty="0" err="1" smtClean="0"/>
                        <a:t>est</a:t>
                      </a:r>
                      <a:endParaRPr lang="en-US" sz="2800" dirty="0"/>
                    </a:p>
                  </a:txBody>
                  <a:tcPr/>
                </a:tc>
                <a:extLst>
                  <a:ext uri="{0D108BD9-81ED-4DB2-BD59-A6C34878D82A}">
                    <a16:rowId xmlns:a16="http://schemas.microsoft.com/office/drawing/2014/main" val="1559386846"/>
                  </a:ext>
                </a:extLst>
              </a:tr>
              <a:tr h="370840">
                <a:tc>
                  <a:txBody>
                    <a:bodyPr/>
                    <a:lstStyle/>
                    <a:p>
                      <a:r>
                        <a:rPr lang="en-US" sz="2800" dirty="0" smtClean="0"/>
                        <a:t>Group Lessons</a:t>
                      </a:r>
                      <a:endParaRPr lang="en-US" sz="2800" dirty="0"/>
                    </a:p>
                  </a:txBody>
                  <a:tcPr/>
                </a:tc>
                <a:tc>
                  <a:txBody>
                    <a:bodyPr/>
                    <a:lstStyle/>
                    <a:p>
                      <a:r>
                        <a:rPr lang="en-US" sz="2800" dirty="0" smtClean="0"/>
                        <a:t>812 skaters </a:t>
                      </a:r>
                      <a:endParaRPr lang="en-US" sz="2800" dirty="0"/>
                    </a:p>
                  </a:txBody>
                  <a:tcPr/>
                </a:tc>
                <a:tc>
                  <a:txBody>
                    <a:bodyPr/>
                    <a:lstStyle/>
                    <a:p>
                      <a:r>
                        <a:rPr lang="en-US" sz="2800" dirty="0" smtClean="0"/>
                        <a:t>341 skaters</a:t>
                      </a:r>
                      <a:endParaRPr lang="en-US" sz="2800" dirty="0"/>
                    </a:p>
                  </a:txBody>
                  <a:tcPr/>
                </a:tc>
                <a:tc>
                  <a:txBody>
                    <a:bodyPr/>
                    <a:lstStyle/>
                    <a:p>
                      <a:r>
                        <a:rPr lang="en-US" sz="2800" dirty="0" smtClean="0"/>
                        <a:t>660 skaters </a:t>
                      </a:r>
                      <a:r>
                        <a:rPr lang="en-US" sz="2800" dirty="0" err="1" smtClean="0"/>
                        <a:t>ytd</a:t>
                      </a:r>
                      <a:r>
                        <a:rPr lang="en-US" sz="2800" dirty="0" smtClean="0"/>
                        <a:t>    projected 850</a:t>
                      </a:r>
                      <a:endParaRPr lang="en-US" sz="2800" dirty="0"/>
                    </a:p>
                  </a:txBody>
                  <a:tcPr/>
                </a:tc>
                <a:tc>
                  <a:txBody>
                    <a:bodyPr/>
                    <a:lstStyle/>
                    <a:p>
                      <a:endParaRPr lang="en-US" sz="2800" dirty="0"/>
                    </a:p>
                  </a:txBody>
                  <a:tcPr/>
                </a:tc>
                <a:extLst>
                  <a:ext uri="{0D108BD9-81ED-4DB2-BD59-A6C34878D82A}">
                    <a16:rowId xmlns:a16="http://schemas.microsoft.com/office/drawing/2014/main" val="3687645447"/>
                  </a:ext>
                </a:extLst>
              </a:tr>
              <a:tr h="370840">
                <a:tc>
                  <a:txBody>
                    <a:bodyPr/>
                    <a:lstStyle/>
                    <a:p>
                      <a:r>
                        <a:rPr lang="en-US" sz="2800" dirty="0" smtClean="0"/>
                        <a:t>Summer Skating</a:t>
                      </a:r>
                      <a:r>
                        <a:rPr lang="en-US" sz="2800" baseline="0" dirty="0" smtClean="0"/>
                        <a:t> Camp</a:t>
                      </a:r>
                      <a:endParaRPr lang="en-US" sz="2800" dirty="0"/>
                    </a:p>
                  </a:txBody>
                  <a:tcPr/>
                </a:tc>
                <a:tc>
                  <a:txBody>
                    <a:bodyPr/>
                    <a:lstStyle/>
                    <a:p>
                      <a:r>
                        <a:rPr lang="en-US" sz="2800" dirty="0" smtClean="0"/>
                        <a:t>456 campers</a:t>
                      </a:r>
                      <a:r>
                        <a:rPr lang="en-US" sz="2800" baseline="0" dirty="0" smtClean="0"/>
                        <a:t> $108,011</a:t>
                      </a:r>
                      <a:endParaRPr lang="en-US" sz="2800" dirty="0"/>
                    </a:p>
                  </a:txBody>
                  <a:tcPr/>
                </a:tc>
                <a:tc>
                  <a:txBody>
                    <a:bodyPr/>
                    <a:lstStyle/>
                    <a:p>
                      <a:r>
                        <a:rPr lang="en-US" sz="2800" dirty="0" smtClean="0"/>
                        <a:t>278 campers $77,570</a:t>
                      </a:r>
                      <a:endParaRPr lang="en-US" sz="2800" dirty="0"/>
                    </a:p>
                  </a:txBody>
                  <a:tcPr/>
                </a:tc>
                <a:tc>
                  <a:txBody>
                    <a:bodyPr/>
                    <a:lstStyle/>
                    <a:p>
                      <a:r>
                        <a:rPr lang="en-US" sz="2800" dirty="0" smtClean="0"/>
                        <a:t>403 campers $116,949</a:t>
                      </a:r>
                      <a:endParaRPr lang="en-US" sz="2800" dirty="0"/>
                    </a:p>
                  </a:txBody>
                  <a:tcPr/>
                </a:tc>
                <a:tc>
                  <a:txBody>
                    <a:bodyPr/>
                    <a:lstStyle/>
                    <a:p>
                      <a:endParaRPr lang="en-US" sz="2800" dirty="0"/>
                    </a:p>
                  </a:txBody>
                  <a:tcPr/>
                </a:tc>
                <a:extLst>
                  <a:ext uri="{0D108BD9-81ED-4DB2-BD59-A6C34878D82A}">
                    <a16:rowId xmlns:a16="http://schemas.microsoft.com/office/drawing/2014/main" val="2084362872"/>
                  </a:ext>
                </a:extLst>
              </a:tr>
              <a:tr h="370840">
                <a:tc>
                  <a:txBody>
                    <a:bodyPr/>
                    <a:lstStyle/>
                    <a:p>
                      <a:endParaRPr lang="en-US" sz="2800" dirty="0"/>
                    </a:p>
                  </a:txBody>
                  <a:tcPr/>
                </a:tc>
                <a:tc>
                  <a:txBody>
                    <a:bodyPr/>
                    <a:lstStyle/>
                    <a:p>
                      <a:endParaRPr lang="en-US" sz="2800" dirty="0"/>
                    </a:p>
                  </a:txBody>
                  <a:tcPr/>
                </a:tc>
                <a:tc>
                  <a:txBody>
                    <a:bodyPr/>
                    <a:lstStyle/>
                    <a:p>
                      <a:endParaRPr lang="en-US" sz="2800" dirty="0"/>
                    </a:p>
                  </a:txBody>
                  <a:tcPr/>
                </a:tc>
                <a:tc>
                  <a:txBody>
                    <a:bodyPr/>
                    <a:lstStyle/>
                    <a:p>
                      <a:endParaRPr lang="en-US" sz="2800" dirty="0"/>
                    </a:p>
                  </a:txBody>
                  <a:tcPr/>
                </a:tc>
                <a:tc>
                  <a:txBody>
                    <a:bodyPr/>
                    <a:lstStyle/>
                    <a:p>
                      <a:endParaRPr lang="en-US" sz="2800" dirty="0"/>
                    </a:p>
                  </a:txBody>
                  <a:tcPr/>
                </a:tc>
                <a:extLst>
                  <a:ext uri="{0D108BD9-81ED-4DB2-BD59-A6C34878D82A}">
                    <a16:rowId xmlns:a16="http://schemas.microsoft.com/office/drawing/2014/main" val="519973966"/>
                  </a:ext>
                </a:extLst>
              </a:tr>
              <a:tr h="370840">
                <a:tc>
                  <a:txBody>
                    <a:bodyPr/>
                    <a:lstStyle/>
                    <a:p>
                      <a:endParaRPr lang="en-US" sz="2800" dirty="0"/>
                    </a:p>
                  </a:txBody>
                  <a:tcPr/>
                </a:tc>
                <a:tc>
                  <a:txBody>
                    <a:bodyPr/>
                    <a:lstStyle/>
                    <a:p>
                      <a:endParaRPr lang="en-US" sz="2800" dirty="0"/>
                    </a:p>
                  </a:txBody>
                  <a:tcPr/>
                </a:tc>
                <a:tc>
                  <a:txBody>
                    <a:bodyPr/>
                    <a:lstStyle/>
                    <a:p>
                      <a:endParaRPr lang="en-US" sz="2800" dirty="0"/>
                    </a:p>
                  </a:txBody>
                  <a:tcPr/>
                </a:tc>
                <a:tc>
                  <a:txBody>
                    <a:bodyPr/>
                    <a:lstStyle/>
                    <a:p>
                      <a:endParaRPr lang="en-US" sz="2800" dirty="0"/>
                    </a:p>
                  </a:txBody>
                  <a:tcPr/>
                </a:tc>
                <a:tc>
                  <a:txBody>
                    <a:bodyPr/>
                    <a:lstStyle/>
                    <a:p>
                      <a:endParaRPr lang="en-US" sz="2800" dirty="0"/>
                    </a:p>
                  </a:txBody>
                  <a:tcPr/>
                </a:tc>
                <a:extLst>
                  <a:ext uri="{0D108BD9-81ED-4DB2-BD59-A6C34878D82A}">
                    <a16:rowId xmlns:a16="http://schemas.microsoft.com/office/drawing/2014/main" val="201249575"/>
                  </a:ext>
                </a:extLst>
              </a:tr>
            </a:tbl>
          </a:graphicData>
        </a:graphic>
      </p:graphicFrame>
    </p:spTree>
    <p:extLst>
      <p:ext uri="{BB962C8B-B14F-4D97-AF65-F5344CB8AC3E}">
        <p14:creationId xmlns:p14="http://schemas.microsoft.com/office/powerpoint/2010/main" val="6409813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1951</TotalTime>
  <Words>866</Words>
  <Application>Microsoft Office PowerPoint</Application>
  <PresentationFormat>Widescreen</PresentationFormat>
  <Paragraphs>50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FY 2022/23 </vt:lpstr>
      <vt:lpstr>Department Function </vt:lpstr>
      <vt:lpstr>Current Staff structure</vt:lpstr>
      <vt:lpstr>Current Staffing details</vt:lpstr>
      <vt:lpstr>Changes for Fiscal Year 2022/23 </vt:lpstr>
      <vt:lpstr>Capital Budget Projects</vt:lpstr>
      <vt:lpstr>Our Challenges/Changes for 22/23 </vt:lpstr>
      <vt:lpstr>21/22 Highlights and Lowlights</vt:lpstr>
      <vt:lpstr>Additional Facts and Figures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2022/23</dc:title>
  <dc:creator>Smith, Ken</dc:creator>
  <cp:lastModifiedBy>Albano, Laurie</cp:lastModifiedBy>
  <cp:revision>33</cp:revision>
  <dcterms:created xsi:type="dcterms:W3CDTF">2022-03-10T18:37:43Z</dcterms:created>
  <dcterms:modified xsi:type="dcterms:W3CDTF">2022-03-25T15:42:04Z</dcterms:modified>
</cp:coreProperties>
</file>