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65" r:id="rId3"/>
    <p:sldId id="266" r:id="rId4"/>
    <p:sldId id="258" r:id="rId5"/>
    <p:sldId id="263" r:id="rId6"/>
    <p:sldId id="268" r:id="rId7"/>
    <p:sldId id="267" r:id="rId8"/>
    <p:sldId id="269" r:id="rId9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76" d="100"/>
          <a:sy n="76" d="100"/>
        </p:scale>
        <p:origin x="1457" y="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oldct@gmail.com" userId="bd0e8b69bf4996a6" providerId="LiveId" clId="{B22612C1-5C8B-4C0C-B0BD-FE9C48526259}"/>
    <pc:docChg chg="modSld sldOrd">
      <pc:chgData name="mgoldct@gmail.com" userId="bd0e8b69bf4996a6" providerId="LiveId" clId="{B22612C1-5C8B-4C0C-B0BD-FE9C48526259}" dt="2022-04-09T20:24:40.303" v="2"/>
      <pc:docMkLst>
        <pc:docMk/>
      </pc:docMkLst>
      <pc:sldChg chg="modSp mod">
        <pc:chgData name="mgoldct@gmail.com" userId="bd0e8b69bf4996a6" providerId="LiveId" clId="{B22612C1-5C8B-4C0C-B0BD-FE9C48526259}" dt="2022-04-09T20:24:19.382" v="0" actId="207"/>
        <pc:sldMkLst>
          <pc:docMk/>
          <pc:sldMk cId="2369187610" sldId="265"/>
        </pc:sldMkLst>
        <pc:spChg chg="mod">
          <ac:chgData name="mgoldct@gmail.com" userId="bd0e8b69bf4996a6" providerId="LiveId" clId="{B22612C1-5C8B-4C0C-B0BD-FE9C48526259}" dt="2022-04-09T20:24:19.382" v="0" actId="207"/>
          <ac:spMkLst>
            <pc:docMk/>
            <pc:sldMk cId="2369187610" sldId="265"/>
            <ac:spMk id="2" creationId="{00000000-0000-0000-0000-000000000000}"/>
          </ac:spMkLst>
        </pc:spChg>
      </pc:sldChg>
      <pc:sldChg chg="ord">
        <pc:chgData name="mgoldct@gmail.com" userId="bd0e8b69bf4996a6" providerId="LiveId" clId="{B22612C1-5C8B-4C0C-B0BD-FE9C48526259}" dt="2022-04-09T20:24:40.303" v="2"/>
        <pc:sldMkLst>
          <pc:docMk/>
          <pc:sldMk cId="3213840945" sldId="26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50157966365316"/>
          <c:y val="1.713263581778305E-2"/>
          <c:w val="0.66753681831437739"/>
          <c:h val="0.938337542750570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Fund 1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Sheet1!$B$2:$B$9</c:f>
              <c:numCache>
                <c:formatCode>0.00%</c:formatCode>
                <c:ptCount val="8"/>
                <c:pt idx="0">
                  <c:v>0.16650000000000001</c:v>
                </c:pt>
                <c:pt idx="1">
                  <c:v>1.44E-2</c:v>
                </c:pt>
                <c:pt idx="2">
                  <c:v>-4.3799999999999999E-2</c:v>
                </c:pt>
                <c:pt idx="3">
                  <c:v>0.1462</c:v>
                </c:pt>
                <c:pt idx="4">
                  <c:v>9.7699999999999995E-2</c:v>
                </c:pt>
                <c:pt idx="5">
                  <c:v>4.4999999999999998E-2</c:v>
                </c:pt>
                <c:pt idx="6">
                  <c:v>6.2899999999999998E-2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F0-49D8-86C1-FFD9B406A2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Fund 2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Sheet1!$C$2:$C$9</c:f>
              <c:numCache>
                <c:formatCode>0.00%</c:formatCode>
                <c:ptCount val="8"/>
                <c:pt idx="0">
                  <c:v>0.15129999999999999</c:v>
                </c:pt>
                <c:pt idx="1">
                  <c:v>4.3799999999999999E-2</c:v>
                </c:pt>
                <c:pt idx="2">
                  <c:v>-2.1499999999999998E-2</c:v>
                </c:pt>
                <c:pt idx="3">
                  <c:v>0.1081</c:v>
                </c:pt>
                <c:pt idx="4">
                  <c:v>9.1800000000000007E-2</c:v>
                </c:pt>
                <c:pt idx="5">
                  <c:v>1.9199999999999998E-2</c:v>
                </c:pt>
                <c:pt idx="6">
                  <c:v>-3.1800000000000002E-2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F0-49D8-86C1-FFD9B406A2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Fire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Sheet1!$D$2:$D$9</c:f>
              <c:numCache>
                <c:formatCode>0.00%</c:formatCode>
                <c:ptCount val="8"/>
                <c:pt idx="0">
                  <c:v>0.12670000000000001</c:v>
                </c:pt>
                <c:pt idx="1">
                  <c:v>-1.4999999999999999E-2</c:v>
                </c:pt>
                <c:pt idx="2">
                  <c:v>-3.7999999999999999E-2</c:v>
                </c:pt>
                <c:pt idx="3">
                  <c:v>0.14219999999999999</c:v>
                </c:pt>
                <c:pt idx="4">
                  <c:v>8.5999999999999993E-2</c:v>
                </c:pt>
                <c:pt idx="5">
                  <c:v>6.2799999999999995E-2</c:v>
                </c:pt>
                <c:pt idx="6">
                  <c:v>-1.6799999999999999E-2</c:v>
                </c:pt>
                <c:pt idx="7">
                  <c:v>0.30909999999999999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F0-49D8-86C1-FFD9B406A2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Fund 4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Sheet1!$E$2:$E$9</c:f>
              <c:numCache>
                <c:formatCode>0.00%</c:formatCode>
                <c:ptCount val="8"/>
                <c:pt idx="0">
                  <c:v>0.16339999999999999</c:v>
                </c:pt>
                <c:pt idx="1">
                  <c:v>7.3000000000000001E-3</c:v>
                </c:pt>
                <c:pt idx="2">
                  <c:v>-3.3700000000000001E-2</c:v>
                </c:pt>
                <c:pt idx="3">
                  <c:v>0.14269999999999999</c:v>
                </c:pt>
                <c:pt idx="4">
                  <c:v>8.8900000000000007E-2</c:v>
                </c:pt>
                <c:pt idx="5">
                  <c:v>5.1799999999999999E-2</c:v>
                </c:pt>
                <c:pt idx="6">
                  <c:v>6.25E-2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F0-49D8-86C1-FFD9B406A2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355328"/>
        <c:axId val="80357248"/>
      </c:lineChart>
      <c:catAx>
        <c:axId val="8035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0357248"/>
        <c:crosses val="autoZero"/>
        <c:auto val="1"/>
        <c:lblAlgn val="ctr"/>
        <c:lblOffset val="100"/>
        <c:noMultiLvlLbl val="0"/>
      </c:catAx>
      <c:valAx>
        <c:axId val="803572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0355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591049382716048"/>
          <c:y val="4.5239995685470838E-2"/>
          <c:w val="0.11112654320987654"/>
          <c:h val="0.2017574515514327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Fund 1 ADC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4175000</c:v>
                </c:pt>
                <c:pt idx="1">
                  <c:v>5390000</c:v>
                </c:pt>
                <c:pt idx="2">
                  <c:v>5897100</c:v>
                </c:pt>
                <c:pt idx="3">
                  <c:v>6504000</c:v>
                </c:pt>
                <c:pt idx="4">
                  <c:v>6799000</c:v>
                </c:pt>
                <c:pt idx="5">
                  <c:v>6388000</c:v>
                </c:pt>
                <c:pt idx="6">
                  <c:v>5923000</c:v>
                </c:pt>
                <c:pt idx="7">
                  <c:v>6348000</c:v>
                </c:pt>
                <c:pt idx="8">
                  <c:v>7864000</c:v>
                </c:pt>
                <c:pt idx="9">
                  <c:v>6626000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5C-4AEC-AC19-850E68B974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Fund 2 ADC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ln>
                <a:solidFill>
                  <a:schemeClr val="accent1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4341000</c:v>
                </c:pt>
                <c:pt idx="1">
                  <c:v>4885000</c:v>
                </c:pt>
                <c:pt idx="2">
                  <c:v>4885000</c:v>
                </c:pt>
                <c:pt idx="3">
                  <c:v>6230000</c:v>
                </c:pt>
                <c:pt idx="4">
                  <c:v>6645000</c:v>
                </c:pt>
                <c:pt idx="5">
                  <c:v>7158000</c:v>
                </c:pt>
                <c:pt idx="6">
                  <c:v>7903000</c:v>
                </c:pt>
                <c:pt idx="7">
                  <c:v>8275000</c:v>
                </c:pt>
                <c:pt idx="8">
                  <c:v>8711000</c:v>
                </c:pt>
                <c:pt idx="9">
                  <c:v>8897000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5C-4AEC-AC19-850E68B974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Fire ADC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1717000</c:v>
                </c:pt>
                <c:pt idx="1">
                  <c:v>2080000</c:v>
                </c:pt>
                <c:pt idx="2">
                  <c:v>2340000</c:v>
                </c:pt>
                <c:pt idx="3">
                  <c:v>3119000</c:v>
                </c:pt>
                <c:pt idx="4">
                  <c:v>3575000</c:v>
                </c:pt>
                <c:pt idx="5">
                  <c:v>4342000</c:v>
                </c:pt>
                <c:pt idx="6">
                  <c:v>5140000</c:v>
                </c:pt>
                <c:pt idx="7">
                  <c:v>6980000</c:v>
                </c:pt>
                <c:pt idx="8">
                  <c:v>8069000</c:v>
                </c:pt>
                <c:pt idx="9">
                  <c:v>8808000</c:v>
                </c:pt>
                <c:pt idx="10">
                  <c:v>10669000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5C-4AEC-AC19-850E68B9740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Fund 4 ADC </c:v>
                </c:pt>
              </c:strCache>
            </c:strRef>
          </c:tx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1221000</c:v>
                </c:pt>
                <c:pt idx="1">
                  <c:v>1380000</c:v>
                </c:pt>
                <c:pt idx="2">
                  <c:v>1497000</c:v>
                </c:pt>
                <c:pt idx="3">
                  <c:v>1584000</c:v>
                </c:pt>
                <c:pt idx="4">
                  <c:v>1669000</c:v>
                </c:pt>
                <c:pt idx="5">
                  <c:v>1840000</c:v>
                </c:pt>
                <c:pt idx="6">
                  <c:v>2145000</c:v>
                </c:pt>
                <c:pt idx="7">
                  <c:v>2206000</c:v>
                </c:pt>
                <c:pt idx="8">
                  <c:v>2645000</c:v>
                </c:pt>
                <c:pt idx="9">
                  <c:v>2246000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5C-4AEC-AC19-850E68B974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65216"/>
        <c:axId val="93066752"/>
      </c:lineChart>
      <c:catAx>
        <c:axId val="9306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93066752"/>
        <c:crosses val="autoZero"/>
        <c:auto val="1"/>
        <c:lblAlgn val="ctr"/>
        <c:lblOffset val="100"/>
        <c:noMultiLvlLbl val="0"/>
      </c:catAx>
      <c:valAx>
        <c:axId val="93066752"/>
        <c:scaling>
          <c:orientation val="minMax"/>
        </c:scaling>
        <c:delete val="0"/>
        <c:axPos val="l"/>
        <c:majorGridlines/>
        <c:numFmt formatCode="&quot;$&quot;#,##0.0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065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42128414503743"/>
          <c:y val="5.3321911822964529E-2"/>
          <c:w val="0.1630711091669097"/>
          <c:h val="0.24796844340088506"/>
        </c:manualLayout>
      </c:layout>
      <c:overlay val="0"/>
      <c:spPr>
        <a:solidFill>
          <a:schemeClr val="bg1">
            <a:lumMod val="85000"/>
          </a:schemeClr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790A2C4-08D5-4BE5-8C7F-181D67077D4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B244709-098E-4BB0-BB8D-06C517664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9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7A95-698A-456D-A4F4-EEDCFA732945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6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0BA-CAF0-4083-8409-ED81497F573D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50698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0BA-CAF0-4083-8409-ED81497F573D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468856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0BA-CAF0-4083-8409-ED81497F573D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3945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0BA-CAF0-4083-8409-ED81497F573D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4699795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0BA-CAF0-4083-8409-ED81497F573D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50955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BE69-0D5D-4886-AC18-CEA007141CF9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61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41E6-90AA-4A40-892B-13B8278BD377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0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5654-BC93-4759-A3E8-6BCE38E6E5F7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5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06E6-01DA-4699-8F55-47BD19D9799A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1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5228-FCE9-4CAD-9F32-69C826D43482}" type="datetime1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2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9DD7-4503-4376-9274-9EF577156845}" type="datetime1">
              <a:rPr lang="en-US" smtClean="0"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1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48B4-211E-409C-95EA-693F789537EB}" type="datetime1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7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481D-EB5D-4919-AC33-CF3C2A8A4C85}" type="datetime1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1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43E5-2157-4662-9605-53C2A508CF9F}" type="datetime1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2857-DFD0-4491-919F-449BE41A03D0}" type="datetime1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8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730BA-CAF0-4083-8409-ED81497F573D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2A3B72-837B-4CBB-97A7-FE0A390F3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2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382000" cy="16463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Stamford Firefighters Pension Fund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800" dirty="0">
                <a:solidFill>
                  <a:schemeClr val="tx1"/>
                </a:solidFill>
              </a:rPr>
              <a:t>Board of Finance Meeting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April 12, 2022</a:t>
            </a:r>
          </a:p>
          <a:p>
            <a:endParaRPr lang="en-US" sz="2400" dirty="0"/>
          </a:p>
          <a:p>
            <a:r>
              <a:rPr lang="en-US" sz="2400" dirty="0"/>
              <a:t>Trustee Michael  Gold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5654-BC93-4759-A3E8-6BCE38E6E5F7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4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Discussion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State</a:t>
            </a:r>
          </a:p>
          <a:p>
            <a:r>
              <a:rPr lang="en-US" dirty="0"/>
              <a:t>Portfolio Assessment </a:t>
            </a:r>
          </a:p>
          <a:p>
            <a:r>
              <a:rPr lang="en-US" dirty="0"/>
              <a:t>Moving Forward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5654-BC93-4759-A3E8-6BCE38E6E5F7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8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00" y="222912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Firefighters Pension Fund Trustees and Advisors</a:t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00" y="680112"/>
            <a:ext cx="8664000" cy="6025488"/>
          </a:xfrm>
        </p:spPr>
        <p:txBody>
          <a:bodyPr>
            <a:normAutofit fontScale="32500" lnSpcReduction="20000"/>
          </a:bodyPr>
          <a:lstStyle/>
          <a:p>
            <a:r>
              <a:rPr lang="en-US" sz="4000" dirty="0"/>
              <a:t>Board of Trustees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900" dirty="0"/>
          </a:p>
          <a:p>
            <a:r>
              <a:rPr lang="en-US" sz="4000" dirty="0"/>
              <a:t>Financial Advisor		-	John Oliver Beirne, Beirne Wealth Management</a:t>
            </a:r>
          </a:p>
          <a:p>
            <a:endParaRPr lang="en-US" sz="4000" dirty="0"/>
          </a:p>
          <a:p>
            <a:r>
              <a:rPr lang="en-US" sz="4000" dirty="0"/>
              <a:t>Legal Advisor			-	Lori Underberger, Reid &amp; Riege</a:t>
            </a:r>
          </a:p>
          <a:p>
            <a:endParaRPr lang="en-US" sz="4000" dirty="0"/>
          </a:p>
          <a:p>
            <a:r>
              <a:rPr lang="en-US" sz="4000" dirty="0"/>
              <a:t>Actuary				-	Becky Sielman &amp; Yelena Pelletier, Milliman</a:t>
            </a:r>
          </a:p>
          <a:p>
            <a:endParaRPr lang="en-US" sz="4000" dirty="0"/>
          </a:p>
          <a:p>
            <a:r>
              <a:rPr lang="en-US" sz="4000" dirty="0"/>
              <a:t>Accountant			-	Dino Reda, </a:t>
            </a:r>
            <a:r>
              <a:rPr lang="en-US" sz="4000" b="0" i="0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Dino L. Reda CPA, LLC</a:t>
            </a:r>
          </a:p>
          <a:p>
            <a:endParaRPr lang="en-US" sz="40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r>
              <a:rPr lang="en-US" sz="4000" dirty="0">
                <a:solidFill>
                  <a:srgbClr val="212121"/>
                </a:solidFill>
                <a:latin typeface="Calibri" panose="020F0502020204030204" pitchFamily="34" charset="0"/>
              </a:rPr>
              <a:t>Insurance Broker		-	Colin David, AJ Gallagher</a:t>
            </a:r>
          </a:p>
          <a:p>
            <a:endParaRPr lang="en-US" sz="40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r>
              <a:rPr lang="en-US" sz="4000" dirty="0">
                <a:solidFill>
                  <a:srgbClr val="212121"/>
                </a:solidFill>
                <a:latin typeface="Calibri" panose="020F0502020204030204" pitchFamily="34" charset="0"/>
              </a:rPr>
              <a:t>Pay Agent/Payroll Processing	-	Joe DePalma, Principal Group</a:t>
            </a:r>
          </a:p>
          <a:p>
            <a:pPr marL="400050"/>
            <a:endParaRPr lang="en-US" sz="40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 marL="400050"/>
            <a:r>
              <a:rPr lang="en-US" sz="4000" dirty="0">
                <a:solidFill>
                  <a:srgbClr val="212121"/>
                </a:solidFill>
                <a:latin typeface="Calibri" panose="020F0502020204030204" pitchFamily="34" charset="0"/>
              </a:rPr>
              <a:t>Administrative Support	-	Barbara Murphy, Stamford Fire Department</a:t>
            </a:r>
          </a:p>
          <a:p>
            <a:pPr marL="114300" indent="0">
              <a:buNone/>
            </a:pPr>
            <a:r>
              <a:rPr lang="en-US" sz="2900" dirty="0">
                <a:solidFill>
                  <a:srgbClr val="212121"/>
                </a:solidFill>
                <a:latin typeface="Calibri" panose="020F0502020204030204" pitchFamily="34" charset="0"/>
              </a:rPr>
              <a:t>		</a:t>
            </a:r>
            <a:r>
              <a:rPr lang="en-US" sz="1500" dirty="0">
                <a:solidFill>
                  <a:srgbClr val="212121"/>
                </a:solidFill>
                <a:latin typeface="Calibri" panose="020F0502020204030204" pitchFamily="34" charset="0"/>
              </a:rPr>
              <a:t>	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5654-BC93-4759-A3E8-6BCE38E6E5F7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583545"/>
              </p:ext>
            </p:extLst>
          </p:nvPr>
        </p:nvGraphicFramePr>
        <p:xfrm>
          <a:off x="762000" y="999993"/>
          <a:ext cx="632460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7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Josh Fedeli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Mayoral Appointed Trustee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February 2022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b="0" dirty="0"/>
                        <a:t>Michael Gold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Mayoral Appointed Trustee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July 2020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b="0" dirty="0"/>
                        <a:t>Paul Anderson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Local 786 Appointed Trustee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January 2021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b="0" dirty="0"/>
                        <a:t>Joseph Micalizzi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Local 786 Appointed Trustee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January</a:t>
                      </a:r>
                      <a:r>
                        <a:rPr lang="en-US" sz="1200" b="0" baseline="0" dirty="0"/>
                        <a:t> 2021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b="0" dirty="0"/>
                        <a:t>Michael Golden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Independent Trustee, Chairman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February 2020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84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0" y="109886"/>
            <a:ext cx="8229600" cy="48736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Pension Fund Investment Returns		2014-2021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787501"/>
              </p:ext>
            </p:extLst>
          </p:nvPr>
        </p:nvGraphicFramePr>
        <p:xfrm>
          <a:off x="467883" y="105181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62C9-6105-40BE-A633-289895AE120C}" type="datetime1">
              <a:rPr lang="en-US" smtClean="0"/>
              <a:t>4/9/2022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81800" y="5638800"/>
            <a:ext cx="2133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 FY20 City of Stamford Comprehensive Annual Financial Report (2014-2020)</a:t>
            </a:r>
          </a:p>
          <a:p>
            <a:endParaRPr lang="en-US" sz="1000" dirty="0"/>
          </a:p>
          <a:p>
            <a:r>
              <a:rPr lang="en-US" sz="1000" dirty="0"/>
              <a:t>FY21 GASB67/68 Report (2021) </a:t>
            </a:r>
          </a:p>
        </p:txBody>
      </p:sp>
    </p:spTree>
    <p:extLst>
      <p:ext uri="{BB962C8B-B14F-4D97-AF65-F5344CB8AC3E}">
        <p14:creationId xmlns:p14="http://schemas.microsoft.com/office/powerpoint/2010/main" val="424639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6582"/>
            <a:ext cx="6347713" cy="13208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Actuarially Determined Contribution (2011-2021)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434160"/>
              </p:ext>
            </p:extLst>
          </p:nvPr>
        </p:nvGraphicFramePr>
        <p:xfrm>
          <a:off x="348241" y="12163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5654-BC93-4759-A3E8-6BCE38E6E5F7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62158" y="5742287"/>
            <a:ext cx="19156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 FY20 City of Stamford Comprehensive Annual Financial Report (2014-2020)</a:t>
            </a:r>
          </a:p>
          <a:p>
            <a:endParaRPr lang="en-US" sz="1000" dirty="0"/>
          </a:p>
          <a:p>
            <a:r>
              <a:rPr lang="en-US" sz="1000" dirty="0"/>
              <a:t>FY21 GASB67/68 Report (2021) </a:t>
            </a:r>
          </a:p>
        </p:txBody>
      </p:sp>
    </p:spTree>
    <p:extLst>
      <p:ext uri="{BB962C8B-B14F-4D97-AF65-F5344CB8AC3E}">
        <p14:creationId xmlns:p14="http://schemas.microsoft.com/office/powerpoint/2010/main" val="323107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Current State – YE 2021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598" y="1066800"/>
            <a:ext cx="7857601" cy="4974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Focus and Accomplishments (2020 – 2021)</a:t>
            </a:r>
          </a:p>
          <a:p>
            <a:endParaRPr lang="en-US" dirty="0"/>
          </a:p>
          <a:p>
            <a:pPr lvl="1"/>
            <a:r>
              <a:rPr lang="en-US" dirty="0"/>
              <a:t>Understand portfolio construction and performance trends</a:t>
            </a:r>
          </a:p>
          <a:p>
            <a:pPr lvl="1"/>
            <a:r>
              <a:rPr lang="en-US" dirty="0"/>
              <a:t>Appreciate underlying actuarial assumptions and analyses</a:t>
            </a:r>
          </a:p>
          <a:p>
            <a:pPr lvl="1"/>
            <a:r>
              <a:rPr lang="en-US" dirty="0"/>
              <a:t>Develop new Investment Strategy document</a:t>
            </a:r>
          </a:p>
          <a:p>
            <a:pPr lvl="1"/>
            <a:r>
              <a:rPr lang="en-US" dirty="0"/>
              <a:t>Provide Fiduciary Training for Board members</a:t>
            </a:r>
          </a:p>
          <a:p>
            <a:pPr lvl="1"/>
            <a:r>
              <a:rPr lang="en-US" dirty="0"/>
              <a:t>Conduct retiree death &amp; address audit </a:t>
            </a:r>
          </a:p>
          <a:p>
            <a:pPr lvl="1"/>
            <a:r>
              <a:rPr lang="en-US" dirty="0"/>
              <a:t>Tighten up process and improved communication with retirees, active firefighters and city stakeholders</a:t>
            </a:r>
          </a:p>
          <a:p>
            <a:pPr lvl="1"/>
            <a:r>
              <a:rPr lang="en-US" dirty="0"/>
              <a:t>Outreach to city staff for support and guidance</a:t>
            </a:r>
          </a:p>
          <a:p>
            <a:pPr lvl="1"/>
            <a:r>
              <a:rPr lang="en-US" dirty="0"/>
              <a:t>Engage new pay agent / client servicing platform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Seeking to revise Pension Trust documents from 1971/1997!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5654-BC93-4759-A3E8-6BCE38E6E5F7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7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77201" cy="6858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Moving Forward - Update from April 2021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880" y="1641010"/>
            <a:ext cx="7248119" cy="445499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Investment Performance</a:t>
            </a:r>
          </a:p>
          <a:p>
            <a:pPr lvl="1"/>
            <a:r>
              <a:rPr lang="en-US" dirty="0"/>
              <a:t>Achieved greater transparency and board engagement around fees and capital calls</a:t>
            </a:r>
          </a:p>
          <a:p>
            <a:pPr lvl="1"/>
            <a:r>
              <a:rPr lang="en-US" dirty="0"/>
              <a:t>Revised asset allocation and monitoring frequency</a:t>
            </a:r>
          </a:p>
          <a:p>
            <a:pPr lvl="1"/>
            <a:r>
              <a:rPr lang="en-US" dirty="0"/>
              <a:t>Simplified and enhanced performance reporting</a:t>
            </a:r>
          </a:p>
          <a:p>
            <a:pPr lvl="1"/>
            <a:r>
              <a:rPr lang="en-US" dirty="0"/>
              <a:t>Revised watch list focus</a:t>
            </a:r>
          </a:p>
          <a:p>
            <a:pPr lvl="1"/>
            <a:r>
              <a:rPr lang="en-US" dirty="0"/>
              <a:t>Re-commenced external investment manager meetings</a:t>
            </a:r>
          </a:p>
          <a:p>
            <a:pPr lvl="1"/>
            <a:r>
              <a:rPr lang="en-US" dirty="0"/>
              <a:t>Better understanding of “plan drivers” </a:t>
            </a:r>
          </a:p>
          <a:p>
            <a:pPr lvl="1"/>
            <a:endParaRPr lang="en-US" dirty="0"/>
          </a:p>
          <a:p>
            <a:r>
              <a:rPr lang="en-US" b="1" dirty="0"/>
              <a:t>Fund effectiveness and Retiree Experience</a:t>
            </a:r>
          </a:p>
          <a:p>
            <a:pPr lvl="1"/>
            <a:r>
              <a:rPr lang="en-US" dirty="0"/>
              <a:t>Long term priority planning - underway</a:t>
            </a:r>
          </a:p>
          <a:p>
            <a:pPr lvl="1"/>
            <a:r>
              <a:rPr lang="en-US" dirty="0"/>
              <a:t>Custodian and Pay Agent RFP engagement – Principal Group</a:t>
            </a:r>
          </a:p>
          <a:p>
            <a:pPr lvl="1"/>
            <a:r>
              <a:rPr lang="en-US" dirty="0"/>
              <a:t>Pension Service Center RFP research – Under review ($$$)</a:t>
            </a:r>
          </a:p>
          <a:p>
            <a:pPr lvl="1"/>
            <a:r>
              <a:rPr lang="en-US" dirty="0"/>
              <a:t>Investment Advisor RFP  - pending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5654-BC93-4759-A3E8-6BCE38E6E5F7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Firefighters Pension Fund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14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95FD-B26F-4F7C-8D2C-DA987D1D9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1" cy="13208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Synergistic opportunities to consider for the benefit of all Stamford’s pension systems </a:t>
            </a:r>
            <a:r>
              <a:rPr lang="en-US" sz="2000" dirty="0">
                <a:solidFill>
                  <a:schemeClr val="tx1"/>
                </a:solidFill>
              </a:rPr>
              <a:t>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6D4EA-171E-44FF-A79F-5FA72C7F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281" y="1066800"/>
            <a:ext cx="8028720" cy="3880773"/>
          </a:xfrm>
        </p:spPr>
        <p:txBody>
          <a:bodyPr>
            <a:noAutofit/>
          </a:bodyPr>
          <a:lstStyle/>
          <a:p>
            <a:r>
              <a:rPr lang="en-US" dirty="0"/>
              <a:t>Sponsor a Pension Board leadership forum for exchange of ideas, dialog, and best practices</a:t>
            </a:r>
          </a:p>
          <a:p>
            <a:endParaRPr lang="en-US" dirty="0"/>
          </a:p>
          <a:p>
            <a:r>
              <a:rPr lang="en-US" dirty="0"/>
              <a:t>Strengthen alignment with city departments that may be able to support common functions and tasks</a:t>
            </a:r>
          </a:p>
          <a:p>
            <a:endParaRPr lang="en-US" dirty="0"/>
          </a:p>
          <a:p>
            <a:r>
              <a:rPr lang="en-US" dirty="0"/>
              <a:t>Funding for dedicated pension support staff – with supporting allocation funding model</a:t>
            </a:r>
          </a:p>
          <a:p>
            <a:endParaRPr lang="en-US" dirty="0"/>
          </a:p>
          <a:p>
            <a:r>
              <a:rPr lang="en-US" dirty="0"/>
              <a:t>Continued open dialog with Board of Finance to better understand financial implications of pension decisions</a:t>
            </a:r>
          </a:p>
          <a:p>
            <a:endParaRPr lang="en-US" dirty="0"/>
          </a:p>
          <a:p>
            <a:r>
              <a:rPr lang="en-US" dirty="0"/>
              <a:t>Ongoing dialog with legal staff to ensure full understanding of charter provisions and other legislative or regulatory requirements that may impact pension activity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86960-AC0D-4C68-9768-1BBE64E03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5654-BC93-4759-A3E8-6BCE38E6E5F7}" type="datetime1">
              <a:rPr lang="en-US" smtClean="0"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6100E-2A32-4266-8971-C72F1CB7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Stamford Firefighters Pension Fund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7587A-DEE0-491E-B966-A8AEF4B85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A3B72-837B-4CBB-97A7-FE0A390F39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123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10277</TotalTime>
  <Words>536</Words>
  <Application>Microsoft Office PowerPoint</Application>
  <PresentationFormat>On-screen Show (4:3)</PresentationFormat>
  <Paragraphs>119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Stamford Firefighters Pension Fund</vt:lpstr>
      <vt:lpstr>Discussion Outline</vt:lpstr>
      <vt:lpstr>Firefighters Pension Fund Trustees and Advisors </vt:lpstr>
      <vt:lpstr>Pension Fund Investment Returns  2014-2021</vt:lpstr>
      <vt:lpstr>Actuarially Determined Contribution (2011-2021)</vt:lpstr>
      <vt:lpstr>Current State – YE 2021 </vt:lpstr>
      <vt:lpstr>Moving Forward - Update from April 2021 Presentation</vt:lpstr>
      <vt:lpstr>Synergistic opportunities to consider for the benefit of all Stamford’s pension systems -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 Golden</dc:creator>
  <cp:lastModifiedBy>mgoldct@gmail.com</cp:lastModifiedBy>
  <cp:revision>26</cp:revision>
  <cp:lastPrinted>2021-04-13T15:05:07Z</cp:lastPrinted>
  <dcterms:created xsi:type="dcterms:W3CDTF">2021-03-20T18:29:34Z</dcterms:created>
  <dcterms:modified xsi:type="dcterms:W3CDTF">2022-04-09T20:24:49Z</dcterms:modified>
</cp:coreProperties>
</file>