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65" r:id="rId4"/>
    <p:sldId id="259" r:id="rId5"/>
    <p:sldId id="260" r:id="rId6"/>
    <p:sldId id="270" r:id="rId7"/>
    <p:sldId id="268" r:id="rId8"/>
    <p:sldId id="261" r:id="rId9"/>
    <p:sldId id="277" r:id="rId10"/>
    <p:sldId id="272" r:id="rId11"/>
    <p:sldId id="281" r:id="rId12"/>
    <p:sldId id="274" r:id="rId13"/>
    <p:sldId id="280" r:id="rId14"/>
    <p:sldId id="275" r:id="rId15"/>
    <p:sldId id="278" r:id="rId16"/>
    <p:sldId id="276"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1" d="100"/>
          <a:sy n="51" d="100"/>
        </p:scale>
        <p:origin x="13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764" cy="480388"/>
          </a:xfrm>
          <a:prstGeom prst="rect">
            <a:avLst/>
          </a:prstGeom>
        </p:spPr>
        <p:txBody>
          <a:bodyPr vert="horz" lIns="95610" tIns="47805" rIns="95610" bIns="47805" rtlCol="0"/>
          <a:lstStyle>
            <a:lvl1pPr algn="l">
              <a:defRPr sz="1300"/>
            </a:lvl1pPr>
          </a:lstStyle>
          <a:p>
            <a:endParaRPr lang="en-US" dirty="0"/>
          </a:p>
        </p:txBody>
      </p:sp>
      <p:sp>
        <p:nvSpPr>
          <p:cNvPr id="3" name="Date Placeholder 2"/>
          <p:cNvSpPr>
            <a:spLocks noGrp="1"/>
          </p:cNvSpPr>
          <p:nvPr>
            <p:ph type="dt" idx="1"/>
          </p:nvPr>
        </p:nvSpPr>
        <p:spPr>
          <a:xfrm>
            <a:off x="4142749" y="0"/>
            <a:ext cx="3170763" cy="480388"/>
          </a:xfrm>
          <a:prstGeom prst="rect">
            <a:avLst/>
          </a:prstGeom>
        </p:spPr>
        <p:txBody>
          <a:bodyPr vert="horz" lIns="95610" tIns="47805" rIns="95610" bIns="47805" rtlCol="0"/>
          <a:lstStyle>
            <a:lvl1pPr algn="r">
              <a:defRPr sz="1300"/>
            </a:lvl1pPr>
          </a:lstStyle>
          <a:p>
            <a:fld id="{6AA5CA22-5BD7-A04A-BC96-83105C8CCF86}" type="datetimeFigureOut">
              <a:rPr lang="en-US" smtClean="0"/>
              <a:t>2/18/2021</a:t>
            </a:fld>
            <a:endParaRPr lang="en-US" dirty="0"/>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610" tIns="47805" rIns="95610" bIns="47805" rtlCol="0" anchor="ctr"/>
          <a:lstStyle/>
          <a:p>
            <a:endParaRPr lang="en-US" dirty="0"/>
          </a:p>
        </p:txBody>
      </p:sp>
      <p:sp>
        <p:nvSpPr>
          <p:cNvPr id="5" name="Notes Placeholder 4"/>
          <p:cNvSpPr>
            <a:spLocks noGrp="1"/>
          </p:cNvSpPr>
          <p:nvPr>
            <p:ph type="body" sz="quarter" idx="3"/>
          </p:nvPr>
        </p:nvSpPr>
        <p:spPr>
          <a:xfrm>
            <a:off x="732363" y="4561226"/>
            <a:ext cx="5852160" cy="4320213"/>
          </a:xfrm>
          <a:prstGeom prst="rect">
            <a:avLst/>
          </a:prstGeom>
        </p:spPr>
        <p:txBody>
          <a:bodyPr vert="horz" lIns="95610" tIns="47805" rIns="95610" bIns="478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173"/>
            <a:ext cx="3170764" cy="480388"/>
          </a:xfrm>
          <a:prstGeom prst="rect">
            <a:avLst/>
          </a:prstGeom>
        </p:spPr>
        <p:txBody>
          <a:bodyPr vert="horz" lIns="95610" tIns="47805" rIns="95610" bIns="4780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2749" y="9119173"/>
            <a:ext cx="3170763" cy="480388"/>
          </a:xfrm>
          <a:prstGeom prst="rect">
            <a:avLst/>
          </a:prstGeom>
        </p:spPr>
        <p:txBody>
          <a:bodyPr vert="horz" lIns="95610" tIns="47805" rIns="95610" bIns="47805" rtlCol="0" anchor="b"/>
          <a:lstStyle>
            <a:lvl1pPr algn="r">
              <a:defRPr sz="1300"/>
            </a:lvl1pPr>
          </a:lstStyle>
          <a:p>
            <a:fld id="{F849E8DA-466F-8742-85DC-596B374C78AE}" type="slidenum">
              <a:rPr lang="en-US" smtClean="0"/>
              <a:t>‹#›</a:t>
            </a:fld>
            <a:endParaRPr lang="en-US" dirty="0"/>
          </a:p>
        </p:txBody>
      </p:sp>
    </p:spTree>
    <p:extLst>
      <p:ext uri="{BB962C8B-B14F-4D97-AF65-F5344CB8AC3E}">
        <p14:creationId xmlns:p14="http://schemas.microsoft.com/office/powerpoint/2010/main" val="41999494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1"/>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601"/>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F150D65-C64D-44FB-9152-4CC2DE0C9198}" type="datetime1">
              <a:rPr lang="en-US" smtClean="0"/>
              <a:pPr/>
              <a:t>2/18/2021</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5" name="TextBox 14"/>
          <p:cNvSpPr txBox="1"/>
          <p:nvPr/>
        </p:nvSpPr>
        <p:spPr>
          <a:xfrm>
            <a:off x="424893" y="174813"/>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TextBox 9"/>
          <p:cNvSpPr txBox="1"/>
          <p:nvPr/>
        </p:nvSpPr>
        <p:spPr>
          <a:xfrm>
            <a:off x="223187"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75D48070-6A81-47D0-9810-1540B9FEFF61}" type="datetime1">
              <a:rPr lang="en-US" smtClean="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12" name="Content Placeholder 2"/>
          <p:cNvSpPr>
            <a:spLocks noGrp="1"/>
          </p:cNvSpPr>
          <p:nvPr>
            <p:ph sz="half" idx="17"/>
          </p:nvPr>
        </p:nvSpPr>
        <p:spPr>
          <a:xfrm>
            <a:off x="502922"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2"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TextBox 7"/>
          <p:cNvSpPr txBox="1"/>
          <p:nvPr/>
        </p:nvSpPr>
        <p:spPr>
          <a:xfrm>
            <a:off x="223187"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65D789A-1220-4441-8676-44A034051BFD}" type="datetime1">
              <a:rPr lang="en-US" smtClean="0"/>
              <a:pPr/>
              <a:t>2/18/2021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Date Placeholder 1"/>
          <p:cNvSpPr>
            <a:spLocks noGrp="1"/>
          </p:cNvSpPr>
          <p:nvPr>
            <p:ph type="dt" sz="half" idx="10"/>
          </p:nvPr>
        </p:nvSpPr>
        <p:spPr/>
        <p:txBody>
          <a:bodyPr/>
          <a:lstStyle/>
          <a:p>
            <a:fld id="{EF98A266-E364-4B5E-98DD-432668182E1E}" type="datetime1">
              <a:rPr lang="en-US" smtClean="0"/>
              <a:pPr/>
              <a:t>2/18/2021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7" y="228601"/>
            <a:ext cx="3451225" cy="6345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380555" y="2571749"/>
            <a:ext cx="3255264" cy="1162051"/>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7" y="273052"/>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1"/>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6"/>
            <a:ext cx="1537447" cy="365125"/>
          </a:xfrm>
        </p:spPr>
        <p:txBody>
          <a:bodyPr/>
          <a:lstStyle/>
          <a:p>
            <a:fld id="{493F2040-9975-4642-A906-1DF87F8BE202}" type="datetime1">
              <a:rPr lang="en-US" smtClean="0"/>
              <a:pPr/>
              <a:t>2/18/2021</a:t>
            </a:fld>
            <a:endParaRPr lang="en-US" dirty="0"/>
          </a:p>
        </p:txBody>
      </p:sp>
      <p:sp>
        <p:nvSpPr>
          <p:cNvPr id="6" name="Footer Placeholder 5"/>
          <p:cNvSpPr>
            <a:spLocks noGrp="1"/>
          </p:cNvSpPr>
          <p:nvPr>
            <p:ph type="ftr" sz="quarter" idx="11"/>
          </p:nvPr>
        </p:nvSpPr>
        <p:spPr>
          <a:xfrm>
            <a:off x="3859307" y="6423586"/>
            <a:ext cx="3316941" cy="365125"/>
          </a:xfrm>
        </p:spPr>
        <p:txBody>
          <a:bodyPr/>
          <a:lstStyle/>
          <a:p>
            <a:endParaRPr lang="en-US" dirty="0"/>
          </a:p>
        </p:txBody>
      </p:sp>
      <p:sp>
        <p:nvSpPr>
          <p:cNvPr id="9" name="TextBox 8"/>
          <p:cNvSpPr txBox="1"/>
          <p:nvPr/>
        </p:nvSpPr>
        <p:spPr>
          <a:xfrm>
            <a:off x="424893" y="174813"/>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169404" y="3124200"/>
            <a:ext cx="3898272" cy="871539"/>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1"/>
            <a:ext cx="3460658" cy="63452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6"/>
            <a:ext cx="1537447" cy="365125"/>
          </a:xfrm>
        </p:spPr>
        <p:txBody>
          <a:bodyPr/>
          <a:lstStyle/>
          <a:p>
            <a:fld id="{51E52B4A-BA08-4841-AB08-A0D822ABC34D}" type="datetime1">
              <a:rPr lang="en-US" smtClean="0"/>
              <a:pPr/>
              <a:t>2/18/2021</a:t>
            </a:fld>
            <a:endParaRPr lang="en-US" dirty="0"/>
          </a:p>
        </p:txBody>
      </p:sp>
      <p:sp>
        <p:nvSpPr>
          <p:cNvPr id="6" name="Footer Placeholder 5"/>
          <p:cNvSpPr>
            <a:spLocks noGrp="1"/>
          </p:cNvSpPr>
          <p:nvPr>
            <p:ph type="ftr" sz="quarter" idx="11"/>
          </p:nvPr>
        </p:nvSpPr>
        <p:spPr>
          <a:xfrm>
            <a:off x="4191000" y="6423586"/>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10" name="TextBox 9"/>
          <p:cNvSpPr txBox="1"/>
          <p:nvPr/>
        </p:nvSpPr>
        <p:spPr>
          <a:xfrm>
            <a:off x="3990110" y="3370731"/>
            <a:ext cx="220568"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7" y="4424082"/>
            <a:ext cx="6191157" cy="833719"/>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7"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06507" y="5257801"/>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D48070-6A81-47D0-9810-1540B9FEFF61}" type="datetime1">
              <a:rPr lang="en-US" smtClean="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6" y="228601"/>
            <a:ext cx="6387167" cy="6345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380556" y="2571749"/>
            <a:ext cx="6181611" cy="1162051"/>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1"/>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8"/>
            <a:ext cx="1348398" cy="365125"/>
          </a:xfrm>
        </p:spPr>
        <p:txBody>
          <a:bodyPr/>
          <a:lstStyle>
            <a:lvl1pPr>
              <a:defRPr>
                <a:solidFill>
                  <a:schemeClr val="bg1"/>
                </a:solidFill>
              </a:defRPr>
            </a:lvl1pPr>
          </a:lstStyle>
          <a:p>
            <a:fld id="{75D48070-6A81-47D0-9810-1540B9FEFF61}" type="datetime1">
              <a:rPr lang="en-US" smtClean="0"/>
              <a:pPr/>
              <a:t>2/18/2021</a:t>
            </a:fld>
            <a:endParaRPr lang="en-US" dirty="0"/>
          </a:p>
        </p:txBody>
      </p:sp>
      <p:sp>
        <p:nvSpPr>
          <p:cNvPr id="6" name="Footer Placeholder 5"/>
          <p:cNvSpPr>
            <a:spLocks noGrp="1"/>
          </p:cNvSpPr>
          <p:nvPr>
            <p:ph type="ftr" sz="quarter" idx="11"/>
          </p:nvPr>
        </p:nvSpPr>
        <p:spPr>
          <a:xfrm>
            <a:off x="381097" y="6235608"/>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TextBox 8"/>
          <p:cNvSpPr txBox="1"/>
          <p:nvPr/>
        </p:nvSpPr>
        <p:spPr>
          <a:xfrm>
            <a:off x="424893" y="174813"/>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Drag picture to placeholder or click icon to add</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Drag picture to placeholder or click icon to add</a:t>
            </a:r>
            <a:endParaRPr dirty="0"/>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1"/>
            <a:ext cx="4235450" cy="6345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380554" y="2571749"/>
            <a:ext cx="4016633" cy="1162051"/>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1"/>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8"/>
            <a:ext cx="1348398" cy="365125"/>
          </a:xfrm>
        </p:spPr>
        <p:txBody>
          <a:bodyPr/>
          <a:lstStyle>
            <a:lvl1pPr>
              <a:defRPr>
                <a:solidFill>
                  <a:schemeClr val="bg1"/>
                </a:solidFill>
              </a:defRPr>
            </a:lvl1pPr>
          </a:lstStyle>
          <a:p>
            <a:fld id="{75D48070-6A81-47D0-9810-1540B9FEFF61}" type="datetime1">
              <a:rPr lang="en-US" smtClean="0"/>
              <a:pPr/>
              <a:t>2/18/2021</a:t>
            </a:fld>
            <a:endParaRPr lang="en-US" dirty="0"/>
          </a:p>
        </p:txBody>
      </p:sp>
      <p:sp>
        <p:nvSpPr>
          <p:cNvPr id="6" name="Footer Placeholder 5"/>
          <p:cNvSpPr>
            <a:spLocks noGrp="1"/>
          </p:cNvSpPr>
          <p:nvPr>
            <p:ph type="ftr" sz="quarter" idx="11"/>
          </p:nvPr>
        </p:nvSpPr>
        <p:spPr>
          <a:xfrm>
            <a:off x="381097" y="6235608"/>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TextBox 8"/>
          <p:cNvSpPr txBox="1"/>
          <p:nvPr/>
        </p:nvSpPr>
        <p:spPr>
          <a:xfrm>
            <a:off x="424893" y="174813"/>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p:nvSpPr>
        <p:spPr>
          <a:xfrm>
            <a:off x="4624388" y="4534727"/>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Drag picture to placeholder or click icon to add</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Drag picture to placeholder or click icon to add</a:t>
            </a:r>
            <a:endParaRPr dirty="0"/>
          </a:p>
        </p:txBody>
      </p:sp>
      <p:sp>
        <p:nvSpPr>
          <p:cNvPr id="14" name="Picture Placeholder 12"/>
          <p:cNvSpPr>
            <a:spLocks noGrp="1"/>
          </p:cNvSpPr>
          <p:nvPr>
            <p:ph type="pic" sz="quarter" idx="15"/>
          </p:nvPr>
        </p:nvSpPr>
        <p:spPr>
          <a:xfrm>
            <a:off x="6803136" y="2381663"/>
            <a:ext cx="2057400" cy="4187952"/>
          </a:xfrm>
        </p:spPr>
        <p:txBody>
          <a:bodyPr/>
          <a:lstStyle>
            <a:lvl1pPr>
              <a:buNone/>
              <a:defRPr/>
            </a:lvl1pPr>
          </a:lstStyle>
          <a:p>
            <a:r>
              <a:rPr lang="en-US" dirty="0"/>
              <a:t>Drag picture to placeholder or click icon to add</a:t>
            </a:r>
            <a:endParaRPr dirty="0"/>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953000" y="3124200"/>
            <a:ext cx="3108960" cy="871539"/>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7"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6"/>
            <a:ext cx="1537447" cy="365125"/>
          </a:xfrm>
        </p:spPr>
        <p:txBody>
          <a:bodyPr/>
          <a:lstStyle/>
          <a:p>
            <a:fld id="{75D48070-6A81-47D0-9810-1540B9FEFF61}" type="datetime1">
              <a:rPr lang="en-US" smtClean="0"/>
              <a:pPr/>
              <a:t>2/18/2021</a:t>
            </a:fld>
            <a:endParaRPr lang="en-US" dirty="0"/>
          </a:p>
        </p:txBody>
      </p:sp>
      <p:sp>
        <p:nvSpPr>
          <p:cNvPr id="6" name="Footer Placeholder 5"/>
          <p:cNvSpPr>
            <a:spLocks noGrp="1"/>
          </p:cNvSpPr>
          <p:nvPr>
            <p:ph type="ftr" sz="quarter" idx="11"/>
          </p:nvPr>
        </p:nvSpPr>
        <p:spPr>
          <a:xfrm>
            <a:off x="4191000" y="6423586"/>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10" name="TextBox 9"/>
          <p:cNvSpPr txBox="1"/>
          <p:nvPr/>
        </p:nvSpPr>
        <p:spPr>
          <a:xfrm>
            <a:off x="4750361" y="3370731"/>
            <a:ext cx="220568"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Drag picture to placeholder or click icon to add</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Drag picture to placeholder or click icon to add</a:t>
            </a:r>
            <a:endParaRPr dirty="0"/>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TextBox 8"/>
          <p:cNvSpPr txBox="1"/>
          <p:nvPr/>
        </p:nvSpPr>
        <p:spPr>
          <a:xfrm>
            <a:off x="223187"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2635EB0-D091-417E-ACD5-D65E1C7D8524}" type="datetime1">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2" y="282575"/>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FFE64A4-35FB-42B6-9183-2C0CE0E36649}" type="datetime1">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TextBox 8"/>
          <p:cNvSpPr txBox="1"/>
          <p:nvPr/>
        </p:nvSpPr>
        <p:spPr>
          <a:xfrm>
            <a:off x="223187"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10" name="Rectangle 9"/>
          <p:cNvSpPr/>
          <p:nvPr/>
        </p:nvSpPr>
        <p:spPr>
          <a:xfrm>
            <a:off x="8068235" y="282575"/>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p:cNvSpPr>
            <a:spLocks noGrp="1"/>
          </p:cNvSpPr>
          <p:nvPr>
            <p:ph type="title" orient="vert"/>
          </p:nvPr>
        </p:nvSpPr>
        <p:spPr>
          <a:xfrm>
            <a:off x="7995772" y="954742"/>
            <a:ext cx="681318" cy="5171423"/>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FCA09F9-C7D6-4C52-A7E8-5101239A0BA2}" type="datetime1">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TextBox 8"/>
          <p:cNvSpPr txBox="1"/>
          <p:nvPr/>
        </p:nvSpPr>
        <p:spPr>
          <a:xfrm rot="16200000">
            <a:off x="8593112" y="561668"/>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7" name="Shape 17"/>
          <p:cNvSpPr txBox="1">
            <a:spLocks noGrp="1"/>
          </p:cNvSpPr>
          <p:nvPr>
            <p:ph type="body" idx="1"/>
          </p:nvPr>
        </p:nvSpPr>
        <p:spPr>
          <a:xfrm>
            <a:off x="457200" y="1658989"/>
            <a:ext cx="8229600" cy="48404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p:txBody>
      </p:sp>
      <p:sp>
        <p:nvSpPr>
          <p:cNvPr id="20" name="Shape 20"/>
          <p:cNvSpPr txBox="1">
            <a:spLocks noGrp="1"/>
          </p:cNvSpPr>
          <p:nvPr>
            <p:ph type="title"/>
          </p:nvPr>
        </p:nvSpPr>
        <p:spPr>
          <a:xfrm>
            <a:off x="457200" y="274637"/>
            <a:ext cx="8229600" cy="13256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r>
              <a:rPr lang="en-US"/>
              <a:t>Click to edit Master title style</a:t>
            </a:r>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98476" y="134471"/>
            <a:ext cx="7556313" cy="995083"/>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5D48070-6A81-47D0-9810-1540B9FEFF61}" type="datetime1">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TextBox 8"/>
          <p:cNvSpPr txBox="1"/>
          <p:nvPr/>
        </p:nvSpPr>
        <p:spPr>
          <a:xfrm>
            <a:off x="223187"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10" name="Text Placeholder 3"/>
          <p:cNvSpPr>
            <a:spLocks noGrp="1"/>
          </p:cNvSpPr>
          <p:nvPr>
            <p:ph type="body" sz="half" idx="2"/>
          </p:nvPr>
        </p:nvSpPr>
        <p:spPr>
          <a:xfrm>
            <a:off x="498518" y="1129554"/>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1"/>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601"/>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75D48070-6A81-47D0-9810-1540B9FEFF61}" type="datetime1">
              <a:rPr lang="en-US" smtClean="0"/>
              <a:pPr/>
              <a:t>2/18/2021</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Drag picture to placeholder or click icon to add</a:t>
            </a:r>
            <a:endParaRPr dirty="0"/>
          </a:p>
        </p:txBody>
      </p:sp>
      <p:sp>
        <p:nvSpPr>
          <p:cNvPr id="16" name="Text Placeholder 3"/>
          <p:cNvSpPr>
            <a:spLocks noGrp="1"/>
          </p:cNvSpPr>
          <p:nvPr>
            <p:ph type="body" sz="half" idx="2"/>
          </p:nvPr>
        </p:nvSpPr>
        <p:spPr>
          <a:xfrm>
            <a:off x="857250" y="1779496"/>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3" y="174813"/>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1"/>
            <a:ext cx="8200930" cy="6345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2286000" y="3124201"/>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1"/>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5"/>
            <a:ext cx="1474694" cy="365125"/>
          </a:xfrm>
        </p:spPr>
        <p:txBody>
          <a:bodyPr/>
          <a:lstStyle>
            <a:lvl1pPr algn="l">
              <a:defRPr>
                <a:solidFill>
                  <a:schemeClr val="bg1"/>
                </a:solidFill>
              </a:defRPr>
            </a:lvl1pPr>
          </a:lstStyle>
          <a:p>
            <a:fld id="{2A2683B9-6ECA-47FA-93CF-B124A0FAC208}" type="datetime1">
              <a:rPr lang="en-US" smtClean="0"/>
              <a:pPr/>
              <a:t>2/18/2021</a:t>
            </a:fld>
            <a:endParaRPr lang="en-US" dirty="0"/>
          </a:p>
        </p:txBody>
      </p:sp>
      <p:sp>
        <p:nvSpPr>
          <p:cNvPr id="5" name="Footer Placeholder 4"/>
          <p:cNvSpPr>
            <a:spLocks noGrp="1"/>
          </p:cNvSpPr>
          <p:nvPr>
            <p:ph type="ftr" sz="quarter" idx="11"/>
          </p:nvPr>
        </p:nvSpPr>
        <p:spPr>
          <a:xfrm>
            <a:off x="2286000" y="6248775"/>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5"/>
            <a:ext cx="554038" cy="365125"/>
          </a:xfrm>
        </p:spPr>
        <p:txBody>
          <a:bodyPr/>
          <a:lstStyle/>
          <a:p>
            <a:fld id="{BFEBEB0A-9E3D-4B14-9782-E2AE3DA60D96}" type="slidenum">
              <a:rPr lang="en-US" smtClean="0"/>
              <a:pPr/>
              <a:t>‹#›</a:t>
            </a:fld>
            <a:endParaRPr lang="en-US" dirty="0"/>
          </a:p>
        </p:txBody>
      </p:sp>
      <p:sp>
        <p:nvSpPr>
          <p:cNvPr id="8" name="TextBox 7"/>
          <p:cNvSpPr txBox="1"/>
          <p:nvPr/>
        </p:nvSpPr>
        <p:spPr>
          <a:xfrm>
            <a:off x="2003614" y="3110756"/>
            <a:ext cx="260909" cy="615553"/>
          </a:xfrm>
          <a:prstGeom prst="rect">
            <a:avLst/>
          </a:prstGeom>
          <a:noFill/>
        </p:spPr>
        <p:txBody>
          <a:bodyPr wrap="square" lIns="0" tIns="0" rIns="0" bIns="0" rtlCol="0">
            <a:spAutoFit/>
          </a:bodyPr>
          <a:lstStyle/>
          <a:p>
            <a:r>
              <a:rPr sz="4000" b="1" dirty="0">
                <a:solidFill>
                  <a:schemeClr val="accent1">
                    <a:lumMod val="60000"/>
                    <a:lumOff val="40000"/>
                  </a:schemeClr>
                </a:solidFill>
              </a:rPr>
              <a:t>+</a:t>
            </a:r>
          </a:p>
        </p:txBody>
      </p:sp>
      <p:sp>
        <p:nvSpPr>
          <p:cNvPr id="9" name="Rectangle 8"/>
          <p:cNvSpPr/>
          <p:nvPr/>
        </p:nvSpPr>
        <p:spPr>
          <a:xfrm>
            <a:off x="285752" y="228601"/>
            <a:ext cx="212725" cy="63452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2" y="282575"/>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8068235" y="282575"/>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TextBox 9"/>
          <p:cNvSpPr txBox="1"/>
          <p:nvPr/>
        </p:nvSpPr>
        <p:spPr>
          <a:xfrm>
            <a:off x="223187"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305FF66B-9476-4BB3-85E9-E01854F07F90}" type="datetime1">
              <a:rPr lang="en-US" smtClean="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TextBox 11"/>
          <p:cNvSpPr txBox="1"/>
          <p:nvPr/>
        </p:nvSpPr>
        <p:spPr>
          <a:xfrm>
            <a:off x="223187"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6"/>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6"/>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56B23FBD-8F7D-4F85-8085-67BFDB05CB71}" type="datetime1">
              <a:rPr lang="en-US" smtClean="0"/>
              <a:pPr/>
              <a:t>2/18/2021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dirty="0"/>
          </a:p>
        </p:txBody>
      </p:sp>
      <p:sp>
        <p:nvSpPr>
          <p:cNvPr id="3" name="Text Placeholder 2"/>
          <p:cNvSpPr>
            <a:spLocks noGrp="1"/>
          </p:cNvSpPr>
          <p:nvPr>
            <p:ph type="body" idx="1"/>
          </p:nvPr>
        </p:nvSpPr>
        <p:spPr>
          <a:xfrm>
            <a:off x="497541" y="2070849"/>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9"/>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7"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9"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5D48070-6A81-47D0-9810-1540B9FEFF61}" type="datetime1">
              <a:rPr lang="en-US" smtClean="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9"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Slide Number Placeholder 6"/>
          <p:cNvSpPr>
            <a:spLocks noGrp="1"/>
          </p:cNvSpPr>
          <p:nvPr>
            <p:ph type="sldNum" sz="quarter" idx="12"/>
          </p:nvPr>
        </p:nvSpPr>
        <p:spPr>
          <a:xfrm>
            <a:off x="8305800" y="242235"/>
            <a:ext cx="554038" cy="365125"/>
          </a:xfrm>
        </p:spPr>
        <p:txBody>
          <a:bodyPr/>
          <a:lstStyle/>
          <a:p>
            <a:fld id="{BFEBEB0A-9E3D-4B14-9782-E2AE3DA60D96}" type="slidenum">
              <a:rPr lang="en-US" smtClean="0"/>
              <a:pPr/>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TextBox 9"/>
          <p:cNvSpPr txBox="1"/>
          <p:nvPr/>
        </p:nvSpPr>
        <p:spPr>
          <a:xfrm>
            <a:off x="223187"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5D48070-6A81-47D0-9810-1540B9FEFF61}" type="datetime1">
              <a:rPr lang="en-US" smtClean="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6" y="484093"/>
            <a:ext cx="7556313" cy="1116107"/>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6" y="1981201"/>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6"/>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5D48070-6A81-47D0-9810-1540B9FEFF61}" type="datetime1">
              <a:rPr lang="en-US" smtClean="0"/>
              <a:pPr/>
              <a:t>2/18/2021</a:t>
            </a:fld>
            <a:endParaRPr lang="en-US" dirty="0"/>
          </a:p>
        </p:txBody>
      </p:sp>
      <p:sp>
        <p:nvSpPr>
          <p:cNvPr id="5" name="Footer Placeholder 4"/>
          <p:cNvSpPr>
            <a:spLocks noGrp="1"/>
          </p:cNvSpPr>
          <p:nvPr>
            <p:ph type="ftr" sz="quarter" idx="3"/>
          </p:nvPr>
        </p:nvSpPr>
        <p:spPr>
          <a:xfrm>
            <a:off x="201706" y="6423586"/>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5"/>
            <a:ext cx="554038" cy="365125"/>
          </a:xfrm>
          <a:prstGeom prst="rect">
            <a:avLst/>
          </a:prstGeom>
        </p:spPr>
        <p:txBody>
          <a:bodyPr vert="horz" lIns="91440" tIns="45720" rIns="91440" bIns="45720" rtlCol="0" anchor="ctr"/>
          <a:lstStyle>
            <a:lvl1pPr algn="r">
              <a:defRPr sz="1400">
                <a:solidFill>
                  <a:schemeClr val="bg1"/>
                </a:solidFill>
              </a:defRPr>
            </a:lvl1pPr>
          </a:lstStyle>
          <a:p>
            <a:fld id="{BFEBEB0A-9E3D-4B14-9782-E2AE3DA60D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hf sldNum="0"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0134" y="4584514"/>
            <a:ext cx="5990492" cy="2103191"/>
          </a:xfrm>
        </p:spPr>
        <p:txBody>
          <a:bodyPr>
            <a:normAutofit fontScale="90000"/>
          </a:bodyPr>
          <a:lstStyle/>
          <a:p>
            <a:r>
              <a:rPr lang="en-US" sz="1600" b="1" dirty="0">
                <a:solidFill>
                  <a:srgbClr val="000090"/>
                </a:solidFill>
              </a:rPr>
              <a:t>David W. Woods, PhD, FAICP</a:t>
            </a:r>
            <a:br>
              <a:rPr lang="en-US" sz="1600" b="1" dirty="0">
                <a:solidFill>
                  <a:srgbClr val="000090"/>
                </a:solidFill>
              </a:rPr>
            </a:br>
            <a:r>
              <a:rPr lang="en-US" sz="1200" b="1" i="1" dirty="0">
                <a:solidFill>
                  <a:srgbClr val="000090"/>
                </a:solidFill>
              </a:rPr>
              <a:t>Deputy Director of Planning</a:t>
            </a:r>
            <a:r>
              <a:rPr lang="en-US" sz="1300" b="1" dirty="0">
                <a:solidFill>
                  <a:srgbClr val="000090"/>
                </a:solidFill>
              </a:rPr>
              <a:t/>
            </a:r>
            <a:br>
              <a:rPr lang="en-US" sz="1300" b="1" dirty="0">
                <a:solidFill>
                  <a:srgbClr val="000090"/>
                </a:solidFill>
              </a:rPr>
            </a:br>
            <a:r>
              <a:rPr lang="en-US" sz="1300" b="1" dirty="0">
                <a:solidFill>
                  <a:srgbClr val="000090"/>
                </a:solidFill>
              </a:rPr>
              <a:t/>
            </a:r>
            <a:br>
              <a:rPr lang="en-US" sz="1300" b="1" dirty="0">
                <a:solidFill>
                  <a:srgbClr val="000090"/>
                </a:solidFill>
              </a:rPr>
            </a:br>
            <a:r>
              <a:rPr lang="en-US" sz="1600" b="1" dirty="0">
                <a:solidFill>
                  <a:srgbClr val="000090"/>
                </a:solidFill>
              </a:rPr>
              <a:t>Ralph Blessing</a:t>
            </a:r>
            <a:br>
              <a:rPr lang="en-US" sz="1600" b="1" dirty="0">
                <a:solidFill>
                  <a:srgbClr val="000090"/>
                </a:solidFill>
              </a:rPr>
            </a:br>
            <a:r>
              <a:rPr lang="en-US" sz="1200" b="1" i="1" dirty="0">
                <a:solidFill>
                  <a:srgbClr val="000090"/>
                </a:solidFill>
              </a:rPr>
              <a:t>Land Use Bureau Chief</a:t>
            </a:r>
            <a:r>
              <a:rPr lang="en-US" sz="1200" b="1" dirty="0">
                <a:solidFill>
                  <a:srgbClr val="000090"/>
                </a:solidFill>
              </a:rPr>
              <a:t/>
            </a:r>
            <a:br>
              <a:rPr lang="en-US" sz="1200" b="1" dirty="0">
                <a:solidFill>
                  <a:srgbClr val="000090"/>
                </a:solidFill>
              </a:rPr>
            </a:br>
            <a:r>
              <a:rPr lang="en-US" sz="1200" b="1" dirty="0">
                <a:solidFill>
                  <a:srgbClr val="000090"/>
                </a:solidFill>
              </a:rPr>
              <a:t/>
            </a:r>
            <a:br>
              <a:rPr lang="en-US" sz="1200" b="1" dirty="0">
                <a:solidFill>
                  <a:srgbClr val="000090"/>
                </a:solidFill>
              </a:rPr>
            </a:br>
            <a:r>
              <a:rPr lang="en-US" sz="1400" b="1" dirty="0">
                <a:solidFill>
                  <a:srgbClr val="000090"/>
                </a:solidFill>
              </a:rPr>
              <a:t>Thomas Madden, AICP</a:t>
            </a:r>
            <a:br>
              <a:rPr lang="en-US" sz="1400" b="1" dirty="0">
                <a:solidFill>
                  <a:srgbClr val="000090"/>
                </a:solidFill>
              </a:rPr>
            </a:br>
            <a:r>
              <a:rPr lang="en-US" sz="1200" b="1" i="1" dirty="0">
                <a:solidFill>
                  <a:srgbClr val="000090"/>
                </a:solidFill>
              </a:rPr>
              <a:t>Director of </a:t>
            </a:r>
            <a:r>
              <a:rPr lang="en-US" sz="1200" b="1" i="1" dirty="0" smtClean="0">
                <a:solidFill>
                  <a:srgbClr val="000090"/>
                </a:solidFill>
              </a:rPr>
              <a:t>Economic Development</a:t>
            </a:r>
            <a:r>
              <a:rPr lang="en-US" sz="1400" b="1" dirty="0">
                <a:solidFill>
                  <a:srgbClr val="000090"/>
                </a:solidFill>
              </a:rPr>
              <a:t/>
            </a:r>
            <a:br>
              <a:rPr lang="en-US" sz="1400" b="1" dirty="0">
                <a:solidFill>
                  <a:srgbClr val="000090"/>
                </a:solidFill>
              </a:rPr>
            </a:br>
            <a:r>
              <a:rPr lang="en-US" sz="1400" b="1" dirty="0">
                <a:solidFill>
                  <a:srgbClr val="000090"/>
                </a:solidFill>
              </a:rPr>
              <a:t/>
            </a:r>
            <a:br>
              <a:rPr lang="en-US" sz="1400" b="1" dirty="0">
                <a:solidFill>
                  <a:srgbClr val="000090"/>
                </a:solidFill>
              </a:rPr>
            </a:br>
            <a:r>
              <a:rPr lang="en-US" sz="1400" b="1" dirty="0">
                <a:solidFill>
                  <a:srgbClr val="000090"/>
                </a:solidFill>
              </a:rPr>
              <a:t/>
            </a:r>
            <a:br>
              <a:rPr lang="en-US" sz="1400" b="1" dirty="0">
                <a:solidFill>
                  <a:srgbClr val="000090"/>
                </a:solidFill>
              </a:rPr>
            </a:br>
            <a:r>
              <a:rPr lang="en-US" sz="1300" dirty="0">
                <a:solidFill>
                  <a:srgbClr val="000090"/>
                </a:solidFill>
              </a:rPr>
              <a:t/>
            </a:r>
            <a:br>
              <a:rPr lang="en-US" sz="1300" dirty="0">
                <a:solidFill>
                  <a:srgbClr val="000090"/>
                </a:solidFill>
              </a:rPr>
            </a:br>
            <a:r>
              <a:rPr lang="en-US" sz="1600" b="1" i="1" dirty="0">
                <a:solidFill>
                  <a:srgbClr val="000090"/>
                </a:solidFill>
              </a:rPr>
              <a:t/>
            </a:r>
            <a:br>
              <a:rPr lang="en-US" sz="1600" b="1" i="1" dirty="0">
                <a:solidFill>
                  <a:srgbClr val="000090"/>
                </a:solidFill>
              </a:rPr>
            </a:br>
            <a:r>
              <a:rPr lang="en-US" sz="1600" b="1" i="1" dirty="0">
                <a:solidFill>
                  <a:srgbClr val="000090"/>
                </a:solidFill>
              </a:rPr>
              <a:t/>
            </a:r>
            <a:br>
              <a:rPr lang="en-US" sz="1600" b="1" i="1" dirty="0">
                <a:solidFill>
                  <a:srgbClr val="000090"/>
                </a:solidFill>
              </a:rPr>
            </a:br>
            <a:r>
              <a:rPr lang="en-US" sz="1600" b="1" dirty="0">
                <a:solidFill>
                  <a:srgbClr val="000090"/>
                </a:solidFill>
              </a:rPr>
              <a:t/>
            </a:r>
            <a:br>
              <a:rPr lang="en-US" sz="1600" b="1" dirty="0">
                <a:solidFill>
                  <a:srgbClr val="000090"/>
                </a:solidFill>
              </a:rPr>
            </a:br>
            <a:r>
              <a:rPr lang="en-US" sz="1600" b="1" dirty="0">
                <a:solidFill>
                  <a:srgbClr val="000090"/>
                </a:solidFill>
              </a:rPr>
              <a:t/>
            </a:r>
            <a:br>
              <a:rPr lang="en-US" sz="1600" b="1" dirty="0">
                <a:solidFill>
                  <a:srgbClr val="000090"/>
                </a:solidFill>
              </a:rPr>
            </a:br>
            <a:r>
              <a:rPr lang="en-US" sz="1300" b="1" dirty="0">
                <a:solidFill>
                  <a:srgbClr val="000090"/>
                </a:solidFill>
              </a:rPr>
              <a:t/>
            </a:r>
            <a:br>
              <a:rPr lang="en-US" sz="1300" b="1" dirty="0">
                <a:solidFill>
                  <a:srgbClr val="000090"/>
                </a:solidFill>
              </a:rPr>
            </a:br>
            <a:r>
              <a:rPr lang="en-US" sz="1600" b="1" dirty="0">
                <a:solidFill>
                  <a:srgbClr val="000090"/>
                </a:solidFill>
              </a:rPr>
              <a:t/>
            </a:r>
            <a:br>
              <a:rPr lang="en-US" sz="1600" b="1" dirty="0">
                <a:solidFill>
                  <a:srgbClr val="000090"/>
                </a:solidFill>
              </a:rPr>
            </a:br>
            <a:r>
              <a:rPr lang="en-US" sz="1600" b="1" i="1" dirty="0">
                <a:solidFill>
                  <a:srgbClr val="000090"/>
                </a:solidFill>
              </a:rPr>
              <a:t/>
            </a:r>
            <a:br>
              <a:rPr lang="en-US" sz="1600" b="1" i="1" dirty="0">
                <a:solidFill>
                  <a:srgbClr val="000090"/>
                </a:solidFill>
              </a:rPr>
            </a:br>
            <a:r>
              <a:rPr lang="en-US" sz="1800" b="1" dirty="0">
                <a:solidFill>
                  <a:srgbClr val="000090"/>
                </a:solidFill>
              </a:rPr>
              <a:t/>
            </a:r>
            <a:br>
              <a:rPr lang="en-US" sz="1800" b="1" dirty="0">
                <a:solidFill>
                  <a:srgbClr val="000090"/>
                </a:solidFill>
              </a:rPr>
            </a:br>
            <a:r>
              <a:rPr lang="en-US" sz="1600" b="1" i="1" dirty="0">
                <a:solidFill>
                  <a:srgbClr val="000090"/>
                </a:solidFill>
              </a:rPr>
              <a:t/>
            </a:r>
            <a:br>
              <a:rPr lang="en-US" sz="1600" b="1" i="1" dirty="0">
                <a:solidFill>
                  <a:srgbClr val="000090"/>
                </a:solidFill>
              </a:rPr>
            </a:br>
            <a:endParaRPr lang="en-US" sz="1600" b="1" i="1" dirty="0">
              <a:solidFill>
                <a:srgbClr val="000090"/>
              </a:solidFill>
            </a:endParaRPr>
          </a:p>
        </p:txBody>
      </p:sp>
      <p:sp>
        <p:nvSpPr>
          <p:cNvPr id="4" name="TextBox 3"/>
          <p:cNvSpPr txBox="1"/>
          <p:nvPr/>
        </p:nvSpPr>
        <p:spPr>
          <a:xfrm>
            <a:off x="294595" y="263770"/>
            <a:ext cx="4324496" cy="3939540"/>
          </a:xfrm>
          <a:prstGeom prst="rect">
            <a:avLst/>
          </a:prstGeom>
          <a:noFill/>
        </p:spPr>
        <p:txBody>
          <a:bodyPr wrap="square" rtlCol="0">
            <a:spAutoFit/>
          </a:bodyPr>
          <a:lstStyle/>
          <a:p>
            <a:endParaRPr lang="en-US" b="1" dirty="0">
              <a:solidFill>
                <a:schemeClr val="bg1"/>
              </a:solidFill>
            </a:endParaRPr>
          </a:p>
          <a:p>
            <a:endParaRPr lang="en-US" b="1" dirty="0">
              <a:solidFill>
                <a:schemeClr val="bg1"/>
              </a:solidFill>
            </a:endParaRPr>
          </a:p>
          <a:p>
            <a:r>
              <a:rPr lang="en-US" sz="2000" b="1" dirty="0">
                <a:solidFill>
                  <a:schemeClr val="bg1"/>
                </a:solidFill>
              </a:rPr>
              <a:t>Pre-Proposal Meeting</a:t>
            </a:r>
          </a:p>
          <a:p>
            <a:endParaRPr lang="en-US" b="1" dirty="0">
              <a:solidFill>
                <a:schemeClr val="bg1"/>
              </a:solidFill>
            </a:endParaRPr>
          </a:p>
          <a:p>
            <a:r>
              <a:rPr lang="en-US" b="1" dirty="0">
                <a:solidFill>
                  <a:schemeClr val="bg1"/>
                </a:solidFill>
              </a:rPr>
              <a:t>RFP #828</a:t>
            </a:r>
          </a:p>
          <a:p>
            <a:r>
              <a:rPr lang="en-US" b="1" dirty="0">
                <a:solidFill>
                  <a:schemeClr val="bg1"/>
                </a:solidFill>
              </a:rPr>
              <a:t>Old Police Station </a:t>
            </a:r>
          </a:p>
          <a:p>
            <a:r>
              <a:rPr lang="en-US" b="1" dirty="0">
                <a:solidFill>
                  <a:schemeClr val="bg1"/>
                </a:solidFill>
              </a:rPr>
              <a:t>0 Haig Avenue</a:t>
            </a:r>
          </a:p>
          <a:p>
            <a:endParaRPr lang="en-US" b="1" dirty="0">
              <a:solidFill>
                <a:schemeClr val="bg1"/>
              </a:solidFill>
            </a:endParaRPr>
          </a:p>
          <a:p>
            <a:r>
              <a:rPr lang="en-US" b="1" dirty="0">
                <a:solidFill>
                  <a:schemeClr val="bg1"/>
                </a:solidFill>
              </a:rPr>
              <a:t>RFP #829</a:t>
            </a:r>
          </a:p>
          <a:p>
            <a:r>
              <a:rPr lang="en-US" b="1" dirty="0">
                <a:solidFill>
                  <a:schemeClr val="bg1"/>
                </a:solidFill>
              </a:rPr>
              <a:t>Glenbrook Community Center</a:t>
            </a:r>
          </a:p>
          <a:p>
            <a:r>
              <a:rPr lang="en-US" b="1" dirty="0">
                <a:solidFill>
                  <a:schemeClr val="bg1"/>
                </a:solidFill>
              </a:rPr>
              <a:t>35 Crescent Street </a:t>
            </a:r>
          </a:p>
          <a:p>
            <a:endParaRPr lang="en-US" sz="1400" b="1" dirty="0">
              <a:solidFill>
                <a:schemeClr val="bg1"/>
              </a:solidFill>
            </a:endParaRPr>
          </a:p>
          <a:p>
            <a:r>
              <a:rPr lang="en-US" dirty="0">
                <a:solidFill>
                  <a:schemeClr val="bg1"/>
                </a:solidFill>
              </a:rPr>
              <a:t>February 18, 2021</a:t>
            </a:r>
          </a:p>
          <a:p>
            <a:endParaRPr lang="en-US" dirty="0">
              <a:solidFill>
                <a:srgbClr val="FFFFFF"/>
              </a:solidFill>
            </a:endParaRPr>
          </a:p>
        </p:txBody>
      </p:sp>
      <p:pic>
        <p:nvPicPr>
          <p:cNvPr id="7" name="Picture 6" descr="Stamford Seal 2017 Color medium"/>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3877" y="4584514"/>
            <a:ext cx="1181100" cy="1459230"/>
          </a:xfrm>
          <a:prstGeom prst="rect">
            <a:avLst/>
          </a:prstGeom>
          <a:noFill/>
          <a:ln>
            <a:noFill/>
          </a:ln>
        </p:spPr>
      </p:pic>
    </p:spTree>
    <p:extLst>
      <p:ext uri="{BB962C8B-B14F-4D97-AF65-F5344CB8AC3E}">
        <p14:creationId xmlns:p14="http://schemas.microsoft.com/office/powerpoint/2010/main" val="2420365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000090"/>
                </a:solidFill>
              </a:rPr>
              <a:t>RFP #829 Old Police Station </a:t>
            </a:r>
            <a:br>
              <a:rPr lang="en-US" sz="2400" dirty="0">
                <a:solidFill>
                  <a:srgbClr val="000090"/>
                </a:solidFill>
              </a:rPr>
            </a:br>
            <a:r>
              <a:rPr lang="en-US" sz="2400" dirty="0">
                <a:solidFill>
                  <a:srgbClr val="000090"/>
                </a:solidFill>
              </a:rPr>
              <a:t>0 Haig Avenue</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98475" y="2000795"/>
            <a:ext cx="7556500" cy="3724773"/>
          </a:xfrm>
        </p:spPr>
      </p:pic>
    </p:spTree>
    <p:extLst>
      <p:ext uri="{BB962C8B-B14F-4D97-AF65-F5344CB8AC3E}">
        <p14:creationId xmlns:p14="http://schemas.microsoft.com/office/powerpoint/2010/main" val="3901192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Intent and Description </a:t>
            </a:r>
          </a:p>
        </p:txBody>
      </p:sp>
      <p:sp>
        <p:nvSpPr>
          <p:cNvPr id="3" name="Content Placeholder 2"/>
          <p:cNvSpPr>
            <a:spLocks noGrp="1"/>
          </p:cNvSpPr>
          <p:nvPr>
            <p:ph idx="1"/>
          </p:nvPr>
        </p:nvSpPr>
        <p:spPr>
          <a:xfrm>
            <a:off x="498476" y="1318846"/>
            <a:ext cx="7556313" cy="5043853"/>
          </a:xfrm>
        </p:spPr>
        <p:txBody>
          <a:bodyPr>
            <a:normAutofit/>
          </a:bodyPr>
          <a:lstStyle/>
          <a:p>
            <a:pPr marL="457200" indent="-457200" algn="just"/>
            <a:r>
              <a:rPr lang="en-US" dirty="0">
                <a:solidFill>
                  <a:srgbClr val="002060"/>
                </a:solidFill>
              </a:rPr>
              <a:t>To encourage the development of market-rate and workforce housing, the City of Stamford is offering an opportunity convert a historic City-owned structure </a:t>
            </a:r>
            <a:r>
              <a:rPr lang="en-US" dirty="0" smtClean="0">
                <a:solidFill>
                  <a:srgbClr val="002060"/>
                </a:solidFill>
              </a:rPr>
              <a:t>originally built in the 1930s to </a:t>
            </a:r>
            <a:r>
              <a:rPr lang="en-US" dirty="0">
                <a:solidFill>
                  <a:srgbClr val="002060"/>
                </a:solidFill>
              </a:rPr>
              <a:t>a multifamily or mixed-use building.  The property, 0 Haig Avenue, is located on the northeast corner of Haig and Crestview Avenues less than 1 mile from the Springdale Train Station. </a:t>
            </a:r>
          </a:p>
          <a:p>
            <a:pPr marL="457200" indent="-457200" algn="just"/>
            <a:r>
              <a:rPr lang="en-US" dirty="0">
                <a:solidFill>
                  <a:srgbClr val="002060"/>
                </a:solidFill>
              </a:rPr>
              <a:t>0 Haig Avenue is a 1.63-acre parcel containing the former Police Station for the Town of </a:t>
            </a:r>
            <a:r>
              <a:rPr lang="en-US" dirty="0" smtClean="0">
                <a:solidFill>
                  <a:srgbClr val="002060"/>
                </a:solidFill>
              </a:rPr>
              <a:t>Stamford. The </a:t>
            </a:r>
            <a:r>
              <a:rPr lang="en-US" dirty="0">
                <a:solidFill>
                  <a:srgbClr val="002060"/>
                </a:solidFill>
              </a:rPr>
              <a:t>City is currently subdividing the site into two parcels. The 0.59-acre parcel contains the building and is the subject of this RFP. The Police Station is a historic structure suitable for multifamily conversion and is listed in the City assessment records as two stories with 5.568 square feet of living (non-basement) space and 3,030 square feet of basement space.</a:t>
            </a:r>
            <a:endParaRPr lang="en-US" dirty="0"/>
          </a:p>
        </p:txBody>
      </p:sp>
    </p:spTree>
    <p:extLst>
      <p:ext uri="{BB962C8B-B14F-4D97-AF65-F5344CB8AC3E}">
        <p14:creationId xmlns:p14="http://schemas.microsoft.com/office/powerpoint/2010/main" val="2415093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293593"/>
            <a:ext cx="7556313" cy="1116107"/>
          </a:xfrm>
        </p:spPr>
        <p:txBody>
          <a:bodyPr/>
          <a:lstStyle/>
          <a:p>
            <a:r>
              <a:rPr lang="en-US" dirty="0">
                <a:solidFill>
                  <a:srgbClr val="002060"/>
                </a:solidFill>
              </a:rPr>
              <a:t>RFP Submittal Requirements</a:t>
            </a:r>
          </a:p>
        </p:txBody>
      </p:sp>
      <p:sp>
        <p:nvSpPr>
          <p:cNvPr id="3" name="Content Placeholder 2"/>
          <p:cNvSpPr>
            <a:spLocks noGrp="1"/>
          </p:cNvSpPr>
          <p:nvPr>
            <p:ph idx="1"/>
          </p:nvPr>
        </p:nvSpPr>
        <p:spPr>
          <a:xfrm>
            <a:off x="642027" y="819150"/>
            <a:ext cx="7412762" cy="5815115"/>
          </a:xfrm>
        </p:spPr>
        <p:txBody>
          <a:bodyPr>
            <a:normAutofit fontScale="25000" lnSpcReduction="20000"/>
          </a:bodyPr>
          <a:lstStyle/>
          <a:p>
            <a:pPr marL="514350" indent="-514350">
              <a:lnSpc>
                <a:spcPct val="120000"/>
              </a:lnSpc>
              <a:spcBef>
                <a:spcPts val="0"/>
              </a:spcBef>
              <a:spcAft>
                <a:spcPts val="600"/>
              </a:spcAft>
              <a:buNone/>
            </a:pPr>
            <a:r>
              <a:rPr lang="en-US" sz="7200" dirty="0"/>
              <a:t>1.	</a:t>
            </a:r>
            <a:r>
              <a:rPr lang="en-US" sz="7200" dirty="0">
                <a:solidFill>
                  <a:srgbClr val="002060"/>
                </a:solidFill>
              </a:rPr>
              <a:t>Offering price</a:t>
            </a:r>
          </a:p>
          <a:p>
            <a:pPr marL="514350" indent="-514350">
              <a:lnSpc>
                <a:spcPct val="120000"/>
              </a:lnSpc>
              <a:spcBef>
                <a:spcPts val="0"/>
              </a:spcBef>
              <a:spcAft>
                <a:spcPts val="600"/>
              </a:spcAft>
              <a:buNone/>
            </a:pPr>
            <a:r>
              <a:rPr lang="en-US" sz="7200" dirty="0">
                <a:solidFill>
                  <a:srgbClr val="002060"/>
                </a:solidFill>
              </a:rPr>
              <a:t>2.	Number and mix of units</a:t>
            </a:r>
          </a:p>
          <a:p>
            <a:pPr marL="514350" indent="-514350">
              <a:lnSpc>
                <a:spcPct val="120000"/>
              </a:lnSpc>
              <a:spcBef>
                <a:spcPts val="0"/>
              </a:spcBef>
              <a:spcAft>
                <a:spcPts val="600"/>
              </a:spcAft>
              <a:buNone/>
            </a:pPr>
            <a:r>
              <a:rPr lang="en-US" sz="7200" dirty="0" smtClean="0">
                <a:solidFill>
                  <a:srgbClr val="002060"/>
                </a:solidFill>
              </a:rPr>
              <a:t>3	Preliminary </a:t>
            </a:r>
            <a:r>
              <a:rPr lang="en-US" sz="7200" dirty="0">
                <a:solidFill>
                  <a:srgbClr val="002060"/>
                </a:solidFill>
              </a:rPr>
              <a:t>site plan indicating parking, grading, driveways, fences and walls, landscaping and signage.</a:t>
            </a:r>
          </a:p>
          <a:p>
            <a:pPr marL="514350" indent="-514350">
              <a:lnSpc>
                <a:spcPct val="120000"/>
              </a:lnSpc>
              <a:spcBef>
                <a:spcPts val="0"/>
              </a:spcBef>
              <a:spcAft>
                <a:spcPts val="600"/>
              </a:spcAft>
              <a:buNone/>
            </a:pPr>
            <a:r>
              <a:rPr lang="en-US" sz="7200" dirty="0">
                <a:solidFill>
                  <a:srgbClr val="002060"/>
                </a:solidFill>
              </a:rPr>
              <a:t>5.	Proposals must retain the exterior of the existing building and proposals should show proposed exterior changes.</a:t>
            </a:r>
          </a:p>
          <a:p>
            <a:pPr marL="514350" indent="-514350">
              <a:lnSpc>
                <a:spcPct val="120000"/>
              </a:lnSpc>
              <a:spcBef>
                <a:spcPts val="0"/>
              </a:spcBef>
              <a:spcAft>
                <a:spcPts val="600"/>
              </a:spcAft>
              <a:buNone/>
            </a:pPr>
            <a:r>
              <a:rPr lang="en-US" sz="7200" dirty="0">
                <a:solidFill>
                  <a:srgbClr val="002060"/>
                </a:solidFill>
              </a:rPr>
              <a:t>6.	Preliminary schematic floor plans indicating unit size and type, </a:t>
            </a:r>
            <a:r>
              <a:rPr lang="en-US" sz="7200" dirty="0" smtClean="0">
                <a:solidFill>
                  <a:srgbClr val="002060"/>
                </a:solidFill>
              </a:rPr>
              <a:t>and </a:t>
            </a:r>
            <a:r>
              <a:rPr lang="en-US" sz="7200" dirty="0">
                <a:solidFill>
                  <a:srgbClr val="002060"/>
                </a:solidFill>
              </a:rPr>
              <a:t>any common amenity or utility spaces.  Individual unit layouts are not required.</a:t>
            </a:r>
          </a:p>
          <a:p>
            <a:pPr marL="514350" indent="-514350">
              <a:lnSpc>
                <a:spcPct val="120000"/>
              </a:lnSpc>
              <a:spcBef>
                <a:spcPts val="0"/>
              </a:spcBef>
              <a:spcAft>
                <a:spcPts val="600"/>
              </a:spcAft>
              <a:buNone/>
            </a:pPr>
            <a:r>
              <a:rPr lang="en-US" sz="7200" dirty="0">
                <a:solidFill>
                  <a:srgbClr val="002060"/>
                </a:solidFill>
              </a:rPr>
              <a:t>7.	Estimated project budget</a:t>
            </a:r>
          </a:p>
          <a:p>
            <a:pPr marL="514350" indent="-514350">
              <a:lnSpc>
                <a:spcPct val="120000"/>
              </a:lnSpc>
              <a:spcBef>
                <a:spcPts val="0"/>
              </a:spcBef>
              <a:spcAft>
                <a:spcPts val="600"/>
              </a:spcAft>
              <a:buNone/>
            </a:pPr>
            <a:r>
              <a:rPr lang="en-US" sz="7200" dirty="0">
                <a:solidFill>
                  <a:srgbClr val="002060"/>
                </a:solidFill>
              </a:rPr>
              <a:t>8.	Proposed project timeline</a:t>
            </a:r>
          </a:p>
          <a:p>
            <a:pPr marL="514350" indent="-514350">
              <a:lnSpc>
                <a:spcPct val="120000"/>
              </a:lnSpc>
              <a:spcBef>
                <a:spcPts val="0"/>
              </a:spcBef>
              <a:spcAft>
                <a:spcPts val="600"/>
              </a:spcAft>
              <a:buNone/>
            </a:pPr>
            <a:r>
              <a:rPr lang="en-US" sz="7200" dirty="0">
                <a:solidFill>
                  <a:srgbClr val="002060"/>
                </a:solidFill>
              </a:rPr>
              <a:t>9.	Proposer letter of introduction, names of persons on the project team and list of completed projects.  Corporate or limited partnership bidders are to disclose all principal officers and owners.</a:t>
            </a:r>
          </a:p>
          <a:p>
            <a:pPr marL="514350" indent="-514350">
              <a:lnSpc>
                <a:spcPct val="120000"/>
              </a:lnSpc>
              <a:spcBef>
                <a:spcPts val="0"/>
              </a:spcBef>
              <a:spcAft>
                <a:spcPts val="600"/>
              </a:spcAft>
              <a:buNone/>
            </a:pPr>
            <a:r>
              <a:rPr lang="en-US" sz="7200" dirty="0">
                <a:solidFill>
                  <a:srgbClr val="002060"/>
                </a:solidFill>
              </a:rPr>
              <a:t>10.	Proof of financial capability to purchase the property and complete the development</a:t>
            </a:r>
            <a:r>
              <a:rPr lang="en-US" sz="7200" dirty="0" smtClean="0">
                <a:solidFill>
                  <a:srgbClr val="002060"/>
                </a:solidFill>
              </a:rPr>
              <a:t>.</a:t>
            </a:r>
            <a:endParaRPr lang="en-US" sz="7200" dirty="0">
              <a:solidFill>
                <a:srgbClr val="002060"/>
              </a:solidFill>
            </a:endParaRPr>
          </a:p>
          <a:p>
            <a:pPr marL="0" indent="0">
              <a:lnSpc>
                <a:spcPct val="120000"/>
              </a:lnSpc>
              <a:spcBef>
                <a:spcPts val="0"/>
              </a:spcBef>
              <a:spcAft>
                <a:spcPts val="600"/>
              </a:spcAft>
              <a:buNone/>
            </a:pPr>
            <a:r>
              <a:rPr lang="en-US" sz="7200" dirty="0">
                <a:solidFill>
                  <a:srgbClr val="002060"/>
                </a:solidFill>
              </a:rPr>
              <a:t>Proposals are encouraged from both for-profit and non-profit developers.</a:t>
            </a:r>
          </a:p>
          <a:p>
            <a:endParaRPr lang="en-US" dirty="0">
              <a:solidFill>
                <a:srgbClr val="002060"/>
              </a:solidFill>
            </a:endParaRPr>
          </a:p>
        </p:txBody>
      </p:sp>
    </p:spTree>
    <p:extLst>
      <p:ext uri="{BB962C8B-B14F-4D97-AF65-F5344CB8AC3E}">
        <p14:creationId xmlns:p14="http://schemas.microsoft.com/office/powerpoint/2010/main" val="3331219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226" y="249889"/>
            <a:ext cx="7556313" cy="664511"/>
          </a:xfrm>
        </p:spPr>
        <p:txBody>
          <a:bodyPr/>
          <a:lstStyle/>
          <a:p>
            <a:r>
              <a:rPr lang="en-US" sz="2400" dirty="0">
                <a:solidFill>
                  <a:srgbClr val="002060"/>
                </a:solidFill>
              </a:rPr>
              <a:t>Evaluation Criteria </a:t>
            </a:r>
            <a:endParaRPr lang="en-US" sz="1800" dirty="0">
              <a:solidFill>
                <a:srgbClr val="002060"/>
              </a:solidFill>
            </a:endParaRPr>
          </a:p>
        </p:txBody>
      </p:sp>
      <p:sp>
        <p:nvSpPr>
          <p:cNvPr id="3" name="Content Placeholder 2"/>
          <p:cNvSpPr>
            <a:spLocks noGrp="1"/>
          </p:cNvSpPr>
          <p:nvPr>
            <p:ph idx="1"/>
          </p:nvPr>
        </p:nvSpPr>
        <p:spPr>
          <a:xfrm>
            <a:off x="498476" y="582144"/>
            <a:ext cx="7556313" cy="5524500"/>
          </a:xfrm>
        </p:spPr>
        <p:txBody>
          <a:bodyPr>
            <a:noAutofit/>
          </a:bodyPr>
          <a:lstStyle/>
          <a:p>
            <a:pPr marL="457200" indent="-457200">
              <a:spcBef>
                <a:spcPts val="0"/>
              </a:spcBef>
              <a:buNone/>
            </a:pPr>
            <a:r>
              <a:rPr lang="en-US" sz="1600" dirty="0"/>
              <a:t>1</a:t>
            </a:r>
            <a:r>
              <a:rPr lang="en-US" sz="1600" dirty="0">
                <a:solidFill>
                  <a:srgbClr val="002060"/>
                </a:solidFill>
              </a:rPr>
              <a:t>.	</a:t>
            </a:r>
            <a:r>
              <a:rPr lang="en-US" sz="1800" dirty="0">
                <a:solidFill>
                  <a:srgbClr val="002060"/>
                </a:solidFill>
              </a:rPr>
              <a:t>Completeness and quality of proposal</a:t>
            </a:r>
          </a:p>
          <a:p>
            <a:pPr marL="457200" indent="-457200">
              <a:spcBef>
                <a:spcPts val="0"/>
              </a:spcBef>
              <a:buNone/>
            </a:pPr>
            <a:r>
              <a:rPr lang="en-US" sz="1800" dirty="0" smtClean="0">
                <a:solidFill>
                  <a:srgbClr val="002060"/>
                </a:solidFill>
              </a:rPr>
              <a:t>2. 	Quality </a:t>
            </a:r>
            <a:r>
              <a:rPr lang="en-US" sz="1800" dirty="0">
                <a:solidFill>
                  <a:srgbClr val="002060"/>
                </a:solidFill>
              </a:rPr>
              <a:t>and feasibility of proposed </a:t>
            </a:r>
            <a:r>
              <a:rPr lang="en-US" sz="1800" dirty="0" smtClean="0">
                <a:solidFill>
                  <a:srgbClr val="002060"/>
                </a:solidFill>
              </a:rPr>
              <a:t>project</a:t>
            </a:r>
          </a:p>
          <a:p>
            <a:pPr marL="457200" indent="-457200">
              <a:spcBef>
                <a:spcPts val="0"/>
              </a:spcBef>
              <a:buNone/>
            </a:pPr>
            <a:r>
              <a:rPr lang="en-US" sz="1800" dirty="0" smtClean="0">
                <a:solidFill>
                  <a:srgbClr val="002060"/>
                </a:solidFill>
              </a:rPr>
              <a:t>3.	Experience </a:t>
            </a:r>
            <a:r>
              <a:rPr lang="en-US" sz="1800" dirty="0">
                <a:solidFill>
                  <a:srgbClr val="002060"/>
                </a:solidFill>
              </a:rPr>
              <a:t>of the development team in completing similar projects in a timely </a:t>
            </a:r>
            <a:r>
              <a:rPr lang="en-US" sz="1800" dirty="0" smtClean="0">
                <a:solidFill>
                  <a:srgbClr val="002060"/>
                </a:solidFill>
              </a:rPr>
              <a:t>manner</a:t>
            </a:r>
          </a:p>
          <a:p>
            <a:pPr marL="457200" indent="-457200">
              <a:spcBef>
                <a:spcPts val="0"/>
              </a:spcBef>
              <a:buNone/>
            </a:pPr>
            <a:r>
              <a:rPr lang="en-US" sz="1800" dirty="0" smtClean="0">
                <a:solidFill>
                  <a:srgbClr val="002060"/>
                </a:solidFill>
              </a:rPr>
              <a:t>4. 	The Zoning Board has proposed a zoning change for Section 7.3; redevelopment proposed should use the maximum residential density is Gross Building Floor Area divided by 800 sf as per the PROPOSED regulations.</a:t>
            </a:r>
            <a:endParaRPr lang="en-US" sz="1800" dirty="0">
              <a:solidFill>
                <a:srgbClr val="002060"/>
              </a:solidFill>
            </a:endParaRPr>
          </a:p>
          <a:p>
            <a:pPr marL="457200" indent="-457200">
              <a:spcBef>
                <a:spcPts val="0"/>
              </a:spcBef>
              <a:buNone/>
            </a:pPr>
            <a:r>
              <a:rPr lang="en-US" sz="1800" dirty="0" smtClean="0">
                <a:solidFill>
                  <a:srgbClr val="002060"/>
                </a:solidFill>
              </a:rPr>
              <a:t>5</a:t>
            </a:r>
            <a:r>
              <a:rPr lang="en-US" sz="1800" dirty="0">
                <a:solidFill>
                  <a:srgbClr val="002060"/>
                </a:solidFill>
              </a:rPr>
              <a:t>.	</a:t>
            </a:r>
            <a:r>
              <a:rPr lang="en-US" sz="1800" dirty="0" smtClean="0">
                <a:solidFill>
                  <a:srgbClr val="002060"/>
                </a:solidFill>
              </a:rPr>
              <a:t>Price</a:t>
            </a:r>
            <a:r>
              <a:rPr lang="en-US" sz="1800" dirty="0">
                <a:solidFill>
                  <a:srgbClr val="002060"/>
                </a:solidFill>
              </a:rPr>
              <a:t>.  Price will be calculated as a combination of cash remuneration to the City plus a cash equivalency for proposed BMR units.  BMR units will be valued as follows</a:t>
            </a:r>
            <a:r>
              <a:rPr lang="en-US" sz="1800" dirty="0" smtClean="0">
                <a:solidFill>
                  <a:srgbClr val="002060"/>
                </a:solidFill>
              </a:rPr>
              <a:t>:</a:t>
            </a:r>
            <a:endParaRPr lang="en-US" sz="1800" dirty="0">
              <a:solidFill>
                <a:srgbClr val="002060"/>
              </a:solidFill>
            </a:endParaRPr>
          </a:p>
          <a:p>
            <a:pPr marL="914400" lvl="2" indent="-400050">
              <a:spcBef>
                <a:spcPts val="0"/>
              </a:spcBef>
            </a:pPr>
            <a:r>
              <a:rPr lang="en-US" dirty="0">
                <a:solidFill>
                  <a:srgbClr val="002060"/>
                </a:solidFill>
              </a:rPr>
              <a:t>25% AMI:  $350 per square foot (measured as net square footage per BMR unit)</a:t>
            </a:r>
          </a:p>
          <a:p>
            <a:pPr marL="914400" lvl="2" indent="-400050">
              <a:spcBef>
                <a:spcPts val="0"/>
              </a:spcBef>
            </a:pPr>
            <a:r>
              <a:rPr lang="en-US" dirty="0">
                <a:solidFill>
                  <a:srgbClr val="002060"/>
                </a:solidFill>
              </a:rPr>
              <a:t>30% AMI:  $273 per square foot</a:t>
            </a:r>
          </a:p>
          <a:p>
            <a:pPr marL="914400" lvl="2" indent="-400050">
              <a:spcBef>
                <a:spcPts val="0"/>
              </a:spcBef>
            </a:pPr>
            <a:r>
              <a:rPr lang="en-US" dirty="0">
                <a:solidFill>
                  <a:srgbClr val="002060"/>
                </a:solidFill>
              </a:rPr>
              <a:t>35% AMI:  $250 per square foot</a:t>
            </a:r>
          </a:p>
          <a:p>
            <a:pPr marL="914400" lvl="2" indent="-400050">
              <a:spcBef>
                <a:spcPts val="0"/>
              </a:spcBef>
            </a:pPr>
            <a:r>
              <a:rPr lang="en-US" dirty="0">
                <a:solidFill>
                  <a:srgbClr val="002060"/>
                </a:solidFill>
              </a:rPr>
              <a:t>40% AMI:  $227 per square foot</a:t>
            </a:r>
          </a:p>
          <a:p>
            <a:pPr marL="914400" lvl="2" indent="-400050">
              <a:spcBef>
                <a:spcPts val="0"/>
              </a:spcBef>
            </a:pPr>
            <a:r>
              <a:rPr lang="en-US" dirty="0">
                <a:solidFill>
                  <a:srgbClr val="002060"/>
                </a:solidFill>
              </a:rPr>
              <a:t>45% AMI:  $201 per square foot</a:t>
            </a:r>
          </a:p>
          <a:p>
            <a:pPr marL="914400" lvl="2" indent="-400050">
              <a:spcBef>
                <a:spcPts val="0"/>
              </a:spcBef>
            </a:pPr>
            <a:r>
              <a:rPr lang="en-US" dirty="0">
                <a:solidFill>
                  <a:srgbClr val="002060"/>
                </a:solidFill>
              </a:rPr>
              <a:t>50% AMI:  $175 per square foot</a:t>
            </a:r>
          </a:p>
          <a:p>
            <a:pPr marL="914400" lvl="2" indent="-400050">
              <a:spcBef>
                <a:spcPts val="0"/>
              </a:spcBef>
            </a:pPr>
            <a:r>
              <a:rPr lang="en-US" dirty="0">
                <a:solidFill>
                  <a:srgbClr val="002060"/>
                </a:solidFill>
              </a:rPr>
              <a:t>60% AMI:  $122 per square foot</a:t>
            </a:r>
          </a:p>
          <a:p>
            <a:pPr marL="914400" lvl="2" indent="-400050">
              <a:spcBef>
                <a:spcPts val="0"/>
              </a:spcBef>
            </a:pPr>
            <a:r>
              <a:rPr lang="en-US" dirty="0">
                <a:solidFill>
                  <a:srgbClr val="002060"/>
                </a:solidFill>
              </a:rPr>
              <a:t>65% AMI:  $105 per square foot</a:t>
            </a:r>
          </a:p>
          <a:p>
            <a:pPr marL="914400" lvl="2" indent="-400050">
              <a:spcBef>
                <a:spcPts val="0"/>
              </a:spcBef>
            </a:pPr>
            <a:r>
              <a:rPr lang="en-US" dirty="0">
                <a:solidFill>
                  <a:srgbClr val="002060"/>
                </a:solidFill>
              </a:rPr>
              <a:t>80% AMI:  $70 per square foot</a:t>
            </a:r>
          </a:p>
        </p:txBody>
      </p:sp>
    </p:spTree>
    <p:extLst>
      <p:ext uri="{BB962C8B-B14F-4D97-AF65-F5344CB8AC3E}">
        <p14:creationId xmlns:p14="http://schemas.microsoft.com/office/powerpoint/2010/main" val="3026909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Project Timeline</a:t>
            </a:r>
          </a:p>
        </p:txBody>
      </p:sp>
      <p:sp>
        <p:nvSpPr>
          <p:cNvPr id="3" name="Content Placeholder 2"/>
          <p:cNvSpPr>
            <a:spLocks noGrp="1"/>
          </p:cNvSpPr>
          <p:nvPr>
            <p:ph idx="1"/>
          </p:nvPr>
        </p:nvSpPr>
        <p:spPr/>
        <p:txBody>
          <a:bodyPr/>
          <a:lstStyle/>
          <a:p>
            <a:endParaRPr lang="en-US" dirty="0"/>
          </a:p>
        </p:txBody>
      </p:sp>
      <p:sp>
        <p:nvSpPr>
          <p:cNvPr id="4" name="Content Placeholder 2"/>
          <p:cNvSpPr txBox="1">
            <a:spLocks/>
          </p:cNvSpPr>
          <p:nvPr/>
        </p:nvSpPr>
        <p:spPr>
          <a:xfrm>
            <a:off x="498475" y="1002323"/>
            <a:ext cx="7556313" cy="565493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457200" indent="-457200">
              <a:spcBef>
                <a:spcPts val="0"/>
              </a:spcBef>
              <a:buNone/>
            </a:pPr>
            <a:r>
              <a:rPr lang="en-US" sz="7200" dirty="0">
                <a:solidFill>
                  <a:srgbClr val="000090"/>
                </a:solidFill>
              </a:rPr>
              <a:t>	</a:t>
            </a:r>
          </a:p>
          <a:p>
            <a:pPr marL="457200" indent="-457200">
              <a:spcBef>
                <a:spcPts val="0"/>
              </a:spcBef>
              <a:buNone/>
            </a:pPr>
            <a:r>
              <a:rPr lang="en-US" sz="7200" dirty="0">
                <a:solidFill>
                  <a:srgbClr val="000090"/>
                </a:solidFill>
              </a:rPr>
              <a:t>	Site Tour:  Monday, February 22, 2021 @ 1:00 p.m. and Friday, February 26, 2021 @ 10:00 a.m. </a:t>
            </a:r>
          </a:p>
          <a:p>
            <a:pPr marL="457200" indent="-457200">
              <a:spcBef>
                <a:spcPts val="0"/>
              </a:spcBef>
              <a:buNone/>
            </a:pPr>
            <a:endParaRPr lang="en-US" sz="7200" dirty="0">
              <a:solidFill>
                <a:srgbClr val="000090"/>
              </a:solidFill>
            </a:endParaRPr>
          </a:p>
          <a:p>
            <a:pPr marL="457200" indent="-457200">
              <a:spcBef>
                <a:spcPts val="0"/>
              </a:spcBef>
              <a:buNone/>
            </a:pPr>
            <a:r>
              <a:rPr lang="en-US" sz="7200" dirty="0">
                <a:solidFill>
                  <a:srgbClr val="000090"/>
                </a:solidFill>
              </a:rPr>
              <a:t>	Deadline to submit inquiries:  Thursday, March 25, 2021</a:t>
            </a:r>
          </a:p>
          <a:p>
            <a:pPr marL="457200" indent="-457200">
              <a:spcBef>
                <a:spcPts val="0"/>
              </a:spcBef>
              <a:buNone/>
            </a:pPr>
            <a:endParaRPr lang="en-US" sz="7200" dirty="0">
              <a:solidFill>
                <a:srgbClr val="000090"/>
              </a:solidFill>
            </a:endParaRPr>
          </a:p>
          <a:p>
            <a:pPr marL="457200" indent="-457200">
              <a:spcBef>
                <a:spcPts val="0"/>
              </a:spcBef>
              <a:buNone/>
            </a:pPr>
            <a:r>
              <a:rPr lang="en-US" sz="7200" dirty="0">
                <a:solidFill>
                  <a:srgbClr val="000090"/>
                </a:solidFill>
              </a:rPr>
              <a:t>	Acceptance of Initial Proposals:  Thursday, April 8, 2021 @ 4:00 p.m.</a:t>
            </a:r>
          </a:p>
          <a:p>
            <a:pPr marL="457200" indent="-457200">
              <a:spcBef>
                <a:spcPts val="0"/>
              </a:spcBef>
              <a:buNone/>
            </a:pPr>
            <a:endParaRPr lang="en-US" sz="7200" dirty="0">
              <a:solidFill>
                <a:srgbClr val="000090"/>
              </a:solidFill>
            </a:endParaRPr>
          </a:p>
          <a:p>
            <a:pPr marL="457200" indent="-457200">
              <a:spcBef>
                <a:spcPts val="0"/>
              </a:spcBef>
              <a:buNone/>
            </a:pPr>
            <a:r>
              <a:rPr lang="en-US" sz="7200" dirty="0">
                <a:solidFill>
                  <a:srgbClr val="000090"/>
                </a:solidFill>
              </a:rPr>
              <a:t>	Interview with selected proposers [if appropriate]: Week of May 10, 2021</a:t>
            </a:r>
          </a:p>
          <a:p>
            <a:pPr marL="457200" indent="-457200">
              <a:spcBef>
                <a:spcPts val="0"/>
              </a:spcBef>
              <a:buNone/>
            </a:pPr>
            <a:endParaRPr lang="en-US" sz="7200" dirty="0">
              <a:solidFill>
                <a:srgbClr val="000090"/>
              </a:solidFill>
            </a:endParaRPr>
          </a:p>
          <a:p>
            <a:pPr marL="457200" indent="-457200">
              <a:spcBef>
                <a:spcPts val="0"/>
              </a:spcBef>
              <a:buNone/>
            </a:pPr>
            <a:r>
              <a:rPr lang="en-US" sz="7200" dirty="0">
                <a:solidFill>
                  <a:srgbClr val="000090"/>
                </a:solidFill>
              </a:rPr>
              <a:t>	Review and Negotiation of Initial Proposals: Week of May 17, 2021</a:t>
            </a:r>
          </a:p>
          <a:p>
            <a:pPr marL="457200" indent="-457200">
              <a:spcBef>
                <a:spcPts val="0"/>
              </a:spcBef>
              <a:buNone/>
            </a:pPr>
            <a:endParaRPr lang="en-US" sz="7200" dirty="0">
              <a:solidFill>
                <a:srgbClr val="000090"/>
              </a:solidFill>
            </a:endParaRPr>
          </a:p>
          <a:p>
            <a:pPr marL="457200" indent="-457200">
              <a:spcBef>
                <a:spcPts val="0"/>
              </a:spcBef>
              <a:buNone/>
            </a:pPr>
            <a:r>
              <a:rPr lang="en-US" sz="7200" dirty="0">
                <a:solidFill>
                  <a:srgbClr val="000090"/>
                </a:solidFill>
              </a:rPr>
              <a:t>	Acceptance of Final Proposals:  Thursday, June 3, 2021</a:t>
            </a:r>
          </a:p>
          <a:p>
            <a:pPr marL="457200" indent="-457200">
              <a:spcBef>
                <a:spcPts val="0"/>
              </a:spcBef>
              <a:buNone/>
            </a:pPr>
            <a:endParaRPr lang="en-US" sz="7200" dirty="0">
              <a:solidFill>
                <a:srgbClr val="000090"/>
              </a:solidFill>
            </a:endParaRPr>
          </a:p>
          <a:p>
            <a:pPr marL="457200" indent="-457200">
              <a:spcBef>
                <a:spcPts val="0"/>
              </a:spcBef>
              <a:buNone/>
            </a:pPr>
            <a:r>
              <a:rPr lang="en-US" sz="7200" dirty="0">
                <a:solidFill>
                  <a:srgbClr val="000090"/>
                </a:solidFill>
              </a:rPr>
              <a:t>	Selection of Developer:  Thursday, June 17, 2021</a:t>
            </a:r>
          </a:p>
          <a:p>
            <a:pPr marL="457200" indent="-457200">
              <a:spcBef>
                <a:spcPts val="0"/>
              </a:spcBef>
              <a:buNone/>
            </a:pPr>
            <a:endParaRPr lang="en-US" sz="7200" dirty="0">
              <a:solidFill>
                <a:srgbClr val="000090"/>
              </a:solidFill>
            </a:endParaRPr>
          </a:p>
          <a:p>
            <a:pPr marL="457200" indent="-457200">
              <a:spcBef>
                <a:spcPts val="0"/>
              </a:spcBef>
              <a:buNone/>
            </a:pPr>
            <a:r>
              <a:rPr lang="en-US" sz="7200" dirty="0">
                <a:solidFill>
                  <a:srgbClr val="000090"/>
                </a:solidFill>
              </a:rPr>
              <a:t>	Period of Exclusive Negotiations, Agreement, and Approvals:  Wednesday, February 3, 2022</a:t>
            </a:r>
          </a:p>
          <a:p>
            <a:pPr marL="457200" indent="-457200">
              <a:spcBef>
                <a:spcPts val="0"/>
              </a:spcBef>
              <a:buFont typeface="Wingdings" pitchFamily="2" charset="2"/>
              <a:buNone/>
            </a:pPr>
            <a:endParaRPr lang="en-US" sz="5600" dirty="0"/>
          </a:p>
        </p:txBody>
      </p:sp>
    </p:spTree>
    <p:extLst>
      <p:ext uri="{BB962C8B-B14F-4D97-AF65-F5344CB8AC3E}">
        <p14:creationId xmlns:p14="http://schemas.microsoft.com/office/powerpoint/2010/main" val="2080536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SUBMISSION</a:t>
            </a:r>
          </a:p>
        </p:txBody>
      </p:sp>
      <p:sp>
        <p:nvSpPr>
          <p:cNvPr id="3" name="Content Placeholder 2"/>
          <p:cNvSpPr>
            <a:spLocks noGrp="1"/>
          </p:cNvSpPr>
          <p:nvPr>
            <p:ph idx="1"/>
          </p:nvPr>
        </p:nvSpPr>
        <p:spPr>
          <a:xfrm>
            <a:off x="498476" y="1600200"/>
            <a:ext cx="7556313" cy="4610099"/>
          </a:xfrm>
        </p:spPr>
        <p:txBody>
          <a:bodyPr>
            <a:normAutofit lnSpcReduction="10000"/>
          </a:bodyPr>
          <a:lstStyle/>
          <a:p>
            <a:pPr marL="0" indent="0">
              <a:buNone/>
            </a:pPr>
            <a:r>
              <a:rPr lang="en-US" sz="2400" dirty="0">
                <a:solidFill>
                  <a:srgbClr val="002060"/>
                </a:solidFill>
              </a:rPr>
              <a:t>In addition to submitting via </a:t>
            </a:r>
            <a:r>
              <a:rPr lang="en-US" sz="2400" i="1" dirty="0">
                <a:solidFill>
                  <a:srgbClr val="002060"/>
                </a:solidFill>
              </a:rPr>
              <a:t>ProcureWare</a:t>
            </a:r>
            <a:r>
              <a:rPr lang="en-US" sz="2400" dirty="0">
                <a:solidFill>
                  <a:srgbClr val="002060"/>
                </a:solidFill>
              </a:rPr>
              <a:t> as required, proposers shall provide five (5) printed copies of their RFP response.  YOUR PROPOSAL MUST BE SUBMITTED BEFORE THE DUE DATE / TIME VIA PROCUREWARE TO BE CONSIDERED.  The hard copies should be received at the address below as close as possible to the deadline:  </a:t>
            </a:r>
          </a:p>
          <a:p>
            <a:pPr marL="0" indent="0">
              <a:spcBef>
                <a:spcPts val="0"/>
              </a:spcBef>
              <a:buNone/>
            </a:pPr>
            <a:endParaRPr lang="en-US" sz="2400" dirty="0">
              <a:solidFill>
                <a:srgbClr val="002060"/>
              </a:solidFill>
            </a:endParaRPr>
          </a:p>
          <a:p>
            <a:pPr marL="0" indent="0">
              <a:spcBef>
                <a:spcPts val="0"/>
              </a:spcBef>
              <a:buNone/>
            </a:pPr>
            <a:r>
              <a:rPr lang="en-US" sz="2400" dirty="0">
                <a:solidFill>
                  <a:srgbClr val="002060"/>
                </a:solidFill>
              </a:rPr>
              <a:t>City of Stamford  Attn: Purchasing Dept. RFP # 829 </a:t>
            </a:r>
          </a:p>
          <a:p>
            <a:pPr marL="0" indent="0">
              <a:spcBef>
                <a:spcPts val="0"/>
              </a:spcBef>
              <a:buNone/>
            </a:pPr>
            <a:r>
              <a:rPr lang="en-US" sz="2400" dirty="0">
                <a:solidFill>
                  <a:srgbClr val="002060"/>
                </a:solidFill>
              </a:rPr>
              <a:t>888 Washington Blvd. </a:t>
            </a:r>
          </a:p>
          <a:p>
            <a:pPr marL="0" indent="0">
              <a:spcBef>
                <a:spcPts val="0"/>
              </a:spcBef>
              <a:buNone/>
            </a:pPr>
            <a:r>
              <a:rPr lang="en-US" sz="2400" dirty="0">
                <a:solidFill>
                  <a:srgbClr val="002060"/>
                </a:solidFill>
              </a:rPr>
              <a:t>Stamford, CT 06901 </a:t>
            </a:r>
          </a:p>
          <a:p>
            <a:pPr marL="0" indent="0">
              <a:buNone/>
            </a:pPr>
            <a:r>
              <a:rPr lang="en-US" dirty="0">
                <a:solidFill>
                  <a:srgbClr val="002060"/>
                </a:solidFill>
              </a:rPr>
              <a:t> </a:t>
            </a:r>
          </a:p>
        </p:txBody>
      </p:sp>
    </p:spTree>
    <p:extLst>
      <p:ext uri="{BB962C8B-B14F-4D97-AF65-F5344CB8AC3E}">
        <p14:creationId xmlns:p14="http://schemas.microsoft.com/office/powerpoint/2010/main" val="2736044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solidFill>
                  <a:srgbClr val="002060"/>
                </a:solidFill>
              </a:rPr>
              <a:t> QUESTIONS</a:t>
            </a:r>
          </a:p>
        </p:txBody>
      </p:sp>
      <p:sp>
        <p:nvSpPr>
          <p:cNvPr id="3" name="Content Placeholder 2"/>
          <p:cNvSpPr>
            <a:spLocks noGrp="1"/>
          </p:cNvSpPr>
          <p:nvPr>
            <p:ph idx="1"/>
          </p:nvPr>
        </p:nvSpPr>
        <p:spPr>
          <a:xfrm>
            <a:off x="498476" y="1600199"/>
            <a:ext cx="7861113" cy="4525965"/>
          </a:xfrm>
        </p:spPr>
        <p:txBody>
          <a:bodyPr>
            <a:normAutofit/>
          </a:bodyPr>
          <a:lstStyle/>
          <a:p>
            <a:endParaRPr lang="en-US" dirty="0"/>
          </a:p>
          <a:p>
            <a:pPr marL="0" indent="0">
              <a:spcBef>
                <a:spcPts val="0"/>
              </a:spcBef>
              <a:buNone/>
            </a:pPr>
            <a:r>
              <a:rPr lang="en-US" b="1" i="1" dirty="0">
                <a:solidFill>
                  <a:srgbClr val="002060"/>
                </a:solidFill>
              </a:rPr>
              <a:t>David W. Woods, PhD, FAICP, PP</a:t>
            </a:r>
          </a:p>
          <a:p>
            <a:pPr marL="0" indent="0">
              <a:spcBef>
                <a:spcPts val="0"/>
              </a:spcBef>
              <a:buNone/>
            </a:pPr>
            <a:r>
              <a:rPr lang="en-US" sz="1800" i="1" dirty="0">
                <a:solidFill>
                  <a:srgbClr val="002060"/>
                </a:solidFill>
              </a:rPr>
              <a:t>Deputy Director of Planning</a:t>
            </a:r>
          </a:p>
          <a:p>
            <a:pPr>
              <a:spcBef>
                <a:spcPts val="0"/>
              </a:spcBef>
            </a:pPr>
            <a:endParaRPr lang="en-US" dirty="0"/>
          </a:p>
          <a:p>
            <a:pPr marL="0" indent="0">
              <a:spcBef>
                <a:spcPts val="0"/>
              </a:spcBef>
              <a:buNone/>
            </a:pPr>
            <a:r>
              <a:rPr lang="en-US" dirty="0"/>
              <a:t>City of Stamford</a:t>
            </a:r>
          </a:p>
          <a:p>
            <a:pPr marL="0" indent="0">
              <a:spcBef>
                <a:spcPts val="0"/>
              </a:spcBef>
              <a:buNone/>
            </a:pPr>
            <a:r>
              <a:rPr lang="en-US" dirty="0"/>
              <a:t>Land Use Bureau</a:t>
            </a:r>
          </a:p>
          <a:p>
            <a:pPr marL="0" indent="0">
              <a:spcBef>
                <a:spcPts val="0"/>
              </a:spcBef>
              <a:buNone/>
            </a:pPr>
            <a:r>
              <a:rPr lang="en-US" dirty="0"/>
              <a:t>888 Washington Boulevard, 7th Floor</a:t>
            </a:r>
          </a:p>
          <a:p>
            <a:pPr marL="0" indent="0">
              <a:spcBef>
                <a:spcPts val="0"/>
              </a:spcBef>
              <a:buNone/>
            </a:pPr>
            <a:r>
              <a:rPr lang="en-US" dirty="0"/>
              <a:t>Stamford, CT 06904-2154</a:t>
            </a:r>
          </a:p>
          <a:p>
            <a:pPr marL="0" indent="0">
              <a:spcBef>
                <a:spcPts val="0"/>
              </a:spcBef>
              <a:buNone/>
            </a:pPr>
            <a:r>
              <a:rPr lang="en-US" dirty="0"/>
              <a:t>E-mail: dwoods@stamfordct.gov</a:t>
            </a:r>
          </a:p>
          <a:p>
            <a:pPr>
              <a:spcBef>
                <a:spcPts val="0"/>
              </a:spcBef>
            </a:pPr>
            <a:endParaRPr lang="en-US" dirty="0"/>
          </a:p>
          <a:p>
            <a:pPr marL="0" indent="0">
              <a:spcBef>
                <a:spcPts val="0"/>
              </a:spcBef>
              <a:buNone/>
            </a:pPr>
            <a:r>
              <a:rPr lang="en-US" dirty="0"/>
              <a:t>Phone:    203.977.4718</a:t>
            </a:r>
          </a:p>
          <a:p>
            <a:pPr marL="0" indent="0">
              <a:spcBef>
                <a:spcPts val="0"/>
              </a:spcBef>
              <a:buNone/>
            </a:pPr>
            <a:r>
              <a:rPr lang="en-US" dirty="0"/>
              <a:t>Cell:        631.365.3604</a:t>
            </a:r>
          </a:p>
          <a:p>
            <a:endParaRPr lang="en-US" dirty="0"/>
          </a:p>
        </p:txBody>
      </p:sp>
    </p:spTree>
    <p:extLst>
      <p:ext uri="{BB962C8B-B14F-4D97-AF65-F5344CB8AC3E}">
        <p14:creationId xmlns:p14="http://schemas.microsoft.com/office/powerpoint/2010/main" val="523456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rgbClr val="000090"/>
                </a:solidFill>
              </a:rPr>
              <a:t>RFP COMMITTEE MEMBERS</a:t>
            </a:r>
          </a:p>
        </p:txBody>
      </p:sp>
      <p:sp>
        <p:nvSpPr>
          <p:cNvPr id="3" name="Content Placeholder 2"/>
          <p:cNvSpPr>
            <a:spLocks noGrp="1"/>
          </p:cNvSpPr>
          <p:nvPr>
            <p:ph idx="1"/>
          </p:nvPr>
        </p:nvSpPr>
        <p:spPr>
          <a:xfrm>
            <a:off x="498476" y="1195755"/>
            <a:ext cx="8348084" cy="5227918"/>
          </a:xfrm>
        </p:spPr>
        <p:txBody>
          <a:bodyPr/>
          <a:lstStyle/>
          <a:p>
            <a:pPr marL="457200" indent="-457200">
              <a:lnSpc>
                <a:spcPct val="150000"/>
              </a:lnSpc>
              <a:spcBef>
                <a:spcPts val="0"/>
              </a:spcBef>
              <a:buFont typeface="Wingdings" panose="05000000000000000000" pitchFamily="2" charset="2"/>
              <a:buChar char="q"/>
            </a:pPr>
            <a:r>
              <a:rPr lang="en-US" dirty="0">
                <a:solidFill>
                  <a:srgbClr val="000090"/>
                </a:solidFill>
              </a:rPr>
              <a:t>David W. Woods, PhD, FAICP, Deputy Director of Planning</a:t>
            </a:r>
          </a:p>
          <a:p>
            <a:pPr marL="457200" indent="-457200">
              <a:lnSpc>
                <a:spcPct val="150000"/>
              </a:lnSpc>
              <a:spcBef>
                <a:spcPts val="0"/>
              </a:spcBef>
              <a:buFont typeface="Wingdings" panose="05000000000000000000" pitchFamily="2" charset="2"/>
              <a:buChar char="q"/>
            </a:pPr>
            <a:r>
              <a:rPr lang="en-US" dirty="0">
                <a:solidFill>
                  <a:srgbClr val="000090"/>
                </a:solidFill>
              </a:rPr>
              <a:t>Ralph Blessing, Land Use Bureau Chief</a:t>
            </a:r>
          </a:p>
          <a:p>
            <a:pPr marL="457200" indent="-457200">
              <a:lnSpc>
                <a:spcPct val="150000"/>
              </a:lnSpc>
              <a:spcBef>
                <a:spcPts val="0"/>
              </a:spcBef>
              <a:buFont typeface="Wingdings" panose="05000000000000000000" pitchFamily="2" charset="2"/>
              <a:buChar char="q"/>
            </a:pPr>
            <a:r>
              <a:rPr lang="en-US" dirty="0">
                <a:solidFill>
                  <a:srgbClr val="000090"/>
                </a:solidFill>
              </a:rPr>
              <a:t>Sandy Dennies, Director of Administration</a:t>
            </a:r>
          </a:p>
          <a:p>
            <a:pPr marL="457200" indent="-457200">
              <a:lnSpc>
                <a:spcPct val="150000"/>
              </a:lnSpc>
              <a:spcBef>
                <a:spcPts val="0"/>
              </a:spcBef>
              <a:buFont typeface="Wingdings" panose="05000000000000000000" pitchFamily="2" charset="2"/>
              <a:buChar char="q"/>
            </a:pPr>
            <a:r>
              <a:rPr lang="en-US" dirty="0">
                <a:solidFill>
                  <a:srgbClr val="000090"/>
                </a:solidFill>
              </a:rPr>
              <a:t>Thomas Madden, AICP, Director of Economic Development</a:t>
            </a:r>
          </a:p>
          <a:p>
            <a:pPr marL="457200" indent="-457200">
              <a:lnSpc>
                <a:spcPct val="150000"/>
              </a:lnSpc>
              <a:spcBef>
                <a:spcPts val="0"/>
              </a:spcBef>
              <a:buFont typeface="Wingdings" panose="05000000000000000000" pitchFamily="2" charset="2"/>
              <a:buChar char="q"/>
            </a:pPr>
            <a:r>
              <a:rPr lang="en-US" dirty="0">
                <a:solidFill>
                  <a:srgbClr val="000090"/>
                </a:solidFill>
              </a:rPr>
              <a:t>Richard Freedman, Chair, Board of Finance</a:t>
            </a:r>
          </a:p>
        </p:txBody>
      </p:sp>
    </p:spTree>
    <p:extLst>
      <p:ext uri="{BB962C8B-B14F-4D97-AF65-F5344CB8AC3E}">
        <p14:creationId xmlns:p14="http://schemas.microsoft.com/office/powerpoint/2010/main" val="3204002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002060"/>
                </a:solidFill>
              </a:rPr>
              <a:t>RFP #828 Glenbrook Community Center</a:t>
            </a:r>
            <a:br>
              <a:rPr lang="en-US" sz="2400" dirty="0">
                <a:solidFill>
                  <a:srgbClr val="002060"/>
                </a:solidFill>
              </a:rPr>
            </a:br>
            <a:r>
              <a:rPr lang="en-US" sz="2400" dirty="0">
                <a:solidFill>
                  <a:srgbClr val="002060"/>
                </a:solidFill>
              </a:rPr>
              <a:t>35 Crescent Avenue</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2815" y="1752600"/>
            <a:ext cx="7625216" cy="4947138"/>
          </a:xfrm>
        </p:spPr>
      </p:pic>
    </p:spTree>
    <p:extLst>
      <p:ext uri="{BB962C8B-B14F-4D97-AF65-F5344CB8AC3E}">
        <p14:creationId xmlns:p14="http://schemas.microsoft.com/office/powerpoint/2010/main" val="1733675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Intent and Description </a:t>
            </a:r>
          </a:p>
        </p:txBody>
      </p:sp>
      <p:sp>
        <p:nvSpPr>
          <p:cNvPr id="3" name="Content Placeholder 2"/>
          <p:cNvSpPr>
            <a:spLocks noGrp="1"/>
          </p:cNvSpPr>
          <p:nvPr>
            <p:ph idx="1"/>
          </p:nvPr>
        </p:nvSpPr>
        <p:spPr>
          <a:xfrm>
            <a:off x="498476" y="1318847"/>
            <a:ext cx="7556313" cy="4807318"/>
          </a:xfrm>
        </p:spPr>
        <p:txBody>
          <a:bodyPr>
            <a:normAutofit/>
          </a:bodyPr>
          <a:lstStyle/>
          <a:p>
            <a:pPr marL="457200" indent="-457200" algn="just"/>
            <a:r>
              <a:rPr lang="en-US" dirty="0">
                <a:solidFill>
                  <a:srgbClr val="002060"/>
                </a:solidFill>
              </a:rPr>
              <a:t>To encourage the development of market-rate and workforce housing, the City of Stamford is offering an opportunity convert a historic City-owned structure to a multifamily or mixed-use building.  The property, 35 Crescent Street, is located in the heart of the Glenbrook neighborhood in Stamford and is less than 300’ from the Glenbrook station on the New Canaan line of Metro North. </a:t>
            </a:r>
          </a:p>
          <a:p>
            <a:pPr marL="457200" indent="-457200" algn="just"/>
            <a:r>
              <a:rPr lang="en-US" dirty="0">
                <a:solidFill>
                  <a:srgbClr val="002060"/>
                </a:solidFill>
              </a:rPr>
              <a:t>35 Crescent Street was previously used as the Glenbrook Community Center and was originally constructed as the Glenbrook School in the early 1900’s.  It is listed in the City assessor’s records as a two-story building with 16,415 square feet of living space (which includes 3,360 square feet of finished basement space) and 4,500 square feet of unfinished basement space on .96 acres.</a:t>
            </a:r>
          </a:p>
          <a:p>
            <a:pPr marL="457200" indent="-457200" algn="just"/>
            <a:endParaRPr lang="en-US" dirty="0"/>
          </a:p>
        </p:txBody>
      </p:sp>
    </p:spTree>
    <p:extLst>
      <p:ext uri="{BB962C8B-B14F-4D97-AF65-F5344CB8AC3E}">
        <p14:creationId xmlns:p14="http://schemas.microsoft.com/office/powerpoint/2010/main" val="421422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304801"/>
            <a:ext cx="7556313" cy="571500"/>
          </a:xfrm>
        </p:spPr>
        <p:txBody>
          <a:bodyPr/>
          <a:lstStyle/>
          <a:p>
            <a:r>
              <a:rPr lang="en-US" sz="2800" dirty="0">
                <a:solidFill>
                  <a:srgbClr val="002060"/>
                </a:solidFill>
              </a:rPr>
              <a:t>RFP Submittal Requirements</a:t>
            </a:r>
            <a:r>
              <a:rPr lang="en-US" sz="2800" dirty="0"/>
              <a:t/>
            </a:r>
            <a:br>
              <a:rPr lang="en-US" sz="2800" dirty="0"/>
            </a:br>
            <a:endParaRPr lang="en-US" sz="2800" dirty="0"/>
          </a:p>
        </p:txBody>
      </p:sp>
      <p:sp>
        <p:nvSpPr>
          <p:cNvPr id="3" name="Content Placeholder 2"/>
          <p:cNvSpPr>
            <a:spLocks noGrp="1"/>
          </p:cNvSpPr>
          <p:nvPr>
            <p:ph idx="1"/>
          </p:nvPr>
        </p:nvSpPr>
        <p:spPr>
          <a:xfrm>
            <a:off x="498476" y="876302"/>
            <a:ext cx="7556313" cy="5649566"/>
          </a:xfrm>
        </p:spPr>
        <p:txBody>
          <a:bodyPr>
            <a:normAutofit fontScale="25000" lnSpcReduction="20000"/>
          </a:bodyPr>
          <a:lstStyle/>
          <a:p>
            <a:pPr marL="514350" lvl="1" indent="-514350" defTabSz="690563">
              <a:buNone/>
            </a:pPr>
            <a:r>
              <a:rPr lang="en-US" sz="4800" dirty="0"/>
              <a:t>1</a:t>
            </a:r>
            <a:r>
              <a:rPr lang="en-US" sz="3600" dirty="0"/>
              <a:t>	</a:t>
            </a:r>
            <a:r>
              <a:rPr lang="en-US" sz="6400" dirty="0">
                <a:solidFill>
                  <a:srgbClr val="002060"/>
                </a:solidFill>
              </a:rPr>
              <a:t>Offering price</a:t>
            </a:r>
          </a:p>
          <a:p>
            <a:pPr marL="514350" lvl="1" indent="-514350" defTabSz="690563">
              <a:buNone/>
            </a:pPr>
            <a:r>
              <a:rPr lang="en-US" sz="6400" dirty="0">
                <a:solidFill>
                  <a:srgbClr val="002060"/>
                </a:solidFill>
              </a:rPr>
              <a:t>2	Number and mix of units</a:t>
            </a:r>
          </a:p>
          <a:p>
            <a:pPr marL="514350" lvl="3" indent="-514350" defTabSz="690563">
              <a:buNone/>
            </a:pPr>
            <a:r>
              <a:rPr lang="en-US" sz="6400" dirty="0">
                <a:solidFill>
                  <a:srgbClr val="002060"/>
                </a:solidFill>
              </a:rPr>
              <a:t>3.	Number and mix of Below-Market Rate (BMR) units.  A minimum number of BMR units must be provided as specified in the V-C zone</a:t>
            </a:r>
            <a:r>
              <a:rPr lang="en-US" sz="6400" dirty="0" smtClean="0">
                <a:solidFill>
                  <a:srgbClr val="002060"/>
                </a:solidFill>
              </a:rPr>
              <a:t>. (12%).  All </a:t>
            </a:r>
            <a:r>
              <a:rPr lang="en-US" sz="6400" dirty="0">
                <a:solidFill>
                  <a:srgbClr val="002060"/>
                </a:solidFill>
              </a:rPr>
              <a:t>BMR units shall be provided on-site.</a:t>
            </a:r>
          </a:p>
          <a:p>
            <a:pPr marL="514350" lvl="1" indent="-514350" defTabSz="690563">
              <a:buNone/>
            </a:pPr>
            <a:r>
              <a:rPr lang="en-US" sz="6400" dirty="0">
                <a:solidFill>
                  <a:srgbClr val="002060"/>
                </a:solidFill>
              </a:rPr>
              <a:t>4.	Preliminary site plan indicating parking, grading, driveways, fences and walls, landscaping and signage.</a:t>
            </a:r>
          </a:p>
          <a:p>
            <a:pPr marL="514350" lvl="1" indent="-514350" defTabSz="690563">
              <a:buNone/>
            </a:pPr>
            <a:r>
              <a:rPr lang="en-US" sz="6400" dirty="0">
                <a:solidFill>
                  <a:srgbClr val="002060"/>
                </a:solidFill>
              </a:rPr>
              <a:t>5.	Proposals must retain the exterior of the existing building and proposals should show proposed exterior changes.</a:t>
            </a:r>
          </a:p>
          <a:p>
            <a:pPr marL="514350" lvl="1" indent="-514350" defTabSz="690563">
              <a:buNone/>
            </a:pPr>
            <a:r>
              <a:rPr lang="en-US" sz="6400" dirty="0">
                <a:solidFill>
                  <a:srgbClr val="002060"/>
                </a:solidFill>
              </a:rPr>
              <a:t>6.	Preliminary schematic floor plans indicating unit size and type, community space and any common amenity or utility spaces.  Individual unit layouts are not required.</a:t>
            </a:r>
          </a:p>
          <a:p>
            <a:pPr marL="514350" lvl="1" indent="-514350" defTabSz="690563">
              <a:buNone/>
            </a:pPr>
            <a:r>
              <a:rPr lang="en-US" sz="6400" dirty="0">
                <a:solidFill>
                  <a:srgbClr val="002060"/>
                </a:solidFill>
              </a:rPr>
              <a:t>7.	Estimated project budget</a:t>
            </a:r>
          </a:p>
          <a:p>
            <a:pPr marL="514350" lvl="1" indent="-514350" defTabSz="690563">
              <a:buNone/>
            </a:pPr>
            <a:r>
              <a:rPr lang="en-US" sz="6400" dirty="0">
                <a:solidFill>
                  <a:srgbClr val="002060"/>
                </a:solidFill>
              </a:rPr>
              <a:t>8.	Proposed project timeline</a:t>
            </a:r>
          </a:p>
          <a:p>
            <a:pPr marL="514350" lvl="1" indent="-514350" defTabSz="690563">
              <a:buNone/>
            </a:pPr>
            <a:r>
              <a:rPr lang="en-US" sz="6400" dirty="0">
                <a:solidFill>
                  <a:srgbClr val="002060"/>
                </a:solidFill>
              </a:rPr>
              <a:t>9.	Proposer letter of introduction, names of persons on the project team and list of completed projects.  Corporate or limited partnership bidders are to disclose all principal officers and owners.</a:t>
            </a:r>
          </a:p>
          <a:p>
            <a:pPr marL="514350" lvl="1" indent="-514350" defTabSz="690563">
              <a:buNone/>
            </a:pPr>
            <a:r>
              <a:rPr lang="en-US" sz="6400" dirty="0">
                <a:solidFill>
                  <a:srgbClr val="002060"/>
                </a:solidFill>
              </a:rPr>
              <a:t>10.	Proof of financial capability to purchase the property and complete the development.</a:t>
            </a:r>
          </a:p>
          <a:p>
            <a:pPr marL="514350" lvl="1" indent="-514350" defTabSz="690563">
              <a:buNone/>
            </a:pPr>
            <a:r>
              <a:rPr lang="en-US" sz="6400" dirty="0">
                <a:solidFill>
                  <a:srgbClr val="002060"/>
                </a:solidFill>
              </a:rPr>
              <a:t>11.	Proposals must include a community space of at least 1,000 square feet total, including one unisex bathroom, subject to Section 6 of the Stamford zoning, “DESIGN STANDARDS FOR PUBLICLY ACCESSIBLE AMENITY SPACE.”</a:t>
            </a:r>
          </a:p>
          <a:p>
            <a:pPr marL="514350" lvl="2" indent="-514350" defTabSz="690563">
              <a:buNone/>
            </a:pPr>
            <a:r>
              <a:rPr lang="en-US" sz="6400" dirty="0">
                <a:solidFill>
                  <a:srgbClr val="002060"/>
                </a:solidFill>
              </a:rPr>
              <a:t>12. </a:t>
            </a:r>
            <a:r>
              <a:rPr lang="en-US" sz="6400" dirty="0" smtClean="0">
                <a:solidFill>
                  <a:srgbClr val="002060"/>
                </a:solidFill>
              </a:rPr>
              <a:t>	Proposals </a:t>
            </a:r>
            <a:r>
              <a:rPr lang="en-US" sz="6400" dirty="0">
                <a:solidFill>
                  <a:srgbClr val="002060"/>
                </a:solidFill>
              </a:rPr>
              <a:t>are encouraged from both for-profit and non-profit developers</a:t>
            </a:r>
          </a:p>
          <a:p>
            <a:pPr marL="0" indent="0" defTabSz="690563">
              <a:buNone/>
            </a:pPr>
            <a:endParaRPr lang="en-US" sz="6400" dirty="0"/>
          </a:p>
        </p:txBody>
      </p:sp>
    </p:spTree>
    <p:extLst>
      <p:ext uri="{BB962C8B-B14F-4D97-AF65-F5344CB8AC3E}">
        <p14:creationId xmlns:p14="http://schemas.microsoft.com/office/powerpoint/2010/main" val="1371495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484093"/>
            <a:ext cx="7556313" cy="468407"/>
          </a:xfrm>
        </p:spPr>
        <p:txBody>
          <a:bodyPr/>
          <a:lstStyle/>
          <a:p>
            <a:r>
              <a:rPr lang="en-US" sz="1800" b="1" dirty="0">
                <a:solidFill>
                  <a:srgbClr val="002060"/>
                </a:solidFill>
              </a:rPr>
              <a:t>Evaluation </a:t>
            </a:r>
            <a:r>
              <a:rPr lang="en-US" sz="1800" b="1" dirty="0" smtClean="0">
                <a:solidFill>
                  <a:srgbClr val="002060"/>
                </a:solidFill>
              </a:rPr>
              <a:t>Criteria</a:t>
            </a:r>
            <a:endParaRPr lang="en-US" sz="1800" b="1" dirty="0">
              <a:solidFill>
                <a:srgbClr val="002060"/>
              </a:solidFill>
            </a:endParaRPr>
          </a:p>
        </p:txBody>
      </p:sp>
      <p:sp>
        <p:nvSpPr>
          <p:cNvPr id="3" name="Content Placeholder 2"/>
          <p:cNvSpPr>
            <a:spLocks noGrp="1"/>
          </p:cNvSpPr>
          <p:nvPr>
            <p:ph idx="1"/>
          </p:nvPr>
        </p:nvSpPr>
        <p:spPr>
          <a:xfrm>
            <a:off x="228600" y="952500"/>
            <a:ext cx="8553450" cy="5905500"/>
          </a:xfrm>
        </p:spPr>
        <p:txBody>
          <a:bodyPr>
            <a:noAutofit/>
          </a:bodyPr>
          <a:lstStyle/>
          <a:p>
            <a:pPr marL="457200" indent="-457200">
              <a:buNone/>
            </a:pPr>
            <a:r>
              <a:rPr lang="en-US" sz="1400" dirty="0" smtClean="0"/>
              <a:t>1.	</a:t>
            </a:r>
            <a:r>
              <a:rPr lang="en-US" sz="1600" dirty="0" smtClean="0">
                <a:solidFill>
                  <a:srgbClr val="002060"/>
                </a:solidFill>
              </a:rPr>
              <a:t>Completeness </a:t>
            </a:r>
            <a:r>
              <a:rPr lang="en-US" sz="1600" dirty="0">
                <a:solidFill>
                  <a:srgbClr val="002060"/>
                </a:solidFill>
              </a:rPr>
              <a:t>and quality of proposal</a:t>
            </a:r>
          </a:p>
          <a:p>
            <a:pPr marL="457200" indent="-457200">
              <a:buNone/>
            </a:pPr>
            <a:r>
              <a:rPr lang="en-US" sz="1600" dirty="0">
                <a:solidFill>
                  <a:srgbClr val="002060"/>
                </a:solidFill>
              </a:rPr>
              <a:t>2.	Quality and feasibility of proposed project</a:t>
            </a:r>
          </a:p>
          <a:p>
            <a:pPr marL="457200" indent="-457200">
              <a:buNone/>
            </a:pPr>
            <a:r>
              <a:rPr lang="en-US" sz="1600" dirty="0">
                <a:solidFill>
                  <a:srgbClr val="002060"/>
                </a:solidFill>
              </a:rPr>
              <a:t>3.	Experience of the development team in completing similar projects in a timely manner</a:t>
            </a:r>
          </a:p>
          <a:p>
            <a:pPr marL="457200" indent="-457200">
              <a:buNone/>
            </a:pPr>
            <a:r>
              <a:rPr lang="en-US" sz="1600" dirty="0">
                <a:solidFill>
                  <a:srgbClr val="002060"/>
                </a:solidFill>
              </a:rPr>
              <a:t>4.	Evidence of financial capability</a:t>
            </a:r>
          </a:p>
          <a:p>
            <a:pPr marL="457200" indent="-457200">
              <a:buAutoNum type="arabicPeriod" startAt="5"/>
            </a:pPr>
            <a:r>
              <a:rPr lang="en-US" sz="1600" dirty="0" smtClean="0">
                <a:solidFill>
                  <a:srgbClr val="002060"/>
                </a:solidFill>
              </a:rPr>
              <a:t>Additional </a:t>
            </a:r>
            <a:r>
              <a:rPr lang="en-US" sz="1600" dirty="0">
                <a:solidFill>
                  <a:srgbClr val="002060"/>
                </a:solidFill>
              </a:rPr>
              <a:t>consideration will be given to proposals including a daycare facility (for-profit or non-profit) as part of the </a:t>
            </a:r>
            <a:r>
              <a:rPr lang="en-US" sz="1600" dirty="0" smtClean="0">
                <a:solidFill>
                  <a:srgbClr val="002060"/>
                </a:solidFill>
              </a:rPr>
              <a:t>development.</a:t>
            </a:r>
          </a:p>
          <a:p>
            <a:pPr marL="457200" indent="-457200">
              <a:buAutoNum type="arabicPeriod" startAt="5"/>
            </a:pPr>
            <a:r>
              <a:rPr lang="en-US" sz="1600" dirty="0" smtClean="0">
                <a:solidFill>
                  <a:srgbClr val="002060"/>
                </a:solidFill>
              </a:rPr>
              <a:t>Price</a:t>
            </a:r>
            <a:r>
              <a:rPr lang="en-US" sz="1600" dirty="0">
                <a:solidFill>
                  <a:srgbClr val="002060"/>
                </a:solidFill>
              </a:rPr>
              <a:t>.  Price will be calculated as a combination of cash remuneration to the City plus a cash equivalency for proposed BMR units.  BMR units will be valued as follows</a:t>
            </a:r>
            <a:r>
              <a:rPr lang="en-US" sz="1600" dirty="0" smtClean="0">
                <a:solidFill>
                  <a:srgbClr val="002060"/>
                </a:solidFill>
              </a:rPr>
              <a:t>:</a:t>
            </a:r>
            <a:endParaRPr lang="en-US" sz="1600" dirty="0">
              <a:solidFill>
                <a:srgbClr val="002060"/>
              </a:solidFill>
            </a:endParaRPr>
          </a:p>
          <a:p>
            <a:pPr lvl="2">
              <a:spcBef>
                <a:spcPts val="0"/>
              </a:spcBef>
            </a:pPr>
            <a:r>
              <a:rPr lang="en-US" sz="1600" dirty="0">
                <a:solidFill>
                  <a:srgbClr val="002060"/>
                </a:solidFill>
              </a:rPr>
              <a:t>25% AMI:  $350 per square foot (measured as net square footage per BMR unit)</a:t>
            </a:r>
          </a:p>
          <a:p>
            <a:pPr lvl="2">
              <a:spcBef>
                <a:spcPts val="0"/>
              </a:spcBef>
            </a:pPr>
            <a:r>
              <a:rPr lang="en-US" sz="1600" dirty="0">
                <a:solidFill>
                  <a:srgbClr val="002060"/>
                </a:solidFill>
              </a:rPr>
              <a:t>30% AMI:  $273 per square foot</a:t>
            </a:r>
          </a:p>
          <a:p>
            <a:pPr lvl="2">
              <a:spcBef>
                <a:spcPts val="0"/>
              </a:spcBef>
            </a:pPr>
            <a:r>
              <a:rPr lang="en-US" sz="1600" dirty="0">
                <a:solidFill>
                  <a:srgbClr val="002060"/>
                </a:solidFill>
              </a:rPr>
              <a:t>35% AMI:  $250 per square foot</a:t>
            </a:r>
          </a:p>
          <a:p>
            <a:pPr lvl="2">
              <a:spcBef>
                <a:spcPts val="0"/>
              </a:spcBef>
            </a:pPr>
            <a:r>
              <a:rPr lang="en-US" sz="1600" dirty="0">
                <a:solidFill>
                  <a:srgbClr val="002060"/>
                </a:solidFill>
              </a:rPr>
              <a:t>40% AMI:  $227 per square foot</a:t>
            </a:r>
          </a:p>
          <a:p>
            <a:pPr lvl="2">
              <a:spcBef>
                <a:spcPts val="0"/>
              </a:spcBef>
            </a:pPr>
            <a:r>
              <a:rPr lang="en-US" sz="1600" dirty="0">
                <a:solidFill>
                  <a:srgbClr val="002060"/>
                </a:solidFill>
              </a:rPr>
              <a:t>45% AMI:  $201 per square foot</a:t>
            </a:r>
          </a:p>
          <a:p>
            <a:pPr lvl="2">
              <a:spcBef>
                <a:spcPts val="0"/>
              </a:spcBef>
            </a:pPr>
            <a:r>
              <a:rPr lang="en-US" sz="1600" dirty="0">
                <a:solidFill>
                  <a:srgbClr val="002060"/>
                </a:solidFill>
              </a:rPr>
              <a:t>50% AMI:  $175 per square foot</a:t>
            </a:r>
          </a:p>
          <a:p>
            <a:pPr lvl="2">
              <a:spcBef>
                <a:spcPts val="0"/>
              </a:spcBef>
            </a:pPr>
            <a:r>
              <a:rPr lang="en-US" sz="1600" dirty="0">
                <a:solidFill>
                  <a:srgbClr val="002060"/>
                </a:solidFill>
              </a:rPr>
              <a:t>60% AMI:  $122 per square foot</a:t>
            </a:r>
          </a:p>
          <a:p>
            <a:pPr lvl="2">
              <a:spcBef>
                <a:spcPts val="0"/>
              </a:spcBef>
            </a:pPr>
            <a:r>
              <a:rPr lang="en-US" sz="1600" dirty="0">
                <a:solidFill>
                  <a:srgbClr val="002060"/>
                </a:solidFill>
              </a:rPr>
              <a:t>65% AMI:  $105 per square foot</a:t>
            </a:r>
          </a:p>
          <a:p>
            <a:pPr lvl="2">
              <a:spcBef>
                <a:spcPts val="0"/>
              </a:spcBef>
            </a:pPr>
            <a:r>
              <a:rPr lang="en-US" sz="1600" dirty="0">
                <a:solidFill>
                  <a:srgbClr val="002060"/>
                </a:solidFill>
              </a:rPr>
              <a:t>80% AMI:  $70 per square foot</a:t>
            </a:r>
          </a:p>
        </p:txBody>
      </p:sp>
    </p:spTree>
    <p:extLst>
      <p:ext uri="{BB962C8B-B14F-4D97-AF65-F5344CB8AC3E}">
        <p14:creationId xmlns:p14="http://schemas.microsoft.com/office/powerpoint/2010/main" val="1725791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369793"/>
            <a:ext cx="7556313" cy="887507"/>
          </a:xfrm>
        </p:spPr>
        <p:txBody>
          <a:bodyPr/>
          <a:lstStyle/>
          <a:p>
            <a:r>
              <a:rPr lang="en-US" dirty="0">
                <a:solidFill>
                  <a:srgbClr val="002060"/>
                </a:solidFill>
              </a:rPr>
              <a:t>Conditions of Sale</a:t>
            </a:r>
          </a:p>
        </p:txBody>
      </p:sp>
      <p:sp>
        <p:nvSpPr>
          <p:cNvPr id="3" name="Content Placeholder 2"/>
          <p:cNvSpPr>
            <a:spLocks noGrp="1"/>
          </p:cNvSpPr>
          <p:nvPr>
            <p:ph idx="1"/>
          </p:nvPr>
        </p:nvSpPr>
        <p:spPr>
          <a:xfrm>
            <a:off x="631642" y="1085850"/>
            <a:ext cx="6435908" cy="4667250"/>
          </a:xfrm>
        </p:spPr>
        <p:txBody>
          <a:bodyPr>
            <a:noAutofit/>
          </a:bodyPr>
          <a:lstStyle/>
          <a:p>
            <a:pPr marL="457200" indent="-457200">
              <a:buNone/>
            </a:pPr>
            <a:r>
              <a:rPr lang="en-US" sz="1600" dirty="0"/>
              <a:t>1.	</a:t>
            </a:r>
            <a:r>
              <a:rPr lang="en-US" sz="1800" dirty="0"/>
              <a:t> </a:t>
            </a:r>
            <a:r>
              <a:rPr lang="en-US" sz="1800" dirty="0">
                <a:solidFill>
                  <a:srgbClr val="002060"/>
                </a:solidFill>
              </a:rPr>
              <a:t>The property will be sold “as-is” by quitclaim deed.</a:t>
            </a:r>
          </a:p>
          <a:p>
            <a:pPr marL="457200" indent="-457200">
              <a:buNone/>
            </a:pPr>
            <a:r>
              <a:rPr lang="en-US" sz="1800" dirty="0">
                <a:solidFill>
                  <a:srgbClr val="002060"/>
                </a:solidFill>
              </a:rPr>
              <a:t>2.	The City will pay no broker’s fee, commission, or other compensation to any party claiming to represent any proposer.</a:t>
            </a:r>
          </a:p>
          <a:p>
            <a:pPr marL="457200" indent="-457200">
              <a:buNone/>
            </a:pPr>
            <a:r>
              <a:rPr lang="en-US" sz="1800" dirty="0">
                <a:solidFill>
                  <a:srgbClr val="002060"/>
                </a:solidFill>
              </a:rPr>
              <a:t>3.	All permissions, permits or grants necessary for the sale and development of the property is at the selected proposer’s cost and responsibility.</a:t>
            </a:r>
          </a:p>
          <a:p>
            <a:pPr marL="457200" indent="-457200">
              <a:buNone/>
            </a:pPr>
            <a:r>
              <a:rPr lang="en-US" sz="1800" dirty="0">
                <a:solidFill>
                  <a:srgbClr val="002060"/>
                </a:solidFill>
              </a:rPr>
              <a:t>4.	All costs associated with responding to this RFP are the responsibility of the proposers.</a:t>
            </a:r>
          </a:p>
          <a:p>
            <a:pPr marL="457200" indent="-457200">
              <a:buNone/>
            </a:pPr>
            <a:r>
              <a:rPr lang="en-US" sz="1800" dirty="0">
                <a:solidFill>
                  <a:srgbClr val="002060"/>
                </a:solidFill>
              </a:rPr>
              <a:t>5.	All proposals will be considered subject to zoning approvals and no sale will be concluded prior to zoning approvals.</a:t>
            </a:r>
          </a:p>
        </p:txBody>
      </p:sp>
      <p:sp>
        <p:nvSpPr>
          <p:cNvPr id="4" name="Rectangle 3"/>
          <p:cNvSpPr/>
          <p:nvPr/>
        </p:nvSpPr>
        <p:spPr>
          <a:xfrm>
            <a:off x="498476" y="2228850"/>
            <a:ext cx="7556312" cy="457882"/>
          </a:xfrm>
          <a:prstGeom prst="rect">
            <a:avLst/>
          </a:prstGeom>
        </p:spPr>
        <p:txBody>
          <a:bodyPr wrap="square">
            <a:spAutoFit/>
          </a:bodyPr>
          <a:lstStyle/>
          <a:p>
            <a:pPr marL="514350" indent="-514350">
              <a:lnSpc>
                <a:spcPct val="150000"/>
              </a:lnSpc>
            </a:pPr>
            <a:r>
              <a:rPr lang="en-US" dirty="0"/>
              <a:t>	</a:t>
            </a:r>
          </a:p>
        </p:txBody>
      </p:sp>
    </p:spTree>
    <p:extLst>
      <p:ext uri="{BB962C8B-B14F-4D97-AF65-F5344CB8AC3E}">
        <p14:creationId xmlns:p14="http://schemas.microsoft.com/office/powerpoint/2010/main" val="1265882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58" y="484093"/>
            <a:ext cx="7883072" cy="683847"/>
          </a:xfrm>
        </p:spPr>
        <p:txBody>
          <a:bodyPr/>
          <a:lstStyle/>
          <a:p>
            <a:r>
              <a:rPr lang="en-US" sz="3200" b="1" dirty="0">
                <a:solidFill>
                  <a:srgbClr val="000090"/>
                </a:solidFill>
              </a:rPr>
              <a:t>Project Timeline</a:t>
            </a:r>
            <a:endParaRPr lang="en-US" sz="3200" dirty="0">
              <a:solidFill>
                <a:srgbClr val="000090"/>
              </a:solidFill>
            </a:endParaRPr>
          </a:p>
        </p:txBody>
      </p:sp>
      <p:sp>
        <p:nvSpPr>
          <p:cNvPr id="3" name="Content Placeholder 2"/>
          <p:cNvSpPr>
            <a:spLocks noGrp="1"/>
          </p:cNvSpPr>
          <p:nvPr>
            <p:ph idx="1"/>
          </p:nvPr>
        </p:nvSpPr>
        <p:spPr>
          <a:xfrm>
            <a:off x="498476" y="1157691"/>
            <a:ext cx="7556313" cy="5499569"/>
          </a:xfrm>
        </p:spPr>
        <p:txBody>
          <a:bodyPr>
            <a:normAutofit fontScale="32500" lnSpcReduction="20000"/>
          </a:bodyPr>
          <a:lstStyle/>
          <a:p>
            <a:pPr marL="457200" lvl="0" indent="-457200">
              <a:spcBef>
                <a:spcPts val="0"/>
              </a:spcBef>
              <a:buNone/>
            </a:pPr>
            <a:r>
              <a:rPr lang="en-US" sz="7200" dirty="0">
                <a:solidFill>
                  <a:srgbClr val="000090"/>
                </a:solidFill>
              </a:rPr>
              <a:t>	</a:t>
            </a:r>
            <a:r>
              <a:rPr lang="en-US" sz="6200" dirty="0">
                <a:solidFill>
                  <a:srgbClr val="000090"/>
                </a:solidFill>
              </a:rPr>
              <a:t>Site Tour: Monday, February 22, 2021 @ 10:00 am and Friday, February 26, 2021 @ 12:00 pm </a:t>
            </a:r>
          </a:p>
          <a:p>
            <a:pPr marL="457200" lvl="0" indent="-457200">
              <a:spcBef>
                <a:spcPts val="0"/>
              </a:spcBef>
              <a:buNone/>
            </a:pPr>
            <a:endParaRPr lang="en-US" sz="6200" dirty="0">
              <a:solidFill>
                <a:srgbClr val="000090"/>
              </a:solidFill>
            </a:endParaRPr>
          </a:p>
          <a:p>
            <a:pPr marL="457200" lvl="0" indent="-457200">
              <a:spcBef>
                <a:spcPts val="0"/>
              </a:spcBef>
              <a:buNone/>
            </a:pPr>
            <a:r>
              <a:rPr lang="en-US" sz="6200" dirty="0">
                <a:solidFill>
                  <a:srgbClr val="000090"/>
                </a:solidFill>
              </a:rPr>
              <a:t>	Deadline to submit inquiries:  March 25, 2021</a:t>
            </a:r>
          </a:p>
          <a:p>
            <a:pPr marL="457200" lvl="0" indent="-457200">
              <a:spcBef>
                <a:spcPts val="0"/>
              </a:spcBef>
              <a:buNone/>
            </a:pPr>
            <a:r>
              <a:rPr lang="en-US" sz="6200" dirty="0">
                <a:solidFill>
                  <a:srgbClr val="000090"/>
                </a:solidFill>
              </a:rPr>
              <a:t>	Acceptance of Initial Proposals: April 8, 2021 @ 4:00 pm</a:t>
            </a:r>
          </a:p>
          <a:p>
            <a:pPr marL="457200" lvl="0" indent="-457200">
              <a:spcBef>
                <a:spcPts val="0"/>
              </a:spcBef>
              <a:buNone/>
            </a:pPr>
            <a:endParaRPr lang="en-US" sz="6200" dirty="0">
              <a:solidFill>
                <a:srgbClr val="000090"/>
              </a:solidFill>
            </a:endParaRPr>
          </a:p>
          <a:p>
            <a:pPr marL="457200" lvl="0" indent="-457200">
              <a:spcBef>
                <a:spcPts val="0"/>
              </a:spcBef>
              <a:buNone/>
            </a:pPr>
            <a:r>
              <a:rPr lang="en-US" sz="6200" dirty="0">
                <a:solidFill>
                  <a:srgbClr val="000090"/>
                </a:solidFill>
              </a:rPr>
              <a:t>	Interview with selected proposers [if appropriate]: Week of May 10, 2021</a:t>
            </a:r>
          </a:p>
          <a:p>
            <a:pPr marL="457200" lvl="0" indent="-457200">
              <a:spcBef>
                <a:spcPts val="0"/>
              </a:spcBef>
              <a:buNone/>
            </a:pPr>
            <a:endParaRPr lang="en-US" sz="6200" dirty="0">
              <a:solidFill>
                <a:srgbClr val="000090"/>
              </a:solidFill>
            </a:endParaRPr>
          </a:p>
          <a:p>
            <a:pPr marL="457200" lvl="0" indent="-457200">
              <a:spcBef>
                <a:spcPts val="0"/>
              </a:spcBef>
              <a:buNone/>
            </a:pPr>
            <a:r>
              <a:rPr lang="en-US" sz="6200" dirty="0">
                <a:solidFill>
                  <a:srgbClr val="000090"/>
                </a:solidFill>
              </a:rPr>
              <a:t>	Review and Negotiation of Initial Proposals: Week of May 17, 2021</a:t>
            </a:r>
          </a:p>
          <a:p>
            <a:pPr marL="457200" lvl="0" indent="-457200">
              <a:spcBef>
                <a:spcPts val="0"/>
              </a:spcBef>
              <a:buNone/>
            </a:pPr>
            <a:endParaRPr lang="en-US" sz="6200" dirty="0">
              <a:solidFill>
                <a:srgbClr val="000090"/>
              </a:solidFill>
            </a:endParaRPr>
          </a:p>
          <a:p>
            <a:pPr marL="457200" lvl="0" indent="-457200">
              <a:spcBef>
                <a:spcPts val="0"/>
              </a:spcBef>
              <a:buNone/>
            </a:pPr>
            <a:r>
              <a:rPr lang="en-US" sz="6200" dirty="0">
                <a:solidFill>
                  <a:srgbClr val="000090"/>
                </a:solidFill>
              </a:rPr>
              <a:t>	Acceptance of Final Proposals:  June 3, 2021</a:t>
            </a:r>
          </a:p>
          <a:p>
            <a:pPr marL="457200" lvl="0" indent="-457200">
              <a:spcBef>
                <a:spcPts val="0"/>
              </a:spcBef>
              <a:buNone/>
            </a:pPr>
            <a:endParaRPr lang="en-US" sz="6200" dirty="0">
              <a:solidFill>
                <a:srgbClr val="000090"/>
              </a:solidFill>
            </a:endParaRPr>
          </a:p>
          <a:p>
            <a:pPr marL="457200" lvl="0" indent="-457200">
              <a:spcBef>
                <a:spcPts val="0"/>
              </a:spcBef>
              <a:buNone/>
            </a:pPr>
            <a:r>
              <a:rPr lang="en-US" sz="6200" dirty="0">
                <a:solidFill>
                  <a:srgbClr val="000090"/>
                </a:solidFill>
              </a:rPr>
              <a:t>	Selection of Developer:  June 17, 2021</a:t>
            </a:r>
          </a:p>
          <a:p>
            <a:pPr marL="457200" lvl="0" indent="-457200">
              <a:spcBef>
                <a:spcPts val="0"/>
              </a:spcBef>
              <a:buNone/>
            </a:pPr>
            <a:endParaRPr lang="en-US" sz="6200" dirty="0">
              <a:solidFill>
                <a:srgbClr val="000090"/>
              </a:solidFill>
            </a:endParaRPr>
          </a:p>
          <a:p>
            <a:pPr marL="457200" lvl="0" indent="-457200">
              <a:spcBef>
                <a:spcPts val="0"/>
              </a:spcBef>
              <a:buNone/>
            </a:pPr>
            <a:r>
              <a:rPr lang="en-US" sz="6200" dirty="0">
                <a:solidFill>
                  <a:srgbClr val="000090"/>
                </a:solidFill>
              </a:rPr>
              <a:t>	Period of Exclusive Negotiations, Agreement, and Approvals:  February 3, 2022</a:t>
            </a:r>
          </a:p>
          <a:p>
            <a:pPr marL="457200" indent="-457200">
              <a:spcBef>
                <a:spcPts val="0"/>
              </a:spcBef>
              <a:buNone/>
            </a:pPr>
            <a:endParaRPr lang="en-US" sz="5600" dirty="0"/>
          </a:p>
        </p:txBody>
      </p:sp>
      <p:sp>
        <p:nvSpPr>
          <p:cNvPr id="4" name="TextBox 3"/>
          <p:cNvSpPr txBox="1"/>
          <p:nvPr/>
        </p:nvSpPr>
        <p:spPr>
          <a:xfrm>
            <a:off x="4379485" y="7883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38410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SUBMISSION </a:t>
            </a:r>
            <a:r>
              <a:rPr lang="en-US" dirty="0"/>
              <a:t/>
            </a:r>
            <a:br>
              <a:rPr lang="en-US" dirty="0"/>
            </a:br>
            <a:endParaRPr lang="en-US" dirty="0"/>
          </a:p>
        </p:txBody>
      </p:sp>
      <p:sp>
        <p:nvSpPr>
          <p:cNvPr id="3" name="Content Placeholder 2"/>
          <p:cNvSpPr>
            <a:spLocks noGrp="1"/>
          </p:cNvSpPr>
          <p:nvPr>
            <p:ph idx="1"/>
          </p:nvPr>
        </p:nvSpPr>
        <p:spPr>
          <a:xfrm>
            <a:off x="498476" y="1166843"/>
            <a:ext cx="7556313" cy="4959321"/>
          </a:xfrm>
        </p:spPr>
        <p:txBody>
          <a:bodyPr/>
          <a:lstStyle/>
          <a:p>
            <a:endParaRPr lang="en-US" dirty="0"/>
          </a:p>
        </p:txBody>
      </p:sp>
      <p:sp>
        <p:nvSpPr>
          <p:cNvPr id="4" name="Rectangle 3"/>
          <p:cNvSpPr/>
          <p:nvPr/>
        </p:nvSpPr>
        <p:spPr>
          <a:xfrm>
            <a:off x="647700" y="1166843"/>
            <a:ext cx="7219950" cy="3754874"/>
          </a:xfrm>
          <a:prstGeom prst="rect">
            <a:avLst/>
          </a:prstGeom>
        </p:spPr>
        <p:txBody>
          <a:bodyPr wrap="square">
            <a:spAutoFit/>
          </a:bodyPr>
          <a:lstStyle/>
          <a:p>
            <a:r>
              <a:rPr lang="en-US" sz="2000" dirty="0">
                <a:solidFill>
                  <a:srgbClr val="002060"/>
                </a:solidFill>
              </a:rPr>
              <a:t> </a:t>
            </a:r>
          </a:p>
          <a:p>
            <a:r>
              <a:rPr lang="en-US" sz="2000" dirty="0">
                <a:solidFill>
                  <a:srgbClr val="002060"/>
                </a:solidFill>
              </a:rPr>
              <a:t>In addition to submitting via </a:t>
            </a:r>
            <a:r>
              <a:rPr lang="en-US" sz="2000" i="1" dirty="0">
                <a:solidFill>
                  <a:srgbClr val="002060"/>
                </a:solidFill>
              </a:rPr>
              <a:t>ProcureWare </a:t>
            </a:r>
            <a:r>
              <a:rPr lang="en-US" sz="2000" dirty="0">
                <a:solidFill>
                  <a:srgbClr val="002060"/>
                </a:solidFill>
              </a:rPr>
              <a:t>as required, proposers shall provide five (5) printed copies of their RFP response.  YOUR PROPOSAL MUST BE SUBMITTED BEFORE THE DUE DATE / TIME VIA PROCUREWARE TO BE CONSIDERED.  The hard copies should be received at the address below as close as possible to the deadline: </a:t>
            </a:r>
          </a:p>
          <a:p>
            <a:r>
              <a:rPr lang="en-US" sz="2000" dirty="0">
                <a:solidFill>
                  <a:srgbClr val="002060"/>
                </a:solidFill>
              </a:rPr>
              <a:t> </a:t>
            </a:r>
          </a:p>
          <a:p>
            <a:r>
              <a:rPr lang="en-US" sz="2000" dirty="0">
                <a:solidFill>
                  <a:srgbClr val="002060"/>
                </a:solidFill>
              </a:rPr>
              <a:t>City of Stamford  Attn: Purchasing Dept. RFP # 828 </a:t>
            </a:r>
          </a:p>
          <a:p>
            <a:r>
              <a:rPr lang="en-US" sz="2000" dirty="0">
                <a:solidFill>
                  <a:srgbClr val="002060"/>
                </a:solidFill>
              </a:rPr>
              <a:t>888 Washington Blvd. </a:t>
            </a:r>
          </a:p>
          <a:p>
            <a:r>
              <a:rPr lang="en-US" sz="2000" dirty="0">
                <a:solidFill>
                  <a:srgbClr val="002060"/>
                </a:solidFill>
              </a:rPr>
              <a:t>Stamford, CT 06901 </a:t>
            </a:r>
          </a:p>
          <a:p>
            <a:r>
              <a:rPr lang="en-US" dirty="0"/>
              <a:t> </a:t>
            </a:r>
          </a:p>
        </p:txBody>
      </p:sp>
    </p:spTree>
    <p:extLst>
      <p:ext uri="{BB962C8B-B14F-4D97-AF65-F5344CB8AC3E}">
        <p14:creationId xmlns:p14="http://schemas.microsoft.com/office/powerpoint/2010/main" val="927656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Philosophy of the City 2016_USF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2954</TotalTime>
  <Words>1774</Words>
  <Application>Microsoft Office PowerPoint</Application>
  <PresentationFormat>On-screen Show (4:3)</PresentationFormat>
  <Paragraphs>150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Rockwell</vt:lpstr>
      <vt:lpstr>Wingdings</vt:lpstr>
      <vt:lpstr>Philosophy of the City 2016_USF1</vt:lpstr>
      <vt:lpstr>David W. Woods, PhD, FAICP Deputy Director of Planning  Ralph Blessing Land Use Bureau Chief  Thomas Madden, AICP Director of Economic Development             </vt:lpstr>
      <vt:lpstr>RFP COMMITTEE MEMBERS</vt:lpstr>
      <vt:lpstr>RFP #828 Glenbrook Community Center 35 Crescent Avenue</vt:lpstr>
      <vt:lpstr>Intent and Description </vt:lpstr>
      <vt:lpstr>RFP Submittal Requirements </vt:lpstr>
      <vt:lpstr>Evaluation Criteria</vt:lpstr>
      <vt:lpstr>Conditions of Sale</vt:lpstr>
      <vt:lpstr>Project Timeline</vt:lpstr>
      <vt:lpstr>SUBMISSION  </vt:lpstr>
      <vt:lpstr>RFP #829 Old Police Station  0 Haig Avenue</vt:lpstr>
      <vt:lpstr>Intent and Description </vt:lpstr>
      <vt:lpstr>RFP Submittal Requirements</vt:lpstr>
      <vt:lpstr>Evaluation Criteria </vt:lpstr>
      <vt:lpstr>Project Timeline</vt:lpstr>
      <vt:lpstr>SUBMISSION</vt:lpstr>
      <vt:lpstr>  QUESTIONS</vt:lpstr>
    </vt:vector>
  </TitlesOfParts>
  <Company>GreenWoods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W. Woods, PhD, FAICP Deputy Director of Planning</dc:title>
  <dc:creator>David Woods, Ph.D., AICP/PP</dc:creator>
  <cp:lastModifiedBy>Woods, David</cp:lastModifiedBy>
  <cp:revision>44</cp:revision>
  <cp:lastPrinted>2020-12-22T18:42:35Z</cp:lastPrinted>
  <dcterms:created xsi:type="dcterms:W3CDTF">2020-12-22T16:15:42Z</dcterms:created>
  <dcterms:modified xsi:type="dcterms:W3CDTF">2021-02-18T14:54:09Z</dcterms:modified>
</cp:coreProperties>
</file>