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3354" r:id="rId2"/>
    <p:sldId id="398" r:id="rId3"/>
    <p:sldId id="3371" r:id="rId4"/>
    <p:sldId id="3372" r:id="rId5"/>
    <p:sldId id="3374" r:id="rId6"/>
    <p:sldId id="3363" r:id="rId7"/>
    <p:sldId id="3376" r:id="rId8"/>
    <p:sldId id="3361" r:id="rId9"/>
    <p:sldId id="3375" r:id="rId10"/>
    <p:sldId id="3335" r:id="rId11"/>
    <p:sldId id="3373" r:id="rId12"/>
    <p:sldId id="3377" r:id="rId13"/>
    <p:sldId id="33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9CF948-29DF-B90F-1B4D-037126747EDF}" name="Williams, Chuck" initials="WC" userId="S::CWilliams2@Stamfordct.gov::29e5a8d7-30a8-4fad-a94a-6cc50bc66c9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3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2967B-A842-4279-9471-BD3FA1ED3479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AB6B3-6F12-40D4-820F-92763386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9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0662-7C88-4077-BA08-1477A656D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AC314E-A8A8-41DB-9994-F5D5DE21F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71BE0-E7B0-4A16-A1B3-16631159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5E8F6-AC34-4D29-B34E-3B96D99D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E0B35-DD29-44D3-AF2E-9E2AB6FF3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6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78A4-9765-48FD-A05C-D7DCEF45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F36B73-93B4-4955-982C-1832DCA8D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D97B6-B15E-4689-94F1-FCB480F2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81604-52BC-49FF-89E7-796F6F9A1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6B28B-AFE7-48BD-9DE5-01E58F98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5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D7D574-928B-4667-A2BC-5EC8EEF209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B328E-D1B3-4FC3-B50E-39B400E2B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C3FB8-7F01-4CB3-AB55-840CC622F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EED97-98C2-4083-8A55-5FE71BC2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AE82F-145A-448C-A28A-319851A31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97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ight - Titl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31DBF8-F618-4198-88BA-FD1569B2979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B7F1AE-B012-4033-BF7F-5FD47EC80E63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8AA26E-E9A4-4CE1-9157-28062D2322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3DA01-00EF-4B14-8325-24C1135260F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E5005C2-3ED6-429B-8F11-88C16976F7F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Content">
            <a:extLst>
              <a:ext uri="{FF2B5EF4-FFF2-40B4-BE49-F238E27FC236}">
                <a16:creationId xmlns:a16="http://schemas.microsoft.com/office/drawing/2014/main" id="{B9AD53CC-DC4B-493A-A31F-251C3681139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66763" y="1600201"/>
            <a:ext cx="10671175" cy="45069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3FB6D10-A56F-46BF-8672-E18296A83A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8875" y="182403"/>
            <a:ext cx="10671048" cy="8229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32279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Revers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0" y="0"/>
            <a:ext cx="12192000" cy="863601"/>
          </a:xfrm>
          <a:prstGeom prst="rect">
            <a:avLst/>
          </a:prstGeom>
          <a:solidFill>
            <a:srgbClr val="29497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Slide Title in 30pt Calibri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978408"/>
            <a:ext cx="10363200" cy="4965192"/>
          </a:xfrm>
        </p:spPr>
        <p:txBody>
          <a:bodyPr/>
          <a:lstStyle>
            <a:lvl1pPr>
              <a:lnSpc>
                <a:spcPct val="120000"/>
              </a:lnSpc>
              <a:spcBef>
                <a:spcPts val="900"/>
              </a:spcBef>
              <a:defRPr sz="1600"/>
            </a:lvl1pPr>
          </a:lstStyle>
          <a:p>
            <a:pPr lvl="0"/>
            <a:r>
              <a:rPr lang="en-US"/>
              <a:t>First level no bullet, Calibri 16 pt , 12 pt before paragraph, multiple 1.2 line spacing</a:t>
            </a:r>
          </a:p>
          <a:p>
            <a:pPr lvl="1"/>
            <a:r>
              <a:rPr lang="en-US"/>
              <a:t>Second level – bullet Calibri 16 pt</a:t>
            </a:r>
          </a:p>
          <a:p>
            <a:pPr lvl="2"/>
            <a:r>
              <a:rPr lang="en-US"/>
              <a:t>Third level bullet Calibri 16 pt</a:t>
            </a:r>
          </a:p>
          <a:p>
            <a:pPr lvl="3"/>
            <a:r>
              <a:rPr lang="en-US"/>
              <a:t>Fourth level bullet Calibri 16 pt</a:t>
            </a:r>
          </a:p>
          <a:p>
            <a:pPr lvl="4"/>
            <a:r>
              <a:rPr lang="en-US"/>
              <a:t>Fifth level bullet - Calibri 14 pt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idx="10" hasCustomPrompt="1"/>
          </p:nvPr>
        </p:nvSpPr>
        <p:spPr>
          <a:xfrm>
            <a:off x="914400" y="5943600"/>
            <a:ext cx="10363200" cy="188770"/>
          </a:xfrm>
        </p:spPr>
        <p:txBody>
          <a:bodyPr/>
          <a:lstStyle>
            <a:lvl1pPr>
              <a:defRPr sz="1100"/>
            </a:lvl1pPr>
          </a:lstStyle>
          <a:p>
            <a:pPr lvl="0"/>
            <a:r>
              <a:rPr lang="en-US" dirty="0"/>
              <a:t>footnote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86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i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5460643"/>
            <a:ext cx="12192000" cy="1397359"/>
          </a:xfrm>
          <a:prstGeom prst="rect">
            <a:avLst/>
          </a:prstGeom>
          <a:solidFill>
            <a:srgbClr val="29497B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Content Placeholder 2"/>
          <p:cNvSpPr>
            <a:spLocks noGrp="1"/>
          </p:cNvSpPr>
          <p:nvPr userDrawn="1">
            <p:ph sz="quarter" idx="10" hasCustomPrompt="1"/>
          </p:nvPr>
        </p:nvSpPr>
        <p:spPr>
          <a:xfrm>
            <a:off x="1392238" y="1762125"/>
            <a:ext cx="2874962" cy="2359025"/>
          </a:xfrm>
        </p:spPr>
        <p:txBody>
          <a:bodyPr anchor="ctr">
            <a:noAutofit/>
          </a:bodyPr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Client logo goes here</a:t>
            </a: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745383" y="3057472"/>
            <a:ext cx="6215872" cy="461665"/>
          </a:xfrm>
        </p:spPr>
        <p:txBody>
          <a:bodyPr wrap="square"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i="0" baseline="0">
                <a:solidFill>
                  <a:schemeClr val="tx2"/>
                </a:solidFill>
                <a:latin typeface="Calibri Light" charset="0"/>
                <a:ea typeface="Roboto Slab Light" charset="0"/>
                <a:cs typeface="Roboto Slab Light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Client Name and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043866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98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A5F3D-C580-446A-91CD-D31916A99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77253-ABA5-45EB-BB26-9FDE56028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FF86C-67C6-4D18-8BAF-F59B4F77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77526-ABFE-4785-A195-892651724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EF659-AF18-4D25-A418-6258CB4F3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6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7654E-085A-402A-B1D7-1FE64F8DC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A0DAF-ADCE-4B20-8666-A02B8C20E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A0D09-09FC-4D55-858A-F1DF0102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67B8C-60BC-4A1A-8E2F-B9B574D3A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22878-7F43-4AF4-A18C-322C48156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6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25347-F947-48A5-B4F1-53F3882B4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EA6DE-3DB3-4166-B92B-67DBC6674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1B023-44F4-4EF7-AD13-2F4FDE58C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6D74A-89AB-4596-8577-6E85E4609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D6D35-E175-4531-9630-43E3C2823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399E1-3791-4A60-852E-64EE4950F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2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22914-E388-4362-96C9-307EB46A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BC23A-CBB7-4C50-98A6-47DD51843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69BD7-3536-455E-B177-2FB79DD64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89DBCA-7E5E-401D-94F7-9D8B6F702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4CED32-A31C-4AF1-972D-80715B0F2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546116-12C6-48C9-9454-4838E101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F6C798-CBF6-4746-91E9-DA730472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79A208-0F6B-4631-AA9D-F0E8A5D9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4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DB469-18DD-4040-BC7E-C8205677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F8A3EF-673D-4F36-BF30-B04E0C1FA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D84BF-7D6B-4E60-A5FA-ED62BF85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3A73D-CAC5-4363-A49B-AE0F58865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7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70E487-0410-4582-A841-C498DD5EE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2D0610-0C52-4FD8-95F3-096BD518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45E0F-74D7-4C10-8E2A-C3C03EF3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1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B252-FC0E-4CFC-9D04-0592020F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7D215-4865-4F23-8433-58550CBCD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6ED19-CF48-4DA2-88B1-B04CBD24A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8831B-3FFD-4C43-8B43-93CC55016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76BAA-0248-4281-A317-0BCC5CFE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9229C-618B-4B0B-8CC1-6D412C6F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8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33BFD-2B45-4C6C-AFA5-C0E8536CD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71C9CD-7748-4FCD-B960-AE38AD9516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55CBF-4C1A-4D75-8A14-86BF3C04D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F6DD4-2FDE-4CA9-8EF4-D1C49F031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1810-214E-4B07-B664-AB5F6975360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BF401-FCDF-47CD-A103-94EF78262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96D69-AB71-46A7-80CC-E322E47CD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2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A8CF1C-BF9C-4BAA-AF5E-28821346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E8189-7008-47D9-A0DF-DBAF4302E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87414-8C29-4700-A039-DC2318E24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1810-214E-4B07-B664-AB5F6975360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2872D-0FBA-433C-9CF3-94673E5CF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86014-A2D6-4585-A71B-20983F814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4622D-9363-4E62-8531-778DA3E1E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43400" y="1502110"/>
            <a:ext cx="6617855" cy="2769989"/>
          </a:xfrm>
        </p:spPr>
        <p:txBody>
          <a:bodyPr/>
          <a:lstStyle/>
          <a:p>
            <a:r>
              <a:rPr lang="en-US" dirty="0"/>
              <a:t>Stamford ERP Project </a:t>
            </a:r>
          </a:p>
          <a:p>
            <a:r>
              <a:rPr lang="en-US" dirty="0"/>
              <a:t>Board of Finance</a:t>
            </a:r>
          </a:p>
          <a:p>
            <a:endParaRPr lang="en-US" dirty="0"/>
          </a:p>
          <a:p>
            <a:r>
              <a:rPr lang="en-US" dirty="0"/>
              <a:t>Project Update</a:t>
            </a:r>
          </a:p>
          <a:p>
            <a:endParaRPr lang="en-US" dirty="0"/>
          </a:p>
          <a:p>
            <a:r>
              <a:rPr lang="en-US" dirty="0"/>
              <a:t>July 14, 2022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3EE9C55-A2F0-4153-9942-ED3EA53EC043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357" y="1836462"/>
            <a:ext cx="1692706" cy="16927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71F46BF-21DA-4981-9EB3-B4EA13DD7E4D}"/>
              </a:ext>
            </a:extLst>
          </p:cNvPr>
          <p:cNvSpPr txBox="1"/>
          <p:nvPr/>
        </p:nvSpPr>
        <p:spPr>
          <a:xfrm>
            <a:off x="4443144" y="5874026"/>
            <a:ext cx="3305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92D050"/>
                </a:solidFill>
                <a:latin typeface="Bradley Hand ITC" panose="03070402050302030203" pitchFamily="66" charset="0"/>
              </a:rPr>
              <a:t>Innovating Since 1641 </a:t>
            </a:r>
          </a:p>
        </p:txBody>
      </p:sp>
    </p:spTree>
    <p:extLst>
      <p:ext uri="{BB962C8B-B14F-4D97-AF65-F5344CB8AC3E}">
        <p14:creationId xmlns:p14="http://schemas.microsoft.com/office/powerpoint/2010/main" val="3812098679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D96092-E4A1-4767-8014-F8A4287CFD53}"/>
              </a:ext>
            </a:extLst>
          </p:cNvPr>
          <p:cNvSpPr txBox="1"/>
          <p:nvPr/>
        </p:nvSpPr>
        <p:spPr>
          <a:xfrm>
            <a:off x="4519030" y="2882538"/>
            <a:ext cx="3153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Risks and Issues</a:t>
            </a:r>
          </a:p>
        </p:txBody>
      </p:sp>
    </p:spTree>
    <p:extLst>
      <p:ext uri="{BB962C8B-B14F-4D97-AF65-F5344CB8AC3E}">
        <p14:creationId xmlns:p14="http://schemas.microsoft.com/office/powerpoint/2010/main" val="3180018026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AC5B09-CEE6-0095-9BA8-2CD1BA644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49" y="124258"/>
            <a:ext cx="11063593" cy="637336"/>
          </a:xfrm>
        </p:spPr>
        <p:txBody>
          <a:bodyPr>
            <a:normAutofit fontScale="90000"/>
          </a:bodyPr>
          <a:lstStyle/>
          <a:p>
            <a:r>
              <a:rPr lang="en-US" dirty="0"/>
              <a:t>Key Risk – Ceridian Dayforce Integration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CD39084-A380-9CF7-9F07-FD224DBA944B}"/>
              </a:ext>
            </a:extLst>
          </p:cNvPr>
          <p:cNvGrpSpPr/>
          <p:nvPr/>
        </p:nvGrpSpPr>
        <p:grpSpPr>
          <a:xfrm>
            <a:off x="8614830" y="2255648"/>
            <a:ext cx="3486637" cy="2048161"/>
            <a:chOff x="55033" y="950157"/>
            <a:chExt cx="3486637" cy="204816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BA2AFA1-B9B3-7214-745A-A75E2E057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33" y="950157"/>
              <a:ext cx="3486637" cy="2048161"/>
            </a:xfrm>
            <a:prstGeom prst="rect">
              <a:avLst/>
            </a:prstGeom>
          </p:spPr>
        </p:pic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28F0DAEF-66A7-1C6A-69F7-99264CFC874B}"/>
                </a:ext>
              </a:extLst>
            </p:cNvPr>
            <p:cNvSpPr/>
            <p:nvPr/>
          </p:nvSpPr>
          <p:spPr>
            <a:xfrm>
              <a:off x="2590800" y="1974237"/>
              <a:ext cx="516467" cy="379495"/>
            </a:xfrm>
            <a:prstGeom prst="ellipse">
              <a:avLst/>
            </a:pr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6E5607E-74F5-5212-A39D-F2EAFCA8A18D}"/>
              </a:ext>
            </a:extLst>
          </p:cNvPr>
          <p:cNvSpPr txBox="1"/>
          <p:nvPr/>
        </p:nvSpPr>
        <p:spPr>
          <a:xfrm>
            <a:off x="297915" y="1120676"/>
            <a:ext cx="8101017" cy="5832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Risk Factors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The Dayforce system was implemented as one system with separate high-level configurations for BOE and the City resulting in one system used in two different ways 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Some implemented workarounds make it more difficult to make the required changes for example, embedding the sub-department in the job title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In addition, Dayforce is inflexible and has difficulty handling routine chart of accounts  changes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The level of effort involved in the changes necessary to integrate DayForce with Oracle Cloud may result in the integration not being ready for System Integration Testing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Every integration activity is twice the effort – once for BOE and once for the City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  <a:defRPr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Currently working on the Ceridian change order for this work</a:t>
            </a:r>
          </a:p>
          <a:p>
            <a:pPr indent="-342900">
              <a:spcBef>
                <a:spcPts val="6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Mitigating Activities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Stamford is using an existing SOW with Ceridian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Ceridian has assigned a project manager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BOE and the City HR and Payroll managers have been involved in the planning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 project plan will be developed to manage the process. 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Contingency plan is to develop a traditional crosswalk for the interface</a:t>
            </a:r>
          </a:p>
          <a:p>
            <a:endParaRPr lang="en-US" sz="1200" dirty="0">
              <a:solidFill>
                <a:schemeClr val="dk1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08784715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AC5B09-CEE6-0095-9BA8-2CD1BA644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49" y="124258"/>
            <a:ext cx="11063593" cy="637336"/>
          </a:xfrm>
        </p:spPr>
        <p:txBody>
          <a:bodyPr>
            <a:normAutofit fontScale="90000"/>
          </a:bodyPr>
          <a:lstStyle/>
          <a:p>
            <a:r>
              <a:rPr lang="en-US" dirty="0"/>
              <a:t>Key Risk – Ceridian Dayforce Integration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CD39084-A380-9CF7-9F07-FD224DBA944B}"/>
              </a:ext>
            </a:extLst>
          </p:cNvPr>
          <p:cNvGrpSpPr/>
          <p:nvPr/>
        </p:nvGrpSpPr>
        <p:grpSpPr>
          <a:xfrm>
            <a:off x="9664751" y="1016207"/>
            <a:ext cx="2229334" cy="1365876"/>
            <a:chOff x="55033" y="950157"/>
            <a:chExt cx="3486637" cy="2048161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BA2AFA1-B9B3-7214-745A-A75E2E0570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33" y="950157"/>
              <a:ext cx="3486637" cy="2048161"/>
            </a:xfrm>
            <a:prstGeom prst="rect">
              <a:avLst/>
            </a:prstGeom>
          </p:spPr>
        </p:pic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28F0DAEF-66A7-1C6A-69F7-99264CFC874B}"/>
                </a:ext>
              </a:extLst>
            </p:cNvPr>
            <p:cNvSpPr/>
            <p:nvPr/>
          </p:nvSpPr>
          <p:spPr>
            <a:xfrm>
              <a:off x="2590800" y="1974237"/>
              <a:ext cx="516467" cy="379495"/>
            </a:xfrm>
            <a:prstGeom prst="ellipse">
              <a:avLst/>
            </a:pr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6E5607E-74F5-5212-A39D-F2EAFCA8A18D}"/>
              </a:ext>
            </a:extLst>
          </p:cNvPr>
          <p:cNvSpPr txBox="1"/>
          <p:nvPr/>
        </p:nvSpPr>
        <p:spPr>
          <a:xfrm>
            <a:off x="297915" y="1120676"/>
            <a:ext cx="8101017" cy="2072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Ceridian Change Order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For completion of the work to more fully integrate Ceridian with Oracle</a:t>
            </a:r>
          </a:p>
          <a:p>
            <a:pPr lvl="3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SRS #1 changes to the Ceridian chart of accounts</a:t>
            </a:r>
          </a:p>
          <a:p>
            <a:pPr lvl="3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SRS #2 changes to the payroll interface extract files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An additional test environment to isolate this work from other ongoing testing by HR and Payroll</a:t>
            </a:r>
          </a:p>
          <a:p>
            <a:pPr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This work will be funded from the ERP project.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86EFC6-988A-9EEE-D171-EF227126E6F0}"/>
              </a:ext>
            </a:extLst>
          </p:cNvPr>
          <p:cNvSpPr txBox="1"/>
          <p:nvPr/>
        </p:nvSpPr>
        <p:spPr>
          <a:xfrm>
            <a:off x="297915" y="3117830"/>
            <a:ext cx="92101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Change order amount</a:t>
            </a:r>
          </a:p>
          <a:p>
            <a:pPr marL="114300" lvl="1">
              <a:spcBef>
                <a:spcPts val="200"/>
              </a:spcBef>
              <a:spcAft>
                <a:spcPts val="200"/>
              </a:spcAft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	Modification of the HR / Payroll system*: 	$69,480 </a:t>
            </a:r>
          </a:p>
          <a:p>
            <a:pPr marL="114300" lvl="1">
              <a:spcBef>
                <a:spcPts val="200"/>
              </a:spcBef>
              <a:spcAft>
                <a:spcPts val="200"/>
              </a:spcAft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		</a:t>
            </a:r>
            <a:endParaRPr lang="en-US" sz="1600" u="sng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indent="-342900">
              <a:spcBef>
                <a:spcPts val="200"/>
              </a:spcBef>
              <a:spcAft>
                <a:spcPts val="200"/>
              </a:spcAft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200" dirty="0"/>
              <a:t>*Includes $14,400 contingency</a:t>
            </a:r>
          </a:p>
        </p:txBody>
      </p:sp>
    </p:spTree>
    <p:extLst>
      <p:ext uri="{BB962C8B-B14F-4D97-AF65-F5344CB8AC3E}">
        <p14:creationId xmlns:p14="http://schemas.microsoft.com/office/powerpoint/2010/main" val="3606419165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City of Stamford ERP Project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D96092-E4A1-4767-8014-F8A4287CFD53}"/>
              </a:ext>
            </a:extLst>
          </p:cNvPr>
          <p:cNvSpPr txBox="1"/>
          <p:nvPr/>
        </p:nvSpPr>
        <p:spPr>
          <a:xfrm>
            <a:off x="4519030" y="2882538"/>
            <a:ext cx="2282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77072019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35" y="199662"/>
            <a:ext cx="10515600" cy="51444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59554"/>
            <a:ext cx="10363200" cy="2667653"/>
          </a:xfrm>
        </p:spPr>
        <p:txBody>
          <a:bodyPr>
            <a:normAutofit fontScale="70000" lnSpcReduction="20000"/>
          </a:bodyPr>
          <a:lstStyle/>
          <a:p>
            <a:pPr marL="342900" marR="0" lvl="0" indent="-342900">
              <a:spcBef>
                <a:spcPts val="1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Arial" panose="020B0604020202020204" pitchFamily="34" charset="0"/>
              </a:rPr>
              <a:t>Progress-to-date</a:t>
            </a:r>
          </a:p>
          <a:p>
            <a:pPr marL="800100" lvl="1" indent="-342900">
              <a:spcBef>
                <a:spcPts val="1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Project Schedule</a:t>
            </a:r>
          </a:p>
          <a:p>
            <a:pPr marL="800100" lvl="1" indent="-342900">
              <a:spcBef>
                <a:spcPts val="1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Current Activities</a:t>
            </a:r>
          </a:p>
          <a:p>
            <a:pPr marL="800100" lvl="1" indent="-342900">
              <a:spcBef>
                <a:spcPts val="1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Budget Status</a:t>
            </a:r>
          </a:p>
          <a:p>
            <a:pPr marL="342900" marR="0" lvl="0" indent="-342900">
              <a:spcBef>
                <a:spcPts val="1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Times" panose="02020603050405020304" pitchFamily="18" charset="0"/>
                <a:cs typeface="Arial" panose="020B0604020202020204" pitchFamily="34" charset="0"/>
              </a:rPr>
              <a:t>Breadth of the Project</a:t>
            </a:r>
            <a:endParaRPr lang="en-US" sz="3200" dirty="0">
              <a:effectLst/>
              <a:latin typeface="Calibri" panose="020F0502020204030204" pitchFamily="34" charset="0"/>
              <a:ea typeface="Times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Times" panose="02020603050405020304" pitchFamily="18" charset="0"/>
                <a:cs typeface="Arial" panose="020B0604020202020204" pitchFamily="34" charset="0"/>
              </a:rPr>
              <a:t>Review Open Issues and Risks</a:t>
            </a:r>
          </a:p>
          <a:p>
            <a:pPr marL="800100" lvl="1" indent="-342900">
              <a:spcBef>
                <a:spcPts val="1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Change Order Approval Request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9180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D96092-E4A1-4767-8014-F8A4287CFD53}"/>
              </a:ext>
            </a:extLst>
          </p:cNvPr>
          <p:cNvSpPr txBox="1"/>
          <p:nvPr/>
        </p:nvSpPr>
        <p:spPr>
          <a:xfrm>
            <a:off x="4447952" y="2899955"/>
            <a:ext cx="3296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Progress-to-date</a:t>
            </a:r>
          </a:p>
        </p:txBody>
      </p:sp>
    </p:spTree>
    <p:extLst>
      <p:ext uri="{BB962C8B-B14F-4D97-AF65-F5344CB8AC3E}">
        <p14:creationId xmlns:p14="http://schemas.microsoft.com/office/powerpoint/2010/main" val="3769898277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CB807E8-7B2F-0F77-5CB8-5FCFBC103FBA}"/>
              </a:ext>
            </a:extLst>
          </p:cNvPr>
          <p:cNvSpPr txBox="1">
            <a:spLocks/>
          </p:cNvSpPr>
          <p:nvPr/>
        </p:nvSpPr>
        <p:spPr>
          <a:xfrm>
            <a:off x="263435" y="199662"/>
            <a:ext cx="10515600" cy="514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Project Schedule</a:t>
            </a:r>
          </a:p>
        </p:txBody>
      </p:sp>
      <p:pic>
        <p:nvPicPr>
          <p:cNvPr id="3" name="Picture 2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98A6AE4C-5939-CD08-4AF8-E1F0BA8E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356" y="1499918"/>
            <a:ext cx="8275288" cy="429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3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59554"/>
            <a:ext cx="10363200" cy="5196796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cs typeface="Arial" panose="020B0604020202020204" pitchFamily="34" charset="0"/>
              </a:rPr>
              <a:t>Conference Room Pilot 2 (CRP2)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Stamford team hands-on configuration testing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Scripted tests – over 200 scripts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No converted data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No interfaces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Multiple 3-hour sessions for each module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Purpose is to confirm the configuration is as expected based on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cs typeface="Arial" panose="020B0604020202020204" pitchFamily="34" charset="0"/>
              </a:rPr>
              <a:t>Configuration Workbooks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cs typeface="Arial" panose="020B0604020202020204" pitchFamily="34" charset="0"/>
              </a:rPr>
              <a:t>Configuration Documents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cs typeface="Arial" panose="020B0604020202020204" pitchFamily="34" charset="0"/>
              </a:rPr>
              <a:t>CRP1 – conducted by Sierra-Cedar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Initial hands-on experience for the Stamford team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Scheduled from June 15 – July 13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cs typeface="Arial" panose="020B0604020202020204" pitchFamily="34" charset="0"/>
              </a:rPr>
              <a:t>The next major activity is System Integration testing starting in mid-August</a:t>
            </a:r>
          </a:p>
          <a:p>
            <a:pPr marL="800100" lvl="1" indent="-3429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endParaRPr lang="en-US" sz="25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endParaRPr lang="en-US" sz="17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endParaRPr lang="en-US" sz="900" dirty="0">
              <a:latin typeface="Calibri" panose="020F0502020204030204" pitchFamily="34" charset="0"/>
              <a:ea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B3291E-7C2F-544E-1453-B830E559E664}"/>
              </a:ext>
            </a:extLst>
          </p:cNvPr>
          <p:cNvSpPr txBox="1">
            <a:spLocks/>
          </p:cNvSpPr>
          <p:nvPr/>
        </p:nvSpPr>
        <p:spPr>
          <a:xfrm>
            <a:off x="263435" y="199662"/>
            <a:ext cx="10515600" cy="514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Current Activities</a:t>
            </a:r>
          </a:p>
        </p:txBody>
      </p:sp>
    </p:spTree>
    <p:extLst>
      <p:ext uri="{BB962C8B-B14F-4D97-AF65-F5344CB8AC3E}">
        <p14:creationId xmlns:p14="http://schemas.microsoft.com/office/powerpoint/2010/main" val="1242009973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6274" y="149228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Project Budget Status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Footer Placeholder 6">
            <a:extLst>
              <a:ext uri="{FF2B5EF4-FFF2-40B4-BE49-F238E27FC236}">
                <a16:creationId xmlns:a16="http://schemas.microsoft.com/office/drawing/2014/main" id="{4D6A4509-AC78-4360-9126-01A3BC6609A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Copyright © 2021, Oracle and/or its affiliates  |  Confidential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E5005C2-3ED6-429B-8F11-88C16976F7F9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9DB20B6-1BBE-8B49-D7FA-5BFEF9ACE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416325"/>
              </p:ext>
            </p:extLst>
          </p:nvPr>
        </p:nvGraphicFramePr>
        <p:xfrm>
          <a:off x="785939" y="1253335"/>
          <a:ext cx="9644995" cy="4859588"/>
        </p:xfrm>
        <a:graphic>
          <a:graphicData uri="http://schemas.openxmlformats.org/drawingml/2006/table">
            <a:tbl>
              <a:tblPr/>
              <a:tblGrid>
                <a:gridCol w="2661530">
                  <a:extLst>
                    <a:ext uri="{9D8B030D-6E8A-4147-A177-3AD203B41FA5}">
                      <a16:colId xmlns:a16="http://schemas.microsoft.com/office/drawing/2014/main" val="3382924446"/>
                    </a:ext>
                  </a:extLst>
                </a:gridCol>
                <a:gridCol w="642999">
                  <a:extLst>
                    <a:ext uri="{9D8B030D-6E8A-4147-A177-3AD203B41FA5}">
                      <a16:colId xmlns:a16="http://schemas.microsoft.com/office/drawing/2014/main" val="3232337370"/>
                    </a:ext>
                  </a:extLst>
                </a:gridCol>
                <a:gridCol w="610443">
                  <a:extLst>
                    <a:ext uri="{9D8B030D-6E8A-4147-A177-3AD203B41FA5}">
                      <a16:colId xmlns:a16="http://schemas.microsoft.com/office/drawing/2014/main" val="414835746"/>
                    </a:ext>
                  </a:extLst>
                </a:gridCol>
                <a:gridCol w="610443">
                  <a:extLst>
                    <a:ext uri="{9D8B030D-6E8A-4147-A177-3AD203B41FA5}">
                      <a16:colId xmlns:a16="http://schemas.microsoft.com/office/drawing/2014/main" val="3820928933"/>
                    </a:ext>
                  </a:extLst>
                </a:gridCol>
                <a:gridCol w="610443">
                  <a:extLst>
                    <a:ext uri="{9D8B030D-6E8A-4147-A177-3AD203B41FA5}">
                      <a16:colId xmlns:a16="http://schemas.microsoft.com/office/drawing/2014/main" val="2556720129"/>
                    </a:ext>
                  </a:extLst>
                </a:gridCol>
                <a:gridCol w="661991">
                  <a:extLst>
                    <a:ext uri="{9D8B030D-6E8A-4147-A177-3AD203B41FA5}">
                      <a16:colId xmlns:a16="http://schemas.microsoft.com/office/drawing/2014/main" val="2034236901"/>
                    </a:ext>
                  </a:extLst>
                </a:gridCol>
                <a:gridCol w="770515">
                  <a:extLst>
                    <a:ext uri="{9D8B030D-6E8A-4147-A177-3AD203B41FA5}">
                      <a16:colId xmlns:a16="http://schemas.microsoft.com/office/drawing/2014/main" val="742378075"/>
                    </a:ext>
                  </a:extLst>
                </a:gridCol>
                <a:gridCol w="708114">
                  <a:extLst>
                    <a:ext uri="{9D8B030D-6E8A-4147-A177-3AD203B41FA5}">
                      <a16:colId xmlns:a16="http://schemas.microsoft.com/office/drawing/2014/main" val="345204245"/>
                    </a:ext>
                  </a:extLst>
                </a:gridCol>
                <a:gridCol w="740670">
                  <a:extLst>
                    <a:ext uri="{9D8B030D-6E8A-4147-A177-3AD203B41FA5}">
                      <a16:colId xmlns:a16="http://schemas.microsoft.com/office/drawing/2014/main" val="2027370337"/>
                    </a:ext>
                  </a:extLst>
                </a:gridCol>
                <a:gridCol w="944151">
                  <a:extLst>
                    <a:ext uri="{9D8B030D-6E8A-4147-A177-3AD203B41FA5}">
                      <a16:colId xmlns:a16="http://schemas.microsoft.com/office/drawing/2014/main" val="3647968585"/>
                    </a:ext>
                  </a:extLst>
                </a:gridCol>
                <a:gridCol w="683696">
                  <a:extLst>
                    <a:ext uri="{9D8B030D-6E8A-4147-A177-3AD203B41FA5}">
                      <a16:colId xmlns:a16="http://schemas.microsoft.com/office/drawing/2014/main" val="1195281240"/>
                    </a:ext>
                  </a:extLst>
                </a:gridCol>
              </a:tblGrid>
              <a:tr h="187563">
                <a:tc gridSpan="11"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Capital Cost by Fiscal Year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82841"/>
                  </a:ext>
                </a:extLst>
              </a:tr>
              <a:tr h="3580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Category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21/22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22/23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23/24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24/25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Budget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Adjustments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Actuals-to-Date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Unexpended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Encumbered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Balance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209608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ERP Implementation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$1,997,500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$1,402,500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$3,400,000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($1,772,500)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$1,627,500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$1,627,500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899293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L&amp;P Implementation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$509,000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$979,000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$979,000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$979,000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770959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Cashiering Implementation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$88,500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$53,260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$141,760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($41,020)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$100,740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$100,740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082006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ERP Implementation Contingency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155402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Implementation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$2,086,000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$2,025,760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$509,000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$4,620,760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($1,813,520)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$2,807,240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$2,707,240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823603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ERP Software Subscriptions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$198,100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$330,013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$528,113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($275,390)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$252,723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$252,723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324000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L&amp;P Subscriptions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$123,525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$164,700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$137,250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$425,475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$425,475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$425,475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048791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CanAm Subscriptions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$16,635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$49,905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$66,540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($66,540)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276210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Subscriptions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$214,735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$503,443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$164,700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$137,250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$1,020,128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($341,930)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$678,198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$678,198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690073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ERP Travel Expense (estimated)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729084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L&amp;P Travel Expense (estimated)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752514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Cashiering Travel Expense (estimated)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($1,802)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$23,198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$23,198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498407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($1,802)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$218,198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$23,198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$195,000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990239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ISG Project Management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$399,000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$399,000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$399,000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$1,477,000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($631,750)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$845,250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$845,250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535336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ISG Consulting Conversion &amp; Interface Resources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$208,000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$92,000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$146,400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($96,700)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$349,700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$349,700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554981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Overtime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326756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Acquisition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$118,000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047859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Fleet Maintenance and Fuel Dispensing Software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$592,000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$592,000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$592,000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$592,000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4139500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Ceridian Dayforce Integration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14536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Contingent 3rd Party Consulting - Innovations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($226,400)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$1,773,600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$1,773,600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307342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Other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$1,517,000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$1,757,000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$1,349,000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$5,553,000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($728,450)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$4,824,550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$1,194,950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$3,629,600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492713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Contingency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 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$500,000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719575"/>
                  </a:ext>
                </a:extLst>
              </a:tr>
              <a:tr h="18756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ERP by FY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$3,877,735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$4,371,203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$2,072,700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$1,092,250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$11,913,888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($2,885,702)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$9,028,186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$4,603,586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$4,424,600 </a:t>
                      </a:r>
                    </a:p>
                  </a:txBody>
                  <a:tcPr marL="7634" marR="7634" marT="763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437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122625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D96092-E4A1-4767-8014-F8A4287CFD53}"/>
              </a:ext>
            </a:extLst>
          </p:cNvPr>
          <p:cNvSpPr txBox="1"/>
          <p:nvPr/>
        </p:nvSpPr>
        <p:spPr>
          <a:xfrm>
            <a:off x="3932940" y="2899955"/>
            <a:ext cx="4326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Breadth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3862418093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B3291E-7C2F-544E-1453-B830E559E664}"/>
              </a:ext>
            </a:extLst>
          </p:cNvPr>
          <p:cNvSpPr txBox="1">
            <a:spLocks/>
          </p:cNvSpPr>
          <p:nvPr/>
        </p:nvSpPr>
        <p:spPr>
          <a:xfrm>
            <a:off x="263435" y="199662"/>
            <a:ext cx="10515600" cy="514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The Enterprise Nature of the Project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F3FA86-5958-B0D7-440D-218870BDE892}"/>
              </a:ext>
            </a:extLst>
          </p:cNvPr>
          <p:cNvGrpSpPr/>
          <p:nvPr/>
        </p:nvGrpSpPr>
        <p:grpSpPr>
          <a:xfrm>
            <a:off x="9696619" y="5698887"/>
            <a:ext cx="1920647" cy="984885"/>
            <a:chOff x="10154671" y="5270956"/>
            <a:chExt cx="1920647" cy="98488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24C409B-B786-BCCA-B7F9-0CEC8EB9803D}"/>
                </a:ext>
              </a:extLst>
            </p:cNvPr>
            <p:cNvGrpSpPr/>
            <p:nvPr/>
          </p:nvGrpSpPr>
          <p:grpSpPr>
            <a:xfrm>
              <a:off x="10154671" y="5270956"/>
              <a:ext cx="1920647" cy="400110"/>
              <a:chOff x="10154671" y="5270956"/>
              <a:chExt cx="1920647" cy="400110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E4A299E9-8006-152E-79E6-49BE7BE22E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4671" y="5486399"/>
                <a:ext cx="50931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D94C9BC-4D80-3051-A5B5-67E9CD6A0A30}"/>
                  </a:ext>
                </a:extLst>
              </p:cNvPr>
              <p:cNvSpPr txBox="1"/>
              <p:nvPr/>
            </p:nvSpPr>
            <p:spPr>
              <a:xfrm>
                <a:off x="10804783" y="5270956"/>
                <a:ext cx="12705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Inbound from City systems to Oracle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108F659-3F9D-4443-C35D-27775A425120}"/>
                </a:ext>
              </a:extLst>
            </p:cNvPr>
            <p:cNvGrpSpPr/>
            <p:nvPr/>
          </p:nvGrpSpPr>
          <p:grpSpPr>
            <a:xfrm>
              <a:off x="10154671" y="5701843"/>
              <a:ext cx="1783329" cy="553998"/>
              <a:chOff x="10154671" y="5701843"/>
              <a:chExt cx="1783329" cy="553998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33022B49-6F97-4688-93CF-E5238E53A7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4671" y="6001925"/>
                <a:ext cx="509310" cy="0"/>
              </a:xfrm>
              <a:prstGeom prst="line">
                <a:avLst/>
              </a:prstGeom>
              <a:ln w="254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85C9B56-DD84-8583-8977-426FBB4581E7}"/>
                  </a:ext>
                </a:extLst>
              </p:cNvPr>
              <p:cNvSpPr txBox="1"/>
              <p:nvPr/>
            </p:nvSpPr>
            <p:spPr>
              <a:xfrm>
                <a:off x="10804783" y="5701843"/>
                <a:ext cx="113321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/>
                  <a:t>Outbound from Oracle to City systems</a:t>
                </a:r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1D3D4ED-74D0-FCEB-A988-5F9F7D1F748F}"/>
              </a:ext>
            </a:extLst>
          </p:cNvPr>
          <p:cNvSpPr txBox="1"/>
          <p:nvPr/>
        </p:nvSpPr>
        <p:spPr>
          <a:xfrm>
            <a:off x="9702955" y="994747"/>
            <a:ext cx="19079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Each Integration Requires</a:t>
            </a:r>
          </a:p>
          <a:p>
            <a:pPr marL="285756" indent="-285756">
              <a:buFont typeface="Arial" panose="020B0604020202020204" pitchFamily="34" charset="0"/>
              <a:buChar char="•"/>
            </a:pPr>
            <a:r>
              <a:rPr lang="en-US" sz="1000" dirty="0"/>
              <a:t>Analysis</a:t>
            </a:r>
          </a:p>
          <a:p>
            <a:pPr marL="285756" indent="-285756">
              <a:buFont typeface="Arial" panose="020B0604020202020204" pitchFamily="34" charset="0"/>
              <a:buChar char="•"/>
            </a:pPr>
            <a:r>
              <a:rPr lang="en-US" sz="1000" dirty="0"/>
              <a:t>Design</a:t>
            </a:r>
          </a:p>
          <a:p>
            <a:pPr marL="285756" indent="-285756">
              <a:buFont typeface="Arial" panose="020B0604020202020204" pitchFamily="34" charset="0"/>
              <a:buChar char="•"/>
            </a:pPr>
            <a:r>
              <a:rPr lang="en-US" sz="1000" dirty="0"/>
              <a:t>Functional Specification</a:t>
            </a:r>
          </a:p>
          <a:p>
            <a:pPr marL="285756" indent="-285756">
              <a:buFont typeface="Arial" panose="020B0604020202020204" pitchFamily="34" charset="0"/>
              <a:buChar char="•"/>
            </a:pPr>
            <a:r>
              <a:rPr lang="en-US" sz="1000" dirty="0"/>
              <a:t>Technical Specification</a:t>
            </a:r>
          </a:p>
          <a:p>
            <a:pPr marL="285756" indent="-285756">
              <a:buFont typeface="Arial" panose="020B0604020202020204" pitchFamily="34" charset="0"/>
              <a:buChar char="•"/>
            </a:pPr>
            <a:r>
              <a:rPr lang="en-US" sz="1000" dirty="0"/>
              <a:t>Development</a:t>
            </a:r>
          </a:p>
          <a:p>
            <a:pPr marL="285756" indent="-285756">
              <a:buFont typeface="Arial" panose="020B0604020202020204" pitchFamily="34" charset="0"/>
              <a:buChar char="•"/>
            </a:pPr>
            <a:r>
              <a:rPr lang="en-US" sz="1000" dirty="0"/>
              <a:t>Testing</a:t>
            </a:r>
          </a:p>
        </p:txBody>
      </p:sp>
      <p:pic>
        <p:nvPicPr>
          <p:cNvPr id="19" name="Picture 18" descr="Diagram, schematic&#10;&#10;Description automatically generated">
            <a:extLst>
              <a:ext uri="{FF2B5EF4-FFF2-40B4-BE49-F238E27FC236}">
                <a16:creationId xmlns:a16="http://schemas.microsoft.com/office/drawing/2014/main" id="{0E596302-950C-EFCB-158A-23ABDED25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98" y="994747"/>
            <a:ext cx="8531853" cy="573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676759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City of Stamford ERP Project 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B3291E-7C2F-544E-1453-B830E559E664}"/>
              </a:ext>
            </a:extLst>
          </p:cNvPr>
          <p:cNvSpPr txBox="1">
            <a:spLocks/>
          </p:cNvSpPr>
          <p:nvPr/>
        </p:nvSpPr>
        <p:spPr>
          <a:xfrm>
            <a:off x="263435" y="199662"/>
            <a:ext cx="10515600" cy="514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Continuity of Data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D3D4ED-74D0-FCEB-A988-5F9F7D1F748F}"/>
              </a:ext>
            </a:extLst>
          </p:cNvPr>
          <p:cNvSpPr txBox="1"/>
          <p:nvPr/>
        </p:nvSpPr>
        <p:spPr>
          <a:xfrm>
            <a:off x="9702955" y="994747"/>
            <a:ext cx="19079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Each Integration Requires</a:t>
            </a:r>
          </a:p>
          <a:p>
            <a:pPr marL="285756" indent="-285756">
              <a:buFont typeface="Arial" panose="020B0604020202020204" pitchFamily="34" charset="0"/>
              <a:buChar char="•"/>
            </a:pPr>
            <a:r>
              <a:rPr lang="en-US" sz="1000" dirty="0"/>
              <a:t>Analysis</a:t>
            </a:r>
          </a:p>
          <a:p>
            <a:pPr marL="285756" indent="-285756">
              <a:buFont typeface="Arial" panose="020B0604020202020204" pitchFamily="34" charset="0"/>
              <a:buChar char="•"/>
            </a:pPr>
            <a:r>
              <a:rPr lang="en-US" sz="1000" dirty="0"/>
              <a:t>Design</a:t>
            </a:r>
          </a:p>
          <a:p>
            <a:pPr marL="285756" indent="-285756">
              <a:buFont typeface="Arial" panose="020B0604020202020204" pitchFamily="34" charset="0"/>
              <a:buChar char="•"/>
            </a:pPr>
            <a:r>
              <a:rPr lang="en-US" sz="1000" dirty="0"/>
              <a:t>Functional Specification</a:t>
            </a:r>
          </a:p>
          <a:p>
            <a:pPr marL="285756" indent="-285756">
              <a:buFont typeface="Arial" panose="020B0604020202020204" pitchFamily="34" charset="0"/>
              <a:buChar char="•"/>
            </a:pPr>
            <a:r>
              <a:rPr lang="en-US" sz="1000" dirty="0"/>
              <a:t>Technical Specification</a:t>
            </a:r>
          </a:p>
          <a:p>
            <a:pPr marL="285756" indent="-285756">
              <a:buFont typeface="Arial" panose="020B0604020202020204" pitchFamily="34" charset="0"/>
              <a:buChar char="•"/>
            </a:pPr>
            <a:r>
              <a:rPr lang="en-US" sz="1000" dirty="0"/>
              <a:t>Development</a:t>
            </a:r>
          </a:p>
          <a:p>
            <a:pPr marL="285756" indent="-285756">
              <a:buFont typeface="Arial" panose="020B0604020202020204" pitchFamily="34" charset="0"/>
              <a:buChar char="•"/>
            </a:pPr>
            <a:r>
              <a:rPr lang="en-US" sz="1000" dirty="0"/>
              <a:t>Testing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0A1BCC20-047A-AEA4-C33D-022A47248A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5" y="994747"/>
            <a:ext cx="8588332" cy="572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84854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1012</Words>
  <Application>Microsoft Office PowerPoint</Application>
  <PresentationFormat>Widescreen</PresentationFormat>
  <Paragraphs>356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Bradley Hand ITC</vt:lpstr>
      <vt:lpstr>Calibri</vt:lpstr>
      <vt:lpstr>Calibri Light</vt:lpstr>
      <vt:lpstr>Symbol</vt:lpstr>
      <vt:lpstr>Office Theme</vt:lpstr>
      <vt:lpstr>PowerPoint Presentation</vt:lpstr>
      <vt:lpstr>Agenda</vt:lpstr>
      <vt:lpstr>PowerPoint Presentation</vt:lpstr>
      <vt:lpstr>PowerPoint Presentation</vt:lpstr>
      <vt:lpstr>PowerPoint Presentation</vt:lpstr>
      <vt:lpstr>Project Budget Status</vt:lpstr>
      <vt:lpstr>PowerPoint Presentation</vt:lpstr>
      <vt:lpstr>PowerPoint Presentation</vt:lpstr>
      <vt:lpstr>PowerPoint Presentation</vt:lpstr>
      <vt:lpstr>PowerPoint Presentation</vt:lpstr>
      <vt:lpstr>Key Risk – Ceridian Dayforce Integration</vt:lpstr>
      <vt:lpstr>Key Risk – Ceridian Dayforce Integration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 Williams</dc:creator>
  <cp:lastModifiedBy>Chuck Williams</cp:lastModifiedBy>
  <cp:revision>75</cp:revision>
  <cp:lastPrinted>2022-04-12T18:00:40Z</cp:lastPrinted>
  <dcterms:created xsi:type="dcterms:W3CDTF">2021-12-07T19:53:28Z</dcterms:created>
  <dcterms:modified xsi:type="dcterms:W3CDTF">2022-07-01T14:26:29Z</dcterms:modified>
</cp:coreProperties>
</file>