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3354" r:id="rId2"/>
    <p:sldId id="398" r:id="rId3"/>
    <p:sldId id="3388" r:id="rId4"/>
    <p:sldId id="3389" r:id="rId5"/>
    <p:sldId id="3372" r:id="rId6"/>
    <p:sldId id="3391" r:id="rId7"/>
    <p:sldId id="3392" r:id="rId8"/>
    <p:sldId id="3363" r:id="rId9"/>
    <p:sldId id="3394" r:id="rId10"/>
    <p:sldId id="33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9CF948-29DF-B90F-1B4D-037126747EDF}" name="Williams, Chuck" initials="WC" userId="S::CWilliams2@Stamfordct.gov::29e5a8d7-30a8-4fad-a94a-6cc50bc66c9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2967B-A842-4279-9471-BD3FA1ED3479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AB6B3-6F12-40D4-820F-92763386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9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0662-7C88-4077-BA08-1477A656D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AC314E-A8A8-41DB-9994-F5D5DE21F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71BE0-E7B0-4A16-A1B3-16631159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5E8F6-AC34-4D29-B34E-3B96D99D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E0B35-DD29-44D3-AF2E-9E2AB6FF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6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78A4-9765-48FD-A05C-D7DCEF45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36B73-93B4-4955-982C-1832DCA8D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D97B6-B15E-4689-94F1-FCB480F2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81604-52BC-49FF-89E7-796F6F9A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6B28B-AFE7-48BD-9DE5-01E58F98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5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7D574-928B-4667-A2BC-5EC8EEF20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B328E-D1B3-4FC3-B50E-39B400E2B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C3FB8-7F01-4CB3-AB55-840CC622F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EED97-98C2-4083-8A55-5FE71BC2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AE82F-145A-448C-A28A-319851A3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97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ight - Titl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31DBF8-F618-4198-88BA-FD1569B2979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B7F1AE-B012-4033-BF7F-5FD47EC80E6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AA26E-E9A4-4CE1-9157-28062D2322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3DA01-00EF-4B14-8325-24C1135260F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E5005C2-3ED6-429B-8F11-88C16976F7F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Content">
            <a:extLst>
              <a:ext uri="{FF2B5EF4-FFF2-40B4-BE49-F238E27FC236}">
                <a16:creationId xmlns:a16="http://schemas.microsoft.com/office/drawing/2014/main" id="{B9AD53CC-DC4B-493A-A31F-251C3681139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6763" y="1600201"/>
            <a:ext cx="10671175" cy="45069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3FB6D10-A56F-46BF-8672-E18296A83A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8875" y="182403"/>
            <a:ext cx="10671048" cy="8229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2279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Revers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0"/>
            <a:ext cx="12192000" cy="863601"/>
          </a:xfrm>
          <a:prstGeom prst="rect">
            <a:avLst/>
          </a:prstGeom>
          <a:solidFill>
            <a:srgbClr val="29497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Slide Title in 30pt Calibri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978408"/>
            <a:ext cx="10363200" cy="4965192"/>
          </a:xfrm>
        </p:spPr>
        <p:txBody>
          <a:bodyPr/>
          <a:lstStyle>
            <a:lvl1pPr>
              <a:lnSpc>
                <a:spcPct val="120000"/>
              </a:lnSpc>
              <a:spcBef>
                <a:spcPts val="900"/>
              </a:spcBef>
              <a:defRPr sz="1600"/>
            </a:lvl1pPr>
          </a:lstStyle>
          <a:p>
            <a:pPr lvl="0"/>
            <a:r>
              <a:rPr lang="en-US"/>
              <a:t>First level no bullet, Calibri 16 pt , 12 pt before paragraph, multiple 1.2 line spacing</a:t>
            </a:r>
          </a:p>
          <a:p>
            <a:pPr lvl="1"/>
            <a:r>
              <a:rPr lang="en-US"/>
              <a:t>Second level – bullet Calibri 16 pt</a:t>
            </a:r>
          </a:p>
          <a:p>
            <a:pPr lvl="2"/>
            <a:r>
              <a:rPr lang="en-US"/>
              <a:t>Third level bullet Calibri 16 pt</a:t>
            </a:r>
          </a:p>
          <a:p>
            <a:pPr lvl="3"/>
            <a:r>
              <a:rPr lang="en-US"/>
              <a:t>Fourth level bullet Calibri 16 pt</a:t>
            </a:r>
          </a:p>
          <a:p>
            <a:pPr lvl="4"/>
            <a:r>
              <a:rPr lang="en-US"/>
              <a:t>Fifth level bullet - Calibri 14 pt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idx="10" hasCustomPrompt="1"/>
          </p:nvPr>
        </p:nvSpPr>
        <p:spPr>
          <a:xfrm>
            <a:off x="914400" y="5943600"/>
            <a:ext cx="10363200" cy="188770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 dirty="0"/>
              <a:t>footnote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86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i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5460643"/>
            <a:ext cx="12192000" cy="1397359"/>
          </a:xfrm>
          <a:prstGeom prst="rect">
            <a:avLst/>
          </a:prstGeom>
          <a:solidFill>
            <a:srgbClr val="29497B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Content Placeholder 2"/>
          <p:cNvSpPr>
            <a:spLocks noGrp="1"/>
          </p:cNvSpPr>
          <p:nvPr userDrawn="1">
            <p:ph sz="quarter" idx="10" hasCustomPrompt="1"/>
          </p:nvPr>
        </p:nvSpPr>
        <p:spPr>
          <a:xfrm>
            <a:off x="1392238" y="1762125"/>
            <a:ext cx="2874962" cy="2359025"/>
          </a:xfrm>
        </p:spPr>
        <p:txBody>
          <a:bodyPr anchor="ctr">
            <a:noAutofit/>
          </a:bodyPr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Client logo goes here</a:t>
            </a: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745383" y="3057472"/>
            <a:ext cx="6215872" cy="461665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i="0" baseline="0">
                <a:solidFill>
                  <a:schemeClr val="tx2"/>
                </a:solidFill>
                <a:latin typeface="Calibri Light" charset="0"/>
                <a:ea typeface="Roboto Slab Light" charset="0"/>
                <a:cs typeface="Roboto Slab Light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Client Name and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43866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5F3D-C580-446A-91CD-D31916A9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77253-ABA5-45EB-BB26-9FDE5602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FF86C-67C6-4D18-8BAF-F59B4F77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77526-ABFE-4785-A195-892651724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EF659-AF18-4D25-A418-6258CB4F3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7654E-085A-402A-B1D7-1FE64F8DC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A0DAF-ADCE-4B20-8666-A02B8C20E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A0D09-09FC-4D55-858A-F1DF0102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67B8C-60BC-4A1A-8E2F-B9B574D3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22878-7F43-4AF4-A18C-322C4815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6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5347-F947-48A5-B4F1-53F3882B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EA6DE-3DB3-4166-B92B-67DBC6674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1B023-44F4-4EF7-AD13-2F4FDE58C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6D74A-89AB-4596-8577-6E85E4609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D6D35-E175-4531-9630-43E3C2823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399E1-3791-4A60-852E-64EE4950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2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2914-E388-4362-96C9-307EB46A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BC23A-CBB7-4C50-98A6-47DD51843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69BD7-3536-455E-B177-2FB79DD64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9DBCA-7E5E-401D-94F7-9D8B6F702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4CED32-A31C-4AF1-972D-80715B0F2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46116-12C6-48C9-9454-4838E101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6C798-CBF6-4746-91E9-DA730472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79A208-0F6B-4631-AA9D-F0E8A5D9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B469-18DD-4040-BC7E-C8205677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F8A3EF-673D-4F36-BF30-B04E0C1FA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D84BF-7D6B-4E60-A5FA-ED62BF85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3A73D-CAC5-4363-A49B-AE0F5886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7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70E487-0410-4582-A841-C498DD5E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2D0610-0C52-4FD8-95F3-096BD518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45E0F-74D7-4C10-8E2A-C3C03EF3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1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B252-FC0E-4CFC-9D04-0592020F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7D215-4865-4F23-8433-58550CBCD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6ED19-CF48-4DA2-88B1-B04CBD24A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8831B-3FFD-4C43-8B43-93CC55016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76BAA-0248-4281-A317-0BCC5CFE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9229C-618B-4B0B-8CC1-6D412C6F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3BFD-2B45-4C6C-AFA5-C0E8536C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71C9CD-7748-4FCD-B960-AE38AD951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55CBF-4C1A-4D75-8A14-86BF3C04D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F6DD4-2FDE-4CA9-8EF4-D1C49F03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BF401-FCDF-47CD-A103-94EF78262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96D69-AB71-46A7-80CC-E322E47C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2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A8CF1C-BF9C-4BAA-AF5E-28821346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E8189-7008-47D9-A0DF-DBAF4302E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87414-8C29-4700-A039-DC2318E24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1810-214E-4B07-B664-AB5F6975360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2872D-0FBA-433C-9CF3-94673E5CF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86014-A2D6-4585-A71B-20983F814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43400" y="1502110"/>
            <a:ext cx="6617855" cy="2769989"/>
          </a:xfrm>
        </p:spPr>
        <p:txBody>
          <a:bodyPr/>
          <a:lstStyle/>
          <a:p>
            <a:r>
              <a:rPr lang="en-US" dirty="0"/>
              <a:t>Stamford ERP Project </a:t>
            </a:r>
          </a:p>
          <a:p>
            <a:r>
              <a:rPr lang="en-US" dirty="0"/>
              <a:t>Board of Finance</a:t>
            </a:r>
          </a:p>
          <a:p>
            <a:endParaRPr lang="en-US" dirty="0"/>
          </a:p>
          <a:p>
            <a:r>
              <a:rPr lang="en-US" dirty="0"/>
              <a:t>Project Update</a:t>
            </a:r>
          </a:p>
          <a:p>
            <a:endParaRPr lang="en-US" dirty="0"/>
          </a:p>
          <a:p>
            <a:r>
              <a:rPr lang="en-US" dirty="0"/>
              <a:t>November 28, 2022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3EE9C55-A2F0-4153-9942-ED3EA53EC043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357" y="1836462"/>
            <a:ext cx="1692706" cy="16927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1F46BF-21DA-4981-9EB3-B4EA13DD7E4D}"/>
              </a:ext>
            </a:extLst>
          </p:cNvPr>
          <p:cNvSpPr txBox="1"/>
          <p:nvPr/>
        </p:nvSpPr>
        <p:spPr>
          <a:xfrm>
            <a:off x="4443144" y="5874026"/>
            <a:ext cx="3305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92D050"/>
                </a:solidFill>
                <a:latin typeface="Bradley Hand ITC" panose="03070402050302030203" pitchFamily="66" charset="0"/>
              </a:rPr>
              <a:t>Innovating Since 1641 </a:t>
            </a:r>
          </a:p>
        </p:txBody>
      </p:sp>
    </p:spTree>
    <p:extLst>
      <p:ext uri="{BB962C8B-B14F-4D97-AF65-F5344CB8AC3E}">
        <p14:creationId xmlns:p14="http://schemas.microsoft.com/office/powerpoint/2010/main" val="3812098679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City of Stamford ERP Project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D96092-E4A1-4767-8014-F8A4287CFD53}"/>
              </a:ext>
            </a:extLst>
          </p:cNvPr>
          <p:cNvSpPr txBox="1"/>
          <p:nvPr/>
        </p:nvSpPr>
        <p:spPr>
          <a:xfrm>
            <a:off x="4519030" y="2882538"/>
            <a:ext cx="2282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7707201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99662"/>
            <a:ext cx="10515600" cy="51444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Agenda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F38E29-76CE-BB87-0CE1-F774321E4F0D}"/>
              </a:ext>
            </a:extLst>
          </p:cNvPr>
          <p:cNvSpPr txBox="1">
            <a:spLocks/>
          </p:cNvSpPr>
          <p:nvPr/>
        </p:nvSpPr>
        <p:spPr>
          <a:xfrm>
            <a:off x="914400" y="1159554"/>
            <a:ext cx="10363200" cy="4335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spcBef>
                <a:spcPts val="2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Arial" panose="020B0604020202020204" pitchFamily="34" charset="0"/>
              </a:rPr>
              <a:t>Project Update</a:t>
            </a:r>
            <a:endParaRPr lang="en-US" sz="1800" dirty="0">
              <a:effectLst/>
              <a:latin typeface="Times New Roman" panose="02020603050405020304" pitchFamily="18" charset="0"/>
              <a:ea typeface="Times" panose="02020603050405020304" pitchFamily="18" charset="0"/>
            </a:endParaRPr>
          </a:p>
          <a:p>
            <a:pPr marL="742950" lvl="1" indent="-285750">
              <a:spcBef>
                <a:spcPts val="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ea typeface="Times" panose="02020603050405020304" pitchFamily="18" charset="0"/>
                <a:cs typeface="Arial" panose="020B0604020202020204" pitchFamily="34" charset="0"/>
              </a:rPr>
              <a:t>Review project decisions-to-date – Business Processes</a:t>
            </a:r>
          </a:p>
          <a:p>
            <a:pPr marL="742950" marR="0" lvl="1" indent="-285750">
              <a:spcBef>
                <a:spcPts val="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Arial" panose="020B0604020202020204" pitchFamily="34" charset="0"/>
              </a:rPr>
              <a:t>Project Schedule – Conversion Status</a:t>
            </a:r>
          </a:p>
          <a:p>
            <a:pPr marL="742950" lvl="1" indent="-285750">
              <a:spcBef>
                <a:spcPts val="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ea typeface="Times" panose="02020603050405020304" pitchFamily="18" charset="0"/>
                <a:cs typeface="Arial" panose="020B0604020202020204" pitchFamily="34" charset="0"/>
              </a:rPr>
              <a:t>Budget Status</a:t>
            </a:r>
          </a:p>
          <a:p>
            <a:pPr marL="742950" lvl="1" indent="-285750">
              <a:spcBef>
                <a:spcPts val="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Calibri" panose="020F0502020204030204" pitchFamily="34" charset="0"/>
                <a:ea typeface="Times" panose="02020603050405020304" pitchFamily="18" charset="0"/>
                <a:cs typeface="Arial" panose="020B0604020202020204" pitchFamily="34" charset="0"/>
              </a:rPr>
              <a:t>Requests of the Board</a:t>
            </a:r>
            <a:endParaRPr lang="en-US" sz="1800" dirty="0">
              <a:latin typeface="Times New Roman" panose="02020603050405020304" pitchFamily="18" charset="0"/>
              <a:ea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9180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99662"/>
            <a:ext cx="10515600" cy="51444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Business Process Change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F38E29-76CE-BB87-0CE1-F774321E4F0D}"/>
              </a:ext>
            </a:extLst>
          </p:cNvPr>
          <p:cNvSpPr txBox="1">
            <a:spLocks/>
          </p:cNvSpPr>
          <p:nvPr/>
        </p:nvSpPr>
        <p:spPr>
          <a:xfrm>
            <a:off x="914400" y="890628"/>
            <a:ext cx="10363200" cy="554005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2200" dirty="0">
                <a:latin typeface="Calibri" panose="020F0502020204030204" pitchFamily="34" charset="0"/>
                <a:cs typeface="Arial" panose="020B0604020202020204" pitchFamily="34" charset="0"/>
              </a:rPr>
              <a:t>Prior Year Purchase Orders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cs typeface="Arial" panose="020B0604020202020204" pitchFamily="34" charset="0"/>
              </a:rPr>
              <a:t>In H T E, POs were carried forward to the new year in a separate bucket that did not effect the budget for that year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cs typeface="Arial" panose="020B0604020202020204" pitchFamily="34" charset="0"/>
              </a:rPr>
              <a:t>In Oracle, the funds to pay carry forward POs is nor </a:t>
            </a:r>
            <a:r>
              <a:rPr lang="en-US" sz="1900" dirty="0" err="1">
                <a:latin typeface="Calibri" panose="020F0502020204030204" pitchFamily="34" charset="0"/>
                <a:cs typeface="Arial" panose="020B0604020202020204" pitchFamily="34" charset="0"/>
              </a:rPr>
              <a:t>ij</a:t>
            </a:r>
            <a:r>
              <a:rPr lang="en-US" sz="1900" dirty="0">
                <a:latin typeface="Calibri" panose="020F0502020204030204" pitchFamily="34" charset="0"/>
                <a:cs typeface="Arial" panose="020B0604020202020204" pitchFamily="34" charset="0"/>
              </a:rPr>
              <a:t> a separate bucket so the spending authority is adjusted to cover the extra cost in the new year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cs typeface="Arial" panose="020B0604020202020204" pitchFamily="34" charset="0"/>
              </a:rPr>
              <a:t>Current Process 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Arial" panose="020B0604020202020204" pitchFamily="34" charset="0"/>
              </a:rPr>
              <a:t>Carryforward all open Purchase Orders to the next year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Arial" panose="020B0604020202020204" pitchFamily="34" charset="0"/>
              </a:rPr>
              <a:t>Treat as accounting encumbrances not as budgetary encumbrances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Arial" panose="020B0604020202020204" pitchFamily="34" charset="0"/>
              </a:rPr>
              <a:t>Record the expenses in the GL for invoices paid but </a:t>
            </a:r>
            <a:r>
              <a:rPr lang="en-US" sz="1700" b="1" i="1" dirty="0">
                <a:latin typeface="Calibri" panose="020F0502020204030204" pitchFamily="34" charset="0"/>
                <a:cs typeface="Arial" panose="020B0604020202020204" pitchFamily="34" charset="0"/>
              </a:rPr>
              <a:t>no reduction of budget</a:t>
            </a:r>
            <a:endParaRPr lang="en-US" sz="2100" b="1" i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cs typeface="Arial" panose="020B0604020202020204" pitchFamily="34" charset="0"/>
              </a:rPr>
              <a:t>Oracle Process Differences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Arial" panose="020B0604020202020204" pitchFamily="34" charset="0"/>
              </a:rPr>
              <a:t>POs can be carried forward with or without corresponding budget capacity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Arial" panose="020B0604020202020204" pitchFamily="34" charset="0"/>
              </a:rPr>
              <a:t>POs and related payments </a:t>
            </a:r>
            <a:r>
              <a:rPr lang="en-US" sz="1700" b="1" i="1" dirty="0">
                <a:latin typeface="Calibri" panose="020F0502020204030204" pitchFamily="34" charset="0"/>
                <a:cs typeface="Arial" panose="020B0604020202020204" pitchFamily="34" charset="0"/>
              </a:rPr>
              <a:t>consume current year budget regardless of budget capacity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900" dirty="0">
                <a:latin typeface="Calibri" panose="020F0502020204030204" pitchFamily="34" charset="0"/>
                <a:cs typeface="Arial" panose="020B0604020202020204" pitchFamily="34" charset="0"/>
              </a:rPr>
              <a:t>Proposed new Process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Arial" panose="020B0604020202020204" pitchFamily="34" charset="0"/>
              </a:rPr>
              <a:t>Allow payment of prior year POs received by June 30 through August 15 of new year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Arial" panose="020B0604020202020204" pitchFamily="34" charset="0"/>
              </a:rPr>
              <a:t>Cancel open POs not received by June 30 of the fiscal year; or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Arial" panose="020B0604020202020204" pitchFamily="34" charset="0"/>
              </a:rPr>
              <a:t>Departments may provide justification to carry POs forward into the next year including increasing the new year budget to cover the POs carried forward – Board approval required</a:t>
            </a:r>
          </a:p>
          <a:p>
            <a:pPr marL="1714500" lvl="3" indent="-342900">
              <a:spcBef>
                <a:spcPts val="6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10922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99662"/>
            <a:ext cx="10515600" cy="51444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Business Process Changes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F38E29-76CE-BB87-0CE1-F774321E4F0D}"/>
              </a:ext>
            </a:extLst>
          </p:cNvPr>
          <p:cNvSpPr txBox="1">
            <a:spLocks/>
          </p:cNvSpPr>
          <p:nvPr/>
        </p:nvSpPr>
        <p:spPr>
          <a:xfrm>
            <a:off x="914400" y="1159554"/>
            <a:ext cx="10363200" cy="5152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FY2023 Impact</a:t>
            </a: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Prior Year Purchase Orders</a:t>
            </a: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The current process was already completed in H T E  </a:t>
            </a: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When we convert them into Oracle, they will consume FY2023 budget the need for which was not anticipated in the approved budget</a:t>
            </a:r>
          </a:p>
          <a:p>
            <a:pPr marL="914400" lvl="2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lvl="2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lvl="2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1B36CF-E243-9940-A692-564C9A683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675111"/>
              </p:ext>
            </p:extLst>
          </p:nvPr>
        </p:nvGraphicFramePr>
        <p:xfrm>
          <a:off x="2207922" y="2931268"/>
          <a:ext cx="6258106" cy="1794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126">
                  <a:extLst>
                    <a:ext uri="{9D8B030D-6E8A-4147-A177-3AD203B41FA5}">
                      <a16:colId xmlns:a16="http://schemas.microsoft.com/office/drawing/2014/main" val="2134504684"/>
                    </a:ext>
                  </a:extLst>
                </a:gridCol>
                <a:gridCol w="1152331">
                  <a:extLst>
                    <a:ext uri="{9D8B030D-6E8A-4147-A177-3AD203B41FA5}">
                      <a16:colId xmlns:a16="http://schemas.microsoft.com/office/drawing/2014/main" val="434256600"/>
                    </a:ext>
                  </a:extLst>
                </a:gridCol>
                <a:gridCol w="1203649">
                  <a:extLst>
                    <a:ext uri="{9D8B030D-6E8A-4147-A177-3AD203B41FA5}">
                      <a16:colId xmlns:a16="http://schemas.microsoft.com/office/drawing/2014/main" val="3168097392"/>
                    </a:ext>
                  </a:extLst>
                </a:gridCol>
              </a:tblGrid>
              <a:tr h="59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FY22 Initial Rollover Encumbrance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$7,537,493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231124"/>
                  </a:ext>
                </a:extLst>
              </a:tr>
              <a:tr h="60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Cancelled POs</a:t>
                      </a: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$1,064,018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449235"/>
                  </a:ext>
                </a:extLst>
              </a:tr>
              <a:tr h="60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Net Amount to Balance Oracle Budget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$6,473,475*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45268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E06111C6-96D9-3D52-DE1C-097428F915AA}"/>
              </a:ext>
            </a:extLst>
          </p:cNvPr>
          <p:cNvGrpSpPr/>
          <p:nvPr/>
        </p:nvGrpSpPr>
        <p:grpSpPr>
          <a:xfrm>
            <a:off x="6096000" y="4510179"/>
            <a:ext cx="1197864" cy="68741"/>
            <a:chOff x="6142071" y="4338918"/>
            <a:chExt cx="1197864" cy="6874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CFD45C0-889B-D980-7550-4109DF023245}"/>
                </a:ext>
              </a:extLst>
            </p:cNvPr>
            <p:cNvCxnSpPr>
              <a:cxnSpLocks/>
            </p:cNvCxnSpPr>
            <p:nvPr/>
          </p:nvCxnSpPr>
          <p:spPr>
            <a:xfrm>
              <a:off x="6142071" y="4338918"/>
              <a:ext cx="119786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ABF403D-1C6B-12FA-AAB4-5C0497DD6E40}"/>
                </a:ext>
              </a:extLst>
            </p:cNvPr>
            <p:cNvCxnSpPr>
              <a:cxnSpLocks/>
            </p:cNvCxnSpPr>
            <p:nvPr/>
          </p:nvCxnSpPr>
          <p:spPr>
            <a:xfrm>
              <a:off x="6142071" y="4407659"/>
              <a:ext cx="119786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DAD16CF-60C8-3B42-FE8E-7856C61F8D4C}"/>
              </a:ext>
            </a:extLst>
          </p:cNvPr>
          <p:cNvSpPr txBox="1"/>
          <p:nvPr/>
        </p:nvSpPr>
        <p:spPr>
          <a:xfrm>
            <a:off x="1733467" y="5329114"/>
            <a:ext cx="3383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*$2,293,604 Has been paid to vendors</a:t>
            </a:r>
          </a:p>
        </p:txBody>
      </p:sp>
    </p:spTree>
    <p:extLst>
      <p:ext uri="{BB962C8B-B14F-4D97-AF65-F5344CB8AC3E}">
        <p14:creationId xmlns:p14="http://schemas.microsoft.com/office/powerpoint/2010/main" val="577013251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CB807E8-7B2F-0F77-5CB8-5FCFBC103FBA}"/>
              </a:ext>
            </a:extLst>
          </p:cNvPr>
          <p:cNvSpPr txBox="1">
            <a:spLocks/>
          </p:cNvSpPr>
          <p:nvPr/>
        </p:nvSpPr>
        <p:spPr>
          <a:xfrm>
            <a:off x="263435" y="199662"/>
            <a:ext cx="10515600" cy="514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Project Schedule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C3CDAF3-FD59-325D-7DC2-546012F5D9F2}"/>
              </a:ext>
            </a:extLst>
          </p:cNvPr>
          <p:cNvCxnSpPr/>
          <p:nvPr/>
        </p:nvCxnSpPr>
        <p:spPr>
          <a:xfrm>
            <a:off x="8068733" y="12869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19D6B00-566C-1F31-2E3F-68B93A5AA397}"/>
              </a:ext>
            </a:extLst>
          </p:cNvPr>
          <p:cNvSpPr txBox="1">
            <a:spLocks/>
          </p:cNvSpPr>
          <p:nvPr/>
        </p:nvSpPr>
        <p:spPr>
          <a:xfrm>
            <a:off x="881743" y="1089575"/>
            <a:ext cx="10363200" cy="53018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User Acceptance Testing Conversion Status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Significant volume of budget errors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We didn’t fully understand the impact of prior year POs until we started converting for UAT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The prior year POs have caused several downstream issues with later conversions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We have been “fixing” the issues to make the conversions load, but the fixes are not something we want to do in the production conversion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Conversion Restart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Adjust budget to accommodate prior year encumbrances and expenses in FY 2023 with approval of the Board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Focus will be on more thorough data validation before it is loaded into Oracle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Issues that are true conversion logic or configuration related will be isolated and fixed in the conversion process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Converted data loaded into Oracle the process will be cleaner</a:t>
            </a: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2000" b="1" i="1" dirty="0">
                <a:latin typeface="Calibri" panose="020F0502020204030204" pitchFamily="34" charset="0"/>
                <a:cs typeface="Arial" panose="020B0604020202020204" pitchFamily="34" charset="0"/>
              </a:rPr>
              <a:t>Therefore, we propose delaying our go-live to March 1, 2023 and adding 2 months of vendor support</a:t>
            </a:r>
          </a:p>
          <a:p>
            <a:pPr marL="1714500" lvl="3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33862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95926"/>
            <a:ext cx="4114800" cy="365125"/>
          </a:xfrm>
        </p:spPr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B3291E-7C2F-544E-1453-B830E559E664}"/>
              </a:ext>
            </a:extLst>
          </p:cNvPr>
          <p:cNvSpPr txBox="1">
            <a:spLocks/>
          </p:cNvSpPr>
          <p:nvPr/>
        </p:nvSpPr>
        <p:spPr>
          <a:xfrm>
            <a:off x="263435" y="199662"/>
            <a:ext cx="10515600" cy="514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Project Schedule / Current Activities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1D4060-9278-D379-E1C0-AD8D5D67BE1A}"/>
              </a:ext>
            </a:extLst>
          </p:cNvPr>
          <p:cNvSpPr/>
          <p:nvPr/>
        </p:nvSpPr>
        <p:spPr>
          <a:xfrm>
            <a:off x="70125" y="1448848"/>
            <a:ext cx="2286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November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A6D931-80DE-94AA-75D6-B763D76DF8CA}"/>
              </a:ext>
            </a:extLst>
          </p:cNvPr>
          <p:cNvSpPr/>
          <p:nvPr/>
        </p:nvSpPr>
        <p:spPr>
          <a:xfrm>
            <a:off x="2513504" y="1448848"/>
            <a:ext cx="2286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December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5E9358-B833-F836-7E23-FE7651415BBE}"/>
              </a:ext>
            </a:extLst>
          </p:cNvPr>
          <p:cNvSpPr/>
          <p:nvPr/>
        </p:nvSpPr>
        <p:spPr>
          <a:xfrm>
            <a:off x="4956883" y="1448848"/>
            <a:ext cx="2286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January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CB1E0B-9244-CAF9-D176-C85ABF157F27}"/>
              </a:ext>
            </a:extLst>
          </p:cNvPr>
          <p:cNvSpPr txBox="1"/>
          <p:nvPr/>
        </p:nvSpPr>
        <p:spPr>
          <a:xfrm>
            <a:off x="583492" y="829732"/>
            <a:ext cx="3882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Revised Go-Live Schedule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787868-EA8C-FB03-D500-C76BF1CB5BFC}"/>
              </a:ext>
            </a:extLst>
          </p:cNvPr>
          <p:cNvSpPr/>
          <p:nvPr/>
        </p:nvSpPr>
        <p:spPr>
          <a:xfrm>
            <a:off x="7400262" y="1448848"/>
            <a:ext cx="2286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February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60EE05C-2D41-C24C-6CB4-DA687425A78D}"/>
              </a:ext>
            </a:extLst>
          </p:cNvPr>
          <p:cNvGrpSpPr/>
          <p:nvPr/>
        </p:nvGrpSpPr>
        <p:grpSpPr>
          <a:xfrm>
            <a:off x="1060162" y="1975607"/>
            <a:ext cx="3494905" cy="313780"/>
            <a:chOff x="1060162" y="1975607"/>
            <a:chExt cx="3494905" cy="31378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A21439F-6E02-7E8A-EB22-99C335BE36FE}"/>
                </a:ext>
              </a:extLst>
            </p:cNvPr>
            <p:cNvSpPr/>
            <p:nvPr/>
          </p:nvSpPr>
          <p:spPr>
            <a:xfrm>
              <a:off x="1060162" y="1975607"/>
              <a:ext cx="3494905" cy="3137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5C38134-6A6A-B8DA-4443-4085990FB6BD}"/>
                </a:ext>
              </a:extLst>
            </p:cNvPr>
            <p:cNvSpPr txBox="1"/>
            <p:nvPr/>
          </p:nvSpPr>
          <p:spPr>
            <a:xfrm>
              <a:off x="1415817" y="1978609"/>
              <a:ext cx="27835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Validate Conversions and Interfaces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94FB793-C751-F82F-FAF6-AA4E7923FFC0}"/>
              </a:ext>
            </a:extLst>
          </p:cNvPr>
          <p:cNvGrpSpPr/>
          <p:nvPr/>
        </p:nvGrpSpPr>
        <p:grpSpPr>
          <a:xfrm>
            <a:off x="5081829" y="2525771"/>
            <a:ext cx="954894" cy="313780"/>
            <a:chOff x="5080000" y="2608013"/>
            <a:chExt cx="1498600" cy="31378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F714D00-8EAE-AC16-2B9E-1916A2A47A46}"/>
                </a:ext>
              </a:extLst>
            </p:cNvPr>
            <p:cNvSpPr/>
            <p:nvPr/>
          </p:nvSpPr>
          <p:spPr>
            <a:xfrm>
              <a:off x="5080000" y="2608013"/>
              <a:ext cx="1498600" cy="3137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90DE114-36C5-A7F5-BA49-044D97C107EC}"/>
                </a:ext>
              </a:extLst>
            </p:cNvPr>
            <p:cNvSpPr txBox="1"/>
            <p:nvPr/>
          </p:nvSpPr>
          <p:spPr>
            <a:xfrm>
              <a:off x="5354051" y="2611015"/>
              <a:ext cx="9504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UAT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05739E8-19C7-F331-DD1C-14F403118E13}"/>
              </a:ext>
            </a:extLst>
          </p:cNvPr>
          <p:cNvGrpSpPr/>
          <p:nvPr/>
        </p:nvGrpSpPr>
        <p:grpSpPr>
          <a:xfrm>
            <a:off x="6046568" y="3075935"/>
            <a:ext cx="717524" cy="738664"/>
            <a:chOff x="6088903" y="2810179"/>
            <a:chExt cx="717524" cy="73866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5F0564D-DA33-AEB1-B740-9813295798E1}"/>
                </a:ext>
              </a:extLst>
            </p:cNvPr>
            <p:cNvSpPr/>
            <p:nvPr/>
          </p:nvSpPr>
          <p:spPr>
            <a:xfrm>
              <a:off x="6088903" y="2810180"/>
              <a:ext cx="717524" cy="73866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4A1EA2D-451D-3B9D-5C35-5175B53B621C}"/>
                </a:ext>
              </a:extLst>
            </p:cNvPr>
            <p:cNvSpPr txBox="1"/>
            <p:nvPr/>
          </p:nvSpPr>
          <p:spPr>
            <a:xfrm>
              <a:off x="6093598" y="2810179"/>
              <a:ext cx="7081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Train the Trainer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EA57D44-A982-697F-0F42-1787DBDF6191}"/>
              </a:ext>
            </a:extLst>
          </p:cNvPr>
          <p:cNvGrpSpPr/>
          <p:nvPr/>
        </p:nvGrpSpPr>
        <p:grpSpPr>
          <a:xfrm>
            <a:off x="6886166" y="4050983"/>
            <a:ext cx="5243475" cy="313780"/>
            <a:chOff x="6886166" y="3746525"/>
            <a:chExt cx="5243475" cy="31378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A572434-618B-FCEC-7077-BCC9E282AE94}"/>
                </a:ext>
              </a:extLst>
            </p:cNvPr>
            <p:cNvSpPr/>
            <p:nvPr/>
          </p:nvSpPr>
          <p:spPr>
            <a:xfrm>
              <a:off x="6886166" y="3746525"/>
              <a:ext cx="5243475" cy="3137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0A4F6A8-F6D2-AFDF-4241-636DF0379E5C}"/>
                </a:ext>
              </a:extLst>
            </p:cNvPr>
            <p:cNvSpPr txBox="1"/>
            <p:nvPr/>
          </p:nvSpPr>
          <p:spPr>
            <a:xfrm>
              <a:off x="8519390" y="3749527"/>
              <a:ext cx="19770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End User Training / Labs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FBA1203E-784D-3F9E-C22A-6D51827E9C9C}"/>
              </a:ext>
            </a:extLst>
          </p:cNvPr>
          <p:cNvGrpSpPr/>
          <p:nvPr/>
        </p:nvGrpSpPr>
        <p:grpSpPr>
          <a:xfrm>
            <a:off x="7961152" y="4601148"/>
            <a:ext cx="1892808" cy="313780"/>
            <a:chOff x="8065661" y="4601148"/>
            <a:chExt cx="1805595" cy="31378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F9A6DED-461A-5C4B-6BF4-2B29C74FDD6D}"/>
                </a:ext>
              </a:extLst>
            </p:cNvPr>
            <p:cNvSpPr/>
            <p:nvPr/>
          </p:nvSpPr>
          <p:spPr>
            <a:xfrm>
              <a:off x="8065661" y="4601148"/>
              <a:ext cx="1805595" cy="3137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C7AE12-BA18-3311-765F-D48E66339471}"/>
                </a:ext>
              </a:extLst>
            </p:cNvPr>
            <p:cNvSpPr txBox="1"/>
            <p:nvPr/>
          </p:nvSpPr>
          <p:spPr>
            <a:xfrm>
              <a:off x="8308448" y="4604150"/>
              <a:ext cx="13200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Blackout Period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77FC6B4-B7A0-8FDD-FAC7-73C4AF40866B}"/>
              </a:ext>
            </a:extLst>
          </p:cNvPr>
          <p:cNvGrpSpPr/>
          <p:nvPr/>
        </p:nvGrpSpPr>
        <p:grpSpPr>
          <a:xfrm>
            <a:off x="7300297" y="1762115"/>
            <a:ext cx="1320021" cy="4333885"/>
            <a:chOff x="7452703" y="1762115"/>
            <a:chExt cx="1320021" cy="43338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AC5E7D7-8521-7AF7-5C0D-45C0A5CAA8F4}"/>
                </a:ext>
              </a:extLst>
            </p:cNvPr>
            <p:cNvSpPr txBox="1"/>
            <p:nvPr/>
          </p:nvSpPr>
          <p:spPr>
            <a:xfrm>
              <a:off x="7452703" y="5067781"/>
              <a:ext cx="132002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2/10 </a:t>
              </a:r>
            </a:p>
            <a:p>
              <a:pPr algn="ctr"/>
              <a:r>
                <a:rPr lang="en-US" sz="1000" b="1" dirty="0"/>
                <a:t>Cutoff</a:t>
              </a:r>
            </a:p>
            <a:p>
              <a:pPr algn="ctr"/>
              <a:r>
                <a:rPr lang="en-US" sz="1000" b="1" dirty="0"/>
                <a:t>Final Transactions Submitted to Administration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9490E01-8C9F-190D-9CEC-3CFAC10D321A}"/>
                </a:ext>
              </a:extLst>
            </p:cNvPr>
            <p:cNvCxnSpPr>
              <a:cxnSpLocks/>
            </p:cNvCxnSpPr>
            <p:nvPr/>
          </p:nvCxnSpPr>
          <p:spPr>
            <a:xfrm>
              <a:off x="8065662" y="1762115"/>
              <a:ext cx="59267" cy="4333885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Left Brace 44">
            <a:extLst>
              <a:ext uri="{FF2B5EF4-FFF2-40B4-BE49-F238E27FC236}">
                <a16:creationId xmlns:a16="http://schemas.microsoft.com/office/drawing/2014/main" id="{E9A1ED9D-C721-5A97-1495-B998A9EC15A7}"/>
              </a:ext>
            </a:extLst>
          </p:cNvPr>
          <p:cNvSpPr/>
          <p:nvPr/>
        </p:nvSpPr>
        <p:spPr>
          <a:xfrm rot="16200000">
            <a:off x="8874716" y="5185335"/>
            <a:ext cx="106662" cy="1927981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77FADE6D-A37C-8A97-385C-26747F759F9B}"/>
              </a:ext>
            </a:extLst>
          </p:cNvPr>
          <p:cNvGrpSpPr/>
          <p:nvPr/>
        </p:nvGrpSpPr>
        <p:grpSpPr>
          <a:xfrm>
            <a:off x="9373737" y="1753648"/>
            <a:ext cx="894989" cy="4333885"/>
            <a:chOff x="9399138" y="1753648"/>
            <a:chExt cx="894989" cy="433388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9844F0C-2A2A-630F-E982-F92B0D9EB4AE}"/>
                </a:ext>
              </a:extLst>
            </p:cNvPr>
            <p:cNvSpPr txBox="1"/>
            <p:nvPr/>
          </p:nvSpPr>
          <p:spPr>
            <a:xfrm>
              <a:off x="9399138" y="3113668"/>
              <a:ext cx="8949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3/1 Go-live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1A37B8B-DA22-0FE9-875A-45EC4BA296C5}"/>
                </a:ext>
              </a:extLst>
            </p:cNvPr>
            <p:cNvCxnSpPr>
              <a:cxnSpLocks/>
            </p:cNvCxnSpPr>
            <p:nvPr/>
          </p:nvCxnSpPr>
          <p:spPr>
            <a:xfrm>
              <a:off x="9834417" y="1753648"/>
              <a:ext cx="59267" cy="4333885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Star: 5 Points 43">
              <a:extLst>
                <a:ext uri="{FF2B5EF4-FFF2-40B4-BE49-F238E27FC236}">
                  <a16:creationId xmlns:a16="http://schemas.microsoft.com/office/drawing/2014/main" id="{AB916A57-7453-A9A8-1B93-34862CE2D349}"/>
                </a:ext>
              </a:extLst>
            </p:cNvPr>
            <p:cNvSpPr/>
            <p:nvPr/>
          </p:nvSpPr>
          <p:spPr>
            <a:xfrm>
              <a:off x="9596866" y="2423939"/>
              <a:ext cx="499533" cy="448733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76DBCE0D-4378-7D3D-F1F0-ED660002E28E}"/>
              </a:ext>
            </a:extLst>
          </p:cNvPr>
          <p:cNvSpPr txBox="1"/>
          <p:nvPr/>
        </p:nvSpPr>
        <p:spPr>
          <a:xfrm>
            <a:off x="8096194" y="6207071"/>
            <a:ext cx="17176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No department Transactions Processed In H T E or Oracle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41B2F73-75A8-78E0-8F6F-0190CFAE42FF}"/>
              </a:ext>
            </a:extLst>
          </p:cNvPr>
          <p:cNvSpPr/>
          <p:nvPr/>
        </p:nvSpPr>
        <p:spPr>
          <a:xfrm>
            <a:off x="9843642" y="1449789"/>
            <a:ext cx="2286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March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78BB52B-F0FE-20D7-51AF-5C183939FBFE}"/>
              </a:ext>
            </a:extLst>
          </p:cNvPr>
          <p:cNvCxnSpPr>
            <a:cxnSpLocks/>
            <a:stCxn id="2" idx="2"/>
            <a:endCxn id="97" idx="0"/>
          </p:cNvCxnSpPr>
          <p:nvPr/>
        </p:nvCxnSpPr>
        <p:spPr>
          <a:xfrm>
            <a:off x="8543262" y="1753648"/>
            <a:ext cx="0" cy="3849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7EDBF972-3F77-7033-BDE6-14AF6FDDD9A1}"/>
              </a:ext>
            </a:extLst>
          </p:cNvPr>
          <p:cNvSpPr txBox="1"/>
          <p:nvPr/>
        </p:nvSpPr>
        <p:spPr>
          <a:xfrm>
            <a:off x="8176661" y="2138628"/>
            <a:ext cx="733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2/15</a:t>
            </a:r>
          </a:p>
          <a:p>
            <a:pPr algn="ctr"/>
            <a:r>
              <a:rPr lang="en-US" sz="1000" b="1" dirty="0"/>
              <a:t>Final checks, ACH, and POs from H T E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41F4AD4-805C-6873-6486-3FE6B9E96F2B}"/>
              </a:ext>
            </a:extLst>
          </p:cNvPr>
          <p:cNvGrpSpPr/>
          <p:nvPr/>
        </p:nvGrpSpPr>
        <p:grpSpPr>
          <a:xfrm>
            <a:off x="197185" y="2913339"/>
            <a:ext cx="7011294" cy="3443918"/>
            <a:chOff x="197185" y="2913339"/>
            <a:chExt cx="7011294" cy="3443918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C458861-570A-EF4A-F826-AD93F1252927}"/>
                </a:ext>
              </a:extLst>
            </p:cNvPr>
            <p:cNvGrpSpPr/>
            <p:nvPr/>
          </p:nvGrpSpPr>
          <p:grpSpPr>
            <a:xfrm>
              <a:off x="197185" y="2913339"/>
              <a:ext cx="1526414" cy="833185"/>
              <a:chOff x="674919" y="2913339"/>
              <a:chExt cx="1526414" cy="833185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13080B1-7C25-4870-7E50-6A5A1464DC18}"/>
                  </a:ext>
                </a:extLst>
              </p:cNvPr>
              <p:cNvSpPr/>
              <p:nvPr/>
            </p:nvSpPr>
            <p:spPr>
              <a:xfrm>
                <a:off x="674919" y="2913339"/>
                <a:ext cx="1526414" cy="83318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1F5DB7F-1F99-502F-DDC0-AA72FF583ADF}"/>
                  </a:ext>
                </a:extLst>
              </p:cNvPr>
              <p:cNvSpPr txBox="1"/>
              <p:nvPr/>
            </p:nvSpPr>
            <p:spPr>
              <a:xfrm>
                <a:off x="704553" y="2960599"/>
                <a:ext cx="146714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Validate Conversions and Interfaces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B7101E2-BD62-3FD1-60BB-B763920BF55B}"/>
                </a:ext>
              </a:extLst>
            </p:cNvPr>
            <p:cNvGrpSpPr/>
            <p:nvPr/>
          </p:nvGrpSpPr>
          <p:grpSpPr>
            <a:xfrm>
              <a:off x="1304076" y="3821598"/>
              <a:ext cx="1175850" cy="313780"/>
              <a:chOff x="1338480" y="3821598"/>
              <a:chExt cx="1175850" cy="31378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29590B3-6370-E2E3-B05E-30AA4923CD8B}"/>
                  </a:ext>
                </a:extLst>
              </p:cNvPr>
              <p:cNvSpPr/>
              <p:nvPr/>
            </p:nvSpPr>
            <p:spPr>
              <a:xfrm>
                <a:off x="1338480" y="3821598"/>
                <a:ext cx="1175850" cy="3137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43C1396-8065-700B-D963-12F28F10AA61}"/>
                  </a:ext>
                </a:extLst>
              </p:cNvPr>
              <p:cNvSpPr txBox="1"/>
              <p:nvPr/>
            </p:nvSpPr>
            <p:spPr>
              <a:xfrm>
                <a:off x="1515612" y="3824600"/>
                <a:ext cx="821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UAT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27F36B8D-09EA-810D-C5F7-7898027DF6F0}"/>
                </a:ext>
              </a:extLst>
            </p:cNvPr>
            <p:cNvGrpSpPr/>
            <p:nvPr/>
          </p:nvGrpSpPr>
          <p:grpSpPr>
            <a:xfrm>
              <a:off x="2587886" y="4210452"/>
              <a:ext cx="702770" cy="803789"/>
              <a:chOff x="3886165" y="4286954"/>
              <a:chExt cx="702770" cy="803789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3AC2B406-37E9-E770-7119-015803EEE6BF}"/>
                  </a:ext>
                </a:extLst>
              </p:cNvPr>
              <p:cNvSpPr/>
              <p:nvPr/>
            </p:nvSpPr>
            <p:spPr>
              <a:xfrm>
                <a:off x="3983550" y="4286954"/>
                <a:ext cx="508000" cy="80378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AED8DC8-8F41-1023-D332-EE3A77C1BC47}"/>
                  </a:ext>
                </a:extLst>
              </p:cNvPr>
              <p:cNvSpPr txBox="1"/>
              <p:nvPr/>
            </p:nvSpPr>
            <p:spPr>
              <a:xfrm>
                <a:off x="3886165" y="4319516"/>
                <a:ext cx="70277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Train the Trainer</a:t>
                </a: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AA91CF13-0DEC-41B7-7324-0254E7A5A59D}"/>
                </a:ext>
              </a:extLst>
            </p:cNvPr>
            <p:cNvGrpSpPr/>
            <p:nvPr/>
          </p:nvGrpSpPr>
          <p:grpSpPr>
            <a:xfrm>
              <a:off x="3194405" y="5089315"/>
              <a:ext cx="1412093" cy="526222"/>
              <a:chOff x="3228809" y="5089315"/>
              <a:chExt cx="1412093" cy="526222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BD75A0D-75F8-34F8-A2B5-C997EB5080E0}"/>
                  </a:ext>
                </a:extLst>
              </p:cNvPr>
              <p:cNvSpPr/>
              <p:nvPr/>
            </p:nvSpPr>
            <p:spPr>
              <a:xfrm>
                <a:off x="3228809" y="5089315"/>
                <a:ext cx="1412093" cy="5025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952BDFF-DAC3-9A0E-16F0-E2E62F92E7BF}"/>
                  </a:ext>
                </a:extLst>
              </p:cNvPr>
              <p:cNvSpPr txBox="1"/>
              <p:nvPr/>
            </p:nvSpPr>
            <p:spPr>
              <a:xfrm>
                <a:off x="3287867" y="5092317"/>
                <a:ext cx="12939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End User Training</a:t>
                </a: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CE9AF6EB-F547-4DF5-DEE5-4B5D4D949FDA}"/>
                </a:ext>
              </a:extLst>
            </p:cNvPr>
            <p:cNvGrpSpPr/>
            <p:nvPr/>
          </p:nvGrpSpPr>
          <p:grpSpPr>
            <a:xfrm>
              <a:off x="3034646" y="5867022"/>
              <a:ext cx="1887834" cy="313780"/>
              <a:chOff x="3069050" y="5867022"/>
              <a:chExt cx="1887834" cy="31378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9E033C89-027B-9208-8899-4AA5B01292A1}"/>
                  </a:ext>
                </a:extLst>
              </p:cNvPr>
              <p:cNvSpPr/>
              <p:nvPr/>
            </p:nvSpPr>
            <p:spPr>
              <a:xfrm>
                <a:off x="3069050" y="5867022"/>
                <a:ext cx="1887834" cy="3137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E013A61-58F3-3E14-BFCD-ECF18F4C8598}"/>
                  </a:ext>
                </a:extLst>
              </p:cNvPr>
              <p:cNvSpPr txBox="1"/>
              <p:nvPr/>
            </p:nvSpPr>
            <p:spPr>
              <a:xfrm>
                <a:off x="3318131" y="5870024"/>
                <a:ext cx="13896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Blackout Period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4218D24B-99C8-BB29-B86C-AA4E85A7C5C6}"/>
                </a:ext>
              </a:extLst>
            </p:cNvPr>
            <p:cNvGrpSpPr/>
            <p:nvPr/>
          </p:nvGrpSpPr>
          <p:grpSpPr>
            <a:xfrm>
              <a:off x="5274827" y="5478169"/>
              <a:ext cx="1933652" cy="313780"/>
              <a:chOff x="5309231" y="5478169"/>
              <a:chExt cx="1933652" cy="31378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71A25739-551A-DD64-FE61-2FC57DB16686}"/>
                  </a:ext>
                </a:extLst>
              </p:cNvPr>
              <p:cNvSpPr/>
              <p:nvPr/>
            </p:nvSpPr>
            <p:spPr>
              <a:xfrm>
                <a:off x="5309231" y="5478169"/>
                <a:ext cx="1933652" cy="3137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7D1A2C4-FFC9-B4C2-2A76-A125C35DF8D4}"/>
                  </a:ext>
                </a:extLst>
              </p:cNvPr>
              <p:cNvSpPr txBox="1"/>
              <p:nvPr/>
            </p:nvSpPr>
            <p:spPr>
              <a:xfrm>
                <a:off x="5672688" y="5481171"/>
                <a:ext cx="12067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End User Labs</a:t>
                </a:r>
              </a:p>
            </p:txBody>
          </p:sp>
        </p:grp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2BEB19DD-16C0-09B7-59D7-FAF586AA4647}"/>
                </a:ext>
              </a:extLst>
            </p:cNvPr>
            <p:cNvCxnSpPr/>
            <p:nvPr/>
          </p:nvCxnSpPr>
          <p:spPr>
            <a:xfrm>
              <a:off x="4899787" y="4537166"/>
              <a:ext cx="22692" cy="1820091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9331201-33A1-A822-450C-B58C42783FE1}"/>
                </a:ext>
              </a:extLst>
            </p:cNvPr>
            <p:cNvSpPr txBox="1"/>
            <p:nvPr/>
          </p:nvSpPr>
          <p:spPr>
            <a:xfrm>
              <a:off x="4527469" y="5451249"/>
              <a:ext cx="710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Original Go-live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91674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CB807E8-7B2F-0F77-5CB8-5FCFBC103FBA}"/>
              </a:ext>
            </a:extLst>
          </p:cNvPr>
          <p:cNvSpPr txBox="1">
            <a:spLocks/>
          </p:cNvSpPr>
          <p:nvPr/>
        </p:nvSpPr>
        <p:spPr>
          <a:xfrm>
            <a:off x="263435" y="199662"/>
            <a:ext cx="10515600" cy="514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Cost Impact Estimate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C3CDAF3-FD59-325D-7DC2-546012F5D9F2}"/>
              </a:ext>
            </a:extLst>
          </p:cNvPr>
          <p:cNvCxnSpPr/>
          <p:nvPr/>
        </p:nvCxnSpPr>
        <p:spPr>
          <a:xfrm>
            <a:off x="8068733" y="12869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19D6B00-566C-1F31-2E3F-68B93A5AA397}"/>
              </a:ext>
            </a:extLst>
          </p:cNvPr>
          <p:cNvSpPr txBox="1">
            <a:spLocks/>
          </p:cNvSpPr>
          <p:nvPr/>
        </p:nvSpPr>
        <p:spPr>
          <a:xfrm>
            <a:off x="914400" y="1159554"/>
            <a:ext cx="10363200" cy="4335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endParaRPr lang="en-US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ISG Conversion and Interface support:			   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$56,000</a:t>
            </a:r>
            <a:endParaRPr lang="en-US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Oracle / Sierra-Cedar: (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Implementation &amp; Extended Support)	$1,500,000</a:t>
            </a:r>
            <a:r>
              <a:rPr 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			</a:t>
            </a:r>
          </a:p>
          <a:p>
            <a:pPr marL="0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CanAm:						      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$4,100 </a:t>
            </a:r>
            <a:endParaRPr lang="en-US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71600" lvl="3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Total					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$1,560,100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2DBA16-67C0-FE1E-9E00-7616E91C1B03}"/>
              </a:ext>
            </a:extLst>
          </p:cNvPr>
          <p:cNvCxnSpPr/>
          <p:nvPr/>
        </p:nvCxnSpPr>
        <p:spPr>
          <a:xfrm>
            <a:off x="6435009" y="2861565"/>
            <a:ext cx="1066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19590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537C2F-3A01-7F96-242E-26304E24D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82719"/>
              </p:ext>
            </p:extLst>
          </p:nvPr>
        </p:nvGraphicFramePr>
        <p:xfrm>
          <a:off x="224798" y="990600"/>
          <a:ext cx="9507333" cy="5186364"/>
        </p:xfrm>
        <a:graphic>
          <a:graphicData uri="http://schemas.openxmlformats.org/drawingml/2006/table">
            <a:tbl>
              <a:tblPr/>
              <a:tblGrid>
                <a:gridCol w="2623543">
                  <a:extLst>
                    <a:ext uri="{9D8B030D-6E8A-4147-A177-3AD203B41FA5}">
                      <a16:colId xmlns:a16="http://schemas.microsoft.com/office/drawing/2014/main" val="2513725289"/>
                    </a:ext>
                  </a:extLst>
                </a:gridCol>
                <a:gridCol w="633822">
                  <a:extLst>
                    <a:ext uri="{9D8B030D-6E8A-4147-A177-3AD203B41FA5}">
                      <a16:colId xmlns:a16="http://schemas.microsoft.com/office/drawing/2014/main" val="797414559"/>
                    </a:ext>
                  </a:extLst>
                </a:gridCol>
                <a:gridCol w="601729">
                  <a:extLst>
                    <a:ext uri="{9D8B030D-6E8A-4147-A177-3AD203B41FA5}">
                      <a16:colId xmlns:a16="http://schemas.microsoft.com/office/drawing/2014/main" val="13281786"/>
                    </a:ext>
                  </a:extLst>
                </a:gridCol>
                <a:gridCol w="601729">
                  <a:extLst>
                    <a:ext uri="{9D8B030D-6E8A-4147-A177-3AD203B41FA5}">
                      <a16:colId xmlns:a16="http://schemas.microsoft.com/office/drawing/2014/main" val="475405119"/>
                    </a:ext>
                  </a:extLst>
                </a:gridCol>
                <a:gridCol w="601729">
                  <a:extLst>
                    <a:ext uri="{9D8B030D-6E8A-4147-A177-3AD203B41FA5}">
                      <a16:colId xmlns:a16="http://schemas.microsoft.com/office/drawing/2014/main" val="2954197703"/>
                    </a:ext>
                  </a:extLst>
                </a:gridCol>
                <a:gridCol w="652543">
                  <a:extLst>
                    <a:ext uri="{9D8B030D-6E8A-4147-A177-3AD203B41FA5}">
                      <a16:colId xmlns:a16="http://schemas.microsoft.com/office/drawing/2014/main" val="3860878070"/>
                    </a:ext>
                  </a:extLst>
                </a:gridCol>
                <a:gridCol w="759518">
                  <a:extLst>
                    <a:ext uri="{9D8B030D-6E8A-4147-A177-3AD203B41FA5}">
                      <a16:colId xmlns:a16="http://schemas.microsoft.com/office/drawing/2014/main" val="3626712694"/>
                    </a:ext>
                  </a:extLst>
                </a:gridCol>
                <a:gridCol w="698007">
                  <a:extLst>
                    <a:ext uri="{9D8B030D-6E8A-4147-A177-3AD203B41FA5}">
                      <a16:colId xmlns:a16="http://schemas.microsoft.com/office/drawing/2014/main" val="1655644847"/>
                    </a:ext>
                  </a:extLst>
                </a:gridCol>
                <a:gridCol w="730099">
                  <a:extLst>
                    <a:ext uri="{9D8B030D-6E8A-4147-A177-3AD203B41FA5}">
                      <a16:colId xmlns:a16="http://schemas.microsoft.com/office/drawing/2014/main" val="225763134"/>
                    </a:ext>
                  </a:extLst>
                </a:gridCol>
                <a:gridCol w="930676">
                  <a:extLst>
                    <a:ext uri="{9D8B030D-6E8A-4147-A177-3AD203B41FA5}">
                      <a16:colId xmlns:a16="http://schemas.microsoft.com/office/drawing/2014/main" val="217705431"/>
                    </a:ext>
                  </a:extLst>
                </a:gridCol>
                <a:gridCol w="673938">
                  <a:extLst>
                    <a:ext uri="{9D8B030D-6E8A-4147-A177-3AD203B41FA5}">
                      <a16:colId xmlns:a16="http://schemas.microsoft.com/office/drawing/2014/main" val="526412075"/>
                    </a:ext>
                  </a:extLst>
                </a:gridCol>
              </a:tblGrid>
              <a:tr h="22625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Capitalized Implementation, Subscription, Travel, and Other Cost </a:t>
                      </a:r>
                    </a:p>
                  </a:txBody>
                  <a:tcPr marL="7301" marR="7301" marT="7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1" marR="7301" marT="7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617255"/>
                  </a:ext>
                </a:extLst>
              </a:tr>
              <a:tr h="191443"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Capital Cost by Fiscal Year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526391"/>
                  </a:ext>
                </a:extLst>
              </a:tr>
              <a:tr h="3654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Category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21/22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22/23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23/24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24/25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Budget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Adjustments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Actuals-to-Date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Unexpended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Encumbered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565568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ERP Implementation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$1,997,500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$1,402,500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$159,000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($2,333,875)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$1,225,125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$1,225,125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481921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L&amp;P Implementation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$509,000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$979,000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$979,000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$979,000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65343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CanAm Cashiering Implementation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$88,500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$53,260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$141,760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($99,758)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$42,002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$42,002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88168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ERP Implementation Contingency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487902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Implementation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$2,086,000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$2,025,760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$509,000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$4,620,760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$159,000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($2,433,633)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$2,346,127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$2,246,127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539474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ERP Software Subscriptions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$198,100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$330,013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$528,113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($553,148)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($25,035)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($25,035)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733218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L&amp;P Subscriptions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$123,525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$164,700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$137,250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$425,475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$425,475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$425,475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3721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CanAm Cashiering Subscriptions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$16,635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$49,905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$66,540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($133,080)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($66,540)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($66,540)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157674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Subscriptions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$214,735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$503,443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$164,700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$137,250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$1,020,128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($686,228)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$333,900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$333,900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424911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ERP Travel Expense (estimated)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89755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L&amp;P Travel Expense (estimated)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444687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CanAm Cashiering Travel Expense (estimated)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($1,802)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$23,198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$23,198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895259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($1,802)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$218,198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$23,198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657682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ISG Project Management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$399,000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$399,000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$399,000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$1,477,000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($798,000)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$679,000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$679,000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596515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ISG Consulting Conversion &amp; Interface Resources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$208,000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$146,400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($446,400)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530829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Overtime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52808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Acquisition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141563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Fleet Maintenance and Fuel Dispensing Software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$592,000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$592,000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($26,625)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$565,375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$565,375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591167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Ceridian Dayforce Integration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$77,400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($15,345)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$62,055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$62,055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05234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Contingent 3rd Party Consulting - Innovations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($226,400)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($7,470)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$1,766,130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$1,766,130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230839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Other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$1,517,000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$1,757,000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$1,349,000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$5,553,000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($2,600)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($1,293,840)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$4,256,560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$741,055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$3,515,505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445809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851504"/>
                  </a:ext>
                </a:extLst>
              </a:tr>
              <a:tr h="19144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ERP by FY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$3,877,735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$4,371,203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$2,072,700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$1,092,250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$11,913,888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$156,400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($4,415,503)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$7,654,785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$3,344,280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$4,310,505 </a:t>
                      </a:r>
                    </a:p>
                  </a:txBody>
                  <a:tcPr marL="7301" marR="7301" marT="730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02387"/>
                  </a:ext>
                </a:extLst>
              </a:tr>
            </a:tbl>
          </a:graphicData>
        </a:graphic>
      </p:graphicFrame>
      <p:sp>
        <p:nvSpPr>
          <p:cNvPr id="12" name="Footer Placeholder 6">
            <a:extLst>
              <a:ext uri="{FF2B5EF4-FFF2-40B4-BE49-F238E27FC236}">
                <a16:creationId xmlns:a16="http://schemas.microsoft.com/office/drawing/2014/main" id="{4D6A4509-AC78-4360-9126-01A3BC6609A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Copyright © 2021, Oracle and/or its affiliates  |  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E5005C2-3ED6-429B-8F11-88C16976F7F9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FDB96B-92CA-FFF1-3DA6-20A0905BC232}"/>
              </a:ext>
            </a:extLst>
          </p:cNvPr>
          <p:cNvGrpSpPr/>
          <p:nvPr/>
        </p:nvGrpSpPr>
        <p:grpSpPr>
          <a:xfrm>
            <a:off x="5290509" y="5838029"/>
            <a:ext cx="4595813" cy="527579"/>
            <a:chOff x="5971644" y="5838029"/>
            <a:chExt cx="4595813" cy="52757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C8540A3-6ACD-8882-0579-3AF85E5E3E15}"/>
                </a:ext>
              </a:extLst>
            </p:cNvPr>
            <p:cNvSpPr/>
            <p:nvPr/>
          </p:nvSpPr>
          <p:spPr>
            <a:xfrm>
              <a:off x="7463366" y="5838029"/>
              <a:ext cx="728133" cy="52757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E85C2FD-DD1D-4238-D6C9-294B3D2A3C60}"/>
                </a:ext>
              </a:extLst>
            </p:cNvPr>
            <p:cNvSpPr/>
            <p:nvPr/>
          </p:nvSpPr>
          <p:spPr>
            <a:xfrm>
              <a:off x="9839324" y="5838029"/>
              <a:ext cx="728133" cy="52757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9A91A4E-5C2E-85C0-477E-DCD714A3D555}"/>
                </a:ext>
              </a:extLst>
            </p:cNvPr>
            <p:cNvSpPr/>
            <p:nvPr/>
          </p:nvSpPr>
          <p:spPr>
            <a:xfrm>
              <a:off x="5971644" y="5838029"/>
              <a:ext cx="728133" cy="52757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263CCE9-D443-6448-D1DE-5F2FCBDE0D27}"/>
              </a:ext>
            </a:extLst>
          </p:cNvPr>
          <p:cNvSpPr/>
          <p:nvPr/>
        </p:nvSpPr>
        <p:spPr>
          <a:xfrm flipV="1">
            <a:off x="0" y="0"/>
            <a:ext cx="12192000" cy="863601"/>
          </a:xfrm>
          <a:prstGeom prst="rect">
            <a:avLst/>
          </a:prstGeom>
          <a:solidFill>
            <a:srgbClr val="29497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1082" y="111969"/>
            <a:ext cx="10515599" cy="6247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Project Budget Status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EB981B-13A8-89AB-1675-99ADB894AC4B}"/>
              </a:ext>
            </a:extLst>
          </p:cNvPr>
          <p:cNvSpPr txBox="1"/>
          <p:nvPr/>
        </p:nvSpPr>
        <p:spPr>
          <a:xfrm>
            <a:off x="10240842" y="4879022"/>
            <a:ext cx="1754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We have the funding in the project budget to cover the extension</a:t>
            </a:r>
          </a:p>
        </p:txBody>
      </p:sp>
    </p:spTree>
    <p:extLst>
      <p:ext uri="{BB962C8B-B14F-4D97-AF65-F5344CB8AC3E}">
        <p14:creationId xmlns:p14="http://schemas.microsoft.com/office/powerpoint/2010/main" val="4278122625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F38E29-76CE-BB87-0CE1-F774321E4F0D}"/>
              </a:ext>
            </a:extLst>
          </p:cNvPr>
          <p:cNvSpPr txBox="1">
            <a:spLocks/>
          </p:cNvSpPr>
          <p:nvPr/>
        </p:nvSpPr>
        <p:spPr>
          <a:xfrm>
            <a:off x="914400" y="1159554"/>
            <a:ext cx="10363200" cy="5152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ERP Project Requests of the Board</a:t>
            </a:r>
          </a:p>
          <a:p>
            <a:pPr marL="342900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Approve an additional </a:t>
            </a:r>
            <a:r>
              <a:rPr lang="en-US" sz="2000" u="none" strike="noStrike" dirty="0">
                <a:effectLst/>
              </a:rPr>
              <a:t>$6,473,475 to provide the spending authority to cover FY 2022 POs carried-forward into FY 2023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At the January / February board meetings approve the additional negotiated cost for the ERP Project resulting from the 2-month extension to go-live and 2 additional months of post-implementation support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lvl="2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lvl="2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lvl="2" indent="0">
              <a:spcBef>
                <a:spcPts val="200"/>
              </a:spcBef>
              <a:spcAft>
                <a:spcPts val="300"/>
              </a:spcAft>
              <a:buSzPct val="115000"/>
              <a:buNone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200"/>
              </a:spcBef>
              <a:spcAft>
                <a:spcPts val="300"/>
              </a:spcAft>
              <a:buSzPct val="115000"/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67D6AA-3286-9AAD-E981-A4EC67CB6907}"/>
              </a:ext>
            </a:extLst>
          </p:cNvPr>
          <p:cNvSpPr txBox="1"/>
          <p:nvPr/>
        </p:nvSpPr>
        <p:spPr>
          <a:xfrm>
            <a:off x="183113" y="104584"/>
            <a:ext cx="6095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Board Request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488958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</TotalTime>
  <Words>1220</Words>
  <Application>Microsoft Office PowerPoint</Application>
  <PresentationFormat>Widescreen</PresentationFormat>
  <Paragraphs>378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Courier New</vt:lpstr>
      <vt:lpstr>Symbol</vt:lpstr>
      <vt:lpstr>Times New Roman</vt:lpstr>
      <vt:lpstr>Office Theme</vt:lpstr>
      <vt:lpstr>PowerPoint Presentation</vt:lpstr>
      <vt:lpstr>Agenda</vt:lpstr>
      <vt:lpstr>Business Process Change</vt:lpstr>
      <vt:lpstr>Business Process Changes</vt:lpstr>
      <vt:lpstr>PowerPoint Presentation</vt:lpstr>
      <vt:lpstr>PowerPoint Presentation</vt:lpstr>
      <vt:lpstr>PowerPoint Presentation</vt:lpstr>
      <vt:lpstr>Project Budget Status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Williams</dc:creator>
  <cp:lastModifiedBy>Chuck Williams</cp:lastModifiedBy>
  <cp:revision>89</cp:revision>
  <cp:lastPrinted>2022-04-12T18:00:40Z</cp:lastPrinted>
  <dcterms:created xsi:type="dcterms:W3CDTF">2021-12-07T19:53:28Z</dcterms:created>
  <dcterms:modified xsi:type="dcterms:W3CDTF">2022-11-23T18:57:25Z</dcterms:modified>
</cp:coreProperties>
</file>