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23"/>
  </p:notesMasterIdLst>
  <p:handoutMasterIdLst>
    <p:handoutMasterId r:id="rId24"/>
  </p:handoutMasterIdLst>
  <p:sldIdLst>
    <p:sldId id="279" r:id="rId5"/>
    <p:sldId id="398" r:id="rId6"/>
    <p:sldId id="408" r:id="rId7"/>
    <p:sldId id="409" r:id="rId8"/>
    <p:sldId id="413" r:id="rId9"/>
    <p:sldId id="412" r:id="rId10"/>
    <p:sldId id="411" r:id="rId11"/>
    <p:sldId id="419" r:id="rId12"/>
    <p:sldId id="414" r:id="rId13"/>
    <p:sldId id="415" r:id="rId14"/>
    <p:sldId id="416" r:id="rId15"/>
    <p:sldId id="418" r:id="rId16"/>
    <p:sldId id="282" r:id="rId17"/>
    <p:sldId id="257" r:id="rId18"/>
    <p:sldId id="410" r:id="rId19"/>
    <p:sldId id="421" r:id="rId20"/>
    <p:sldId id="422" r:id="rId21"/>
    <p:sldId id="423" r:id="rId22"/>
  </p:sldIdLst>
  <p:sldSz cx="9144000" cy="6858000" type="screen4x3"/>
  <p:notesSz cx="6950075" cy="9236075"/>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6" userDrawn="1">
          <p15:clr>
            <a:srgbClr val="A4A3A4"/>
          </p15:clr>
        </p15:guide>
        <p15:guide id="2" pos="2185" userDrawn="1">
          <p15:clr>
            <a:srgbClr val="A4A3A4"/>
          </p15:clr>
        </p15:guide>
        <p15:guide id="3" orient="horz" pos="2909" userDrawn="1">
          <p15:clr>
            <a:srgbClr val="A4A3A4"/>
          </p15:clr>
        </p15:guide>
        <p15:guide id="4" pos="218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9CF948-29DF-B90F-1B4D-037126747EDF}" name="Williams, Chuck" initials="WC" userId="S::CWilliams2@Stamfordct.gov::29e5a8d7-30a8-4fad-a94a-6cc50bc66c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686" y="9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886"/>
        <p:guide pos="2185"/>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7"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t" anchorCtr="0" compatLnSpc="1">
            <a:prstTxWarp prst="textNoShape">
              <a:avLst/>
            </a:prstTxWarp>
          </a:bodyPr>
          <a:lstStyle>
            <a:lvl1pPr defTabSz="923169"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36471"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t" anchorCtr="0" compatLnSpc="1">
            <a:prstTxWarp prst="textNoShape">
              <a:avLst/>
            </a:prstTxWarp>
          </a:bodyPr>
          <a:lstStyle>
            <a:lvl1pPr algn="r" defTabSz="923169"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7" y="8773317"/>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b" anchorCtr="0" compatLnSpc="1">
            <a:prstTxWarp prst="textNoShape">
              <a:avLst/>
            </a:prstTxWarp>
          </a:bodyPr>
          <a:lstStyle>
            <a:lvl1pPr defTabSz="923169"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36471" y="8773317"/>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b" anchorCtr="0" compatLnSpc="1">
            <a:prstTxWarp prst="textNoShape">
              <a:avLst/>
            </a:prstTxWarp>
          </a:bodyPr>
          <a:lstStyle>
            <a:lvl1pPr algn="r" defTabSz="923169"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7"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ctr" anchorCtr="0" compatLnSpc="1">
            <a:prstTxWarp prst="textNoShape">
              <a:avLst/>
            </a:prstTxWarp>
          </a:bodyPr>
          <a:lstStyle>
            <a:lvl1pPr defTabSz="923169">
              <a:defRPr sz="1200"/>
            </a:lvl1pPr>
          </a:lstStyle>
          <a:p>
            <a:endParaRPr lang="en-US" altLang="en-US" dirty="0"/>
          </a:p>
        </p:txBody>
      </p:sp>
      <p:sp>
        <p:nvSpPr>
          <p:cNvPr id="1027" name="Rectangle 3"/>
          <p:cNvSpPr>
            <a:spLocks noGrp="1" noChangeArrowheads="1"/>
          </p:cNvSpPr>
          <p:nvPr>
            <p:ph type="dt" idx="1"/>
          </p:nvPr>
        </p:nvSpPr>
        <p:spPr bwMode="auto">
          <a:xfrm>
            <a:off x="3938059" y="0"/>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2" tIns="46196" rIns="92392" bIns="46196" numCol="1" anchor="ctr" anchorCtr="0" compatLnSpc="1">
            <a:prstTxWarp prst="textNoShape">
              <a:avLst/>
            </a:prstTxWarp>
          </a:bodyPr>
          <a:lstStyle>
            <a:lvl1pPr algn="r" defTabSz="923169">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26042" y="4387460"/>
            <a:ext cx="5097995" cy="415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7" y="877490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2" tIns="46196" rIns="92392" bIns="46196" numCol="1" anchor="b" anchorCtr="0" compatLnSpc="1">
            <a:prstTxWarp prst="textNoShape">
              <a:avLst/>
            </a:prstTxWarp>
          </a:bodyPr>
          <a:lstStyle>
            <a:lvl1pPr defTabSz="923169">
              <a:defRPr sz="1200"/>
            </a:lvl1pPr>
          </a:lstStyle>
          <a:p>
            <a:endParaRPr lang="en-US" altLang="en-US" dirty="0"/>
          </a:p>
        </p:txBody>
      </p:sp>
      <p:sp>
        <p:nvSpPr>
          <p:cNvPr id="1031" name="Rectangle 7"/>
          <p:cNvSpPr>
            <a:spLocks noGrp="1" noChangeArrowheads="1"/>
          </p:cNvSpPr>
          <p:nvPr>
            <p:ph type="sldNum" sz="quarter" idx="5"/>
          </p:nvPr>
        </p:nvSpPr>
        <p:spPr bwMode="auto">
          <a:xfrm>
            <a:off x="3938059" y="8774908"/>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2" tIns="46196" rIns="92392" bIns="46196" numCol="1" anchor="b" anchorCtr="0" compatLnSpc="1">
            <a:prstTxWarp prst="textNoShape">
              <a:avLst/>
            </a:prstTxWarp>
          </a:bodyPr>
          <a:lstStyle>
            <a:lvl1pPr algn="r" defTabSz="923169">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609601" y="1012536"/>
            <a:ext cx="3932682" cy="5443128"/>
          </a:xfrm>
        </p:spPr>
        <p:txBody>
          <a:bodyPr vert="horz" lIns="91440" tIns="45720" rIns="91440" bIns="45720" rtlCol="0" anchor="t">
            <a:normAutofit/>
          </a:bodyPr>
          <a:lstStyle/>
          <a:p>
            <a:r>
              <a:rPr lang="en-US" sz="4200" b="1" dirty="0"/>
              <a:t>CITY OF STAMFORD</a:t>
            </a:r>
            <a:br>
              <a:rPr lang="en-US" sz="4200" b="1" dirty="0"/>
            </a:br>
            <a:r>
              <a:rPr lang="en-US" sz="4200" b="1" dirty="0"/>
              <a:t>OFFICE OF ADMINISTRATION</a:t>
            </a:r>
            <a:br>
              <a:rPr lang="en-US" sz="4200" b="1" dirty="0"/>
            </a:br>
            <a:br>
              <a:rPr lang="en-US" sz="4200" b="1" dirty="0"/>
            </a:br>
            <a:br>
              <a:rPr lang="en-US" sz="4200" b="1" dirty="0"/>
            </a:br>
            <a:r>
              <a:rPr lang="en-US" sz="4000" b="1" dirty="0"/>
              <a:t>Sandra L. Dennies</a:t>
            </a:r>
            <a:br>
              <a:rPr lang="en-US" sz="1800" b="1" dirty="0"/>
            </a:br>
            <a:r>
              <a:rPr lang="en-US" sz="2000" b="1" dirty="0"/>
              <a:t>Director of Administration</a:t>
            </a:r>
            <a:br>
              <a:rPr lang="en-US" sz="2000" b="1" dirty="0"/>
            </a:br>
            <a:r>
              <a:rPr lang="en-US" sz="2000" b="1" dirty="0"/>
              <a:t>March 8, 2023</a:t>
            </a: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10</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706174" y="1011281"/>
            <a:ext cx="7342873" cy="5878532"/>
          </a:xfrm>
          <a:prstGeom prst="rect">
            <a:avLst/>
          </a:prstGeom>
          <a:noFill/>
        </p:spPr>
        <p:txBody>
          <a:bodyPr wrap="square" rtlCol="0">
            <a:spAutoFit/>
          </a:bodyPr>
          <a:lstStyle/>
          <a:p>
            <a:endParaRPr lang="en-US" sz="2000" dirty="0"/>
          </a:p>
          <a:p>
            <a:pPr marL="685800" marR="0" lvl="1"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ERP-Specific Changes</a:t>
            </a:r>
          </a:p>
          <a:p>
            <a:pPr marL="1143000" marR="0" lvl="2"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Purchase Order Carryforward</a:t>
            </a:r>
          </a:p>
          <a:p>
            <a:pPr marL="1143000" marR="0" lvl="2"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Purchase orders for goods or services not received as of June 30 of a given FY can be carried forward from one year to the next</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As encumbrances in the new year budget</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Not in a separate bucket</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Unlike current practice, the PO related budget will be carried forward as well</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Expenditures on carried forward POs will be more visible than past years</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This practice is recommended by the City’s external auditor</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56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11</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693520" y="1435054"/>
            <a:ext cx="7342873" cy="4298100"/>
          </a:xfrm>
          <a:prstGeom prst="rect">
            <a:avLst/>
          </a:prstGeom>
          <a:noFill/>
        </p:spPr>
        <p:txBody>
          <a:bodyPr wrap="square" rtlCol="0">
            <a:spAutoFit/>
          </a:bodyPr>
          <a:lstStyle/>
          <a:p>
            <a:pPr marL="685800" marR="0" lvl="1"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ERP-Specific Changes</a:t>
            </a:r>
          </a:p>
          <a:p>
            <a:pPr marL="1143000" marR="0" lvl="2"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Accounts Payable</a:t>
            </a:r>
          </a:p>
          <a:p>
            <a:pPr marR="0" lvl="2" algn="l" defTabSz="914400" rtl="0" eaLnBrk="1" fontAlgn="auto" latinLnBrk="0" hangingPunct="1">
              <a:lnSpc>
                <a:spcPct val="90000"/>
              </a:lnSpc>
              <a:spcBef>
                <a:spcPts val="500"/>
              </a:spcBef>
              <a:spcAft>
                <a:spcPts val="0"/>
              </a:spcAft>
              <a:buClr>
                <a:srgbClr val="E7E6E6">
                  <a:lumMod val="75000"/>
                </a:srgbClr>
              </a:buClr>
              <a:buSzPct val="145000"/>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Invoices will be scanned into Oracle by the departments</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Departments will confirm the invoices online</a:t>
            </a:r>
          </a:p>
          <a:p>
            <a:pPr marR="0" lvl="3" algn="l" defTabSz="914400" rtl="0" eaLnBrk="1" fontAlgn="auto" latinLnBrk="0" hangingPunct="1">
              <a:lnSpc>
                <a:spcPct val="90000"/>
              </a:lnSpc>
              <a:spcBef>
                <a:spcPts val="500"/>
              </a:spcBef>
              <a:spcAft>
                <a:spcPts val="0"/>
              </a:spcAft>
              <a:buClrTx/>
              <a:buSzTx/>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Invoices will be electronically routed through workflow</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For departmental approvals</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Accounts Payable where they will be audited, posted and paid</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94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12</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720069" y="1397635"/>
            <a:ext cx="7542898" cy="5073697"/>
          </a:xfrm>
          <a:prstGeom prst="rect">
            <a:avLst/>
          </a:prstGeom>
          <a:noFill/>
        </p:spPr>
        <p:txBody>
          <a:bodyPr wrap="square" rtlCol="0">
            <a:spAutoFit/>
          </a:bodyPr>
          <a:lstStyle/>
          <a:p>
            <a:pPr marL="685800" marR="0" lvl="1"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ERP-Specific Changes</a:t>
            </a:r>
          </a:p>
          <a:p>
            <a:pPr marL="1143000" marR="0" lvl="2"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Other Noteworthy Changes</a:t>
            </a:r>
          </a:p>
          <a:p>
            <a:pPr marR="0" lvl="2" algn="l" defTabSz="914400" rtl="0" eaLnBrk="1" fontAlgn="auto" latinLnBrk="0" hangingPunct="1">
              <a:lnSpc>
                <a:spcPct val="90000"/>
              </a:lnSpc>
              <a:spcBef>
                <a:spcPts val="500"/>
              </a:spcBef>
              <a:spcAft>
                <a:spcPts val="0"/>
              </a:spcAft>
              <a:buClr>
                <a:srgbClr val="E7E6E6">
                  <a:lumMod val="75000"/>
                </a:srgbClr>
              </a:buClr>
              <a:buSzPct val="145000"/>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As travel authorizations and expense reimbursement requests are entered into the system, the system will redirect users to the appropriate GSA per diem rates for the travel destination</a:t>
            </a:r>
          </a:p>
          <a:p>
            <a:pPr marR="0" lvl="3" algn="l" defTabSz="914400" rtl="0" eaLnBrk="1" fontAlgn="auto" latinLnBrk="0" hangingPunct="1">
              <a:lnSpc>
                <a:spcPct val="90000"/>
              </a:lnSpc>
              <a:spcBef>
                <a:spcPts val="500"/>
              </a:spcBef>
              <a:spcAft>
                <a:spcPts val="0"/>
              </a:spcAft>
              <a:buClrTx/>
              <a:buSzTx/>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Project Portfolio Management is an integrated project and grants management module for capital projects, City and BOE grants, and CDBG grants</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Funding source-specific controls – bonds, grants, local funding with priorities and percentage splits</a:t>
            </a:r>
          </a:p>
          <a:p>
            <a:pPr marL="2057400" marR="0" lvl="4"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rPr>
              <a:t>No longer a separate database that requires manual intervention to update from the GL</a:t>
            </a:r>
          </a:p>
          <a:p>
            <a:pPr marR="0" lvl="4" algn="l" defTabSz="914400" rtl="0" eaLnBrk="1" fontAlgn="auto" latinLnBrk="0" hangingPunct="1">
              <a:lnSpc>
                <a:spcPct val="90000"/>
              </a:lnSpc>
              <a:spcBef>
                <a:spcPts val="500"/>
              </a:spcBef>
              <a:spcAft>
                <a:spcPts val="0"/>
              </a:spcAft>
              <a:buClrTx/>
              <a:buSzTx/>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Solid Waste, Recreation, </a:t>
            </a:r>
            <a:r>
              <a:rPr kumimoji="0" lang="en-US" b="0" i="1" u="none" strike="noStrike" kern="1200" cap="none" spc="0" normalizeH="0" baseline="0" noProof="0">
                <a:ln>
                  <a:noFill/>
                </a:ln>
                <a:solidFill>
                  <a:prstClr val="black"/>
                </a:solidFill>
                <a:effectLst/>
                <a:uLnTx/>
                <a:uFillTx/>
                <a:latin typeface="Calibri" panose="020F0502020204030204"/>
                <a:ea typeface="+mn-ea"/>
                <a:cs typeface="+mn-cs"/>
              </a:rPr>
              <a:t>and  Cashiering &amp;Tax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Collection systems integrated to recognize revenue daily</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744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1097" y="1759590"/>
            <a:ext cx="2907124" cy="2907124"/>
          </a:xfrm>
          <a:prstGeom prst="rect">
            <a:avLst/>
          </a:prstGeom>
        </p:spPr>
      </p:pic>
      <p:sp>
        <p:nvSpPr>
          <p:cNvPr id="50179" name="Rectangle 3"/>
          <p:cNvSpPr>
            <a:spLocks noGrp="1" noChangeArrowheads="1"/>
          </p:cNvSpPr>
          <p:nvPr>
            <p:ph idx="1"/>
          </p:nvPr>
        </p:nvSpPr>
        <p:spPr>
          <a:xfrm>
            <a:off x="3429001" y="1219200"/>
            <a:ext cx="5349240" cy="5029200"/>
          </a:xfrm>
        </p:spPr>
        <p:txBody>
          <a:bodyPr anchor="t">
            <a:normAutofit/>
          </a:bodyPr>
          <a:lstStyle/>
          <a:p>
            <a:pPr marL="457200" lvl="1" indent="0">
              <a:buNone/>
            </a:pPr>
            <a:r>
              <a:rPr lang="en-US" altLang="en-US" b="1" i="1" dirty="0"/>
              <a:t>What are the most significant accomplishments made &amp; challenges faced by the department in the last FY 2021-2022?</a:t>
            </a:r>
          </a:p>
          <a:p>
            <a:pPr marL="457200" lvl="1" indent="0">
              <a:buNone/>
            </a:pPr>
            <a:endParaRPr lang="en-US" altLang="en-US" sz="1700" dirty="0"/>
          </a:p>
          <a:p>
            <a:pPr lvl="2"/>
            <a:r>
              <a:rPr lang="en-US" altLang="en-US" dirty="0"/>
              <a:t>Improving service delivery through implementation of the ERP</a:t>
            </a:r>
          </a:p>
          <a:p>
            <a:pPr lvl="2"/>
            <a:r>
              <a:rPr lang="en-US" altLang="en-US" dirty="0"/>
              <a:t>Improving customer satisfaction (citizens and/or internal customers) </a:t>
            </a:r>
          </a:p>
          <a:p>
            <a:pPr lvl="2"/>
            <a:r>
              <a:rPr lang="en-US" altLang="en-US" dirty="0"/>
              <a:t>Consolidation of Cashiering Planning</a:t>
            </a:r>
          </a:p>
          <a:p>
            <a:pPr lvl="2"/>
            <a:endParaRPr lang="en-US" altLang="en-US" sz="1700" dirty="0"/>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13</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B74594E7-79CD-F34E-A09C-28F18F4F4E4E}"/>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3E3C68F-1F6D-40C9-9574-8D30D2C4248C}" type="slidenum">
              <a:rPr lang="en-US" altLang="en-US" smtClean="0"/>
              <a:pPr/>
              <a:t>13</a:t>
            </a:fld>
            <a:endParaRPr lang="en-US" altLang="en-US" dirty="0"/>
          </a:p>
        </p:txBody>
      </p:sp>
    </p:spTree>
    <p:extLst>
      <p:ext uri="{BB962C8B-B14F-4D97-AF65-F5344CB8AC3E}">
        <p14:creationId xmlns:p14="http://schemas.microsoft.com/office/powerpoint/2010/main" val="425373525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117475"/>
            <a:ext cx="7886700" cy="1133693"/>
          </a:xfrm>
        </p:spPr>
        <p:txBody>
          <a:bodyPr>
            <a:normAutofit/>
          </a:bodyPr>
          <a:lstStyle/>
          <a:p>
            <a:pPr marL="800100" algn="ctr"/>
            <a:r>
              <a:rPr lang="en-US" sz="4500" b="1" i="1" dirty="0"/>
              <a:t>FY 2023-2024 Goals</a:t>
            </a:r>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510C05F-0ED9-FBC8-D314-39C744661236}"/>
              </a:ext>
            </a:extLst>
          </p:cNvPr>
          <p:cNvSpPr txBox="1"/>
          <p:nvPr/>
        </p:nvSpPr>
        <p:spPr>
          <a:xfrm>
            <a:off x="762000" y="990600"/>
            <a:ext cx="7391400" cy="1981200"/>
          </a:xfrm>
          <a:prstGeom prst="rect">
            <a:avLst/>
          </a:prstGeom>
          <a:noFill/>
        </p:spPr>
        <p:txBody>
          <a:bodyPr wrap="square" rtlCol="0">
            <a:spAutoFit/>
          </a:bodyPr>
          <a:lstStyle/>
          <a:p>
            <a:endParaRPr lang="en-US" dirty="0"/>
          </a:p>
        </p:txBody>
      </p:sp>
      <p:grpSp>
        <p:nvGrpSpPr>
          <p:cNvPr id="5" name="Group 4">
            <a:extLst>
              <a:ext uri="{FF2B5EF4-FFF2-40B4-BE49-F238E27FC236}">
                <a16:creationId xmlns:a16="http://schemas.microsoft.com/office/drawing/2014/main" id="{5C815C69-9817-B442-96AF-306246878840}"/>
              </a:ext>
            </a:extLst>
          </p:cNvPr>
          <p:cNvGrpSpPr/>
          <p:nvPr/>
        </p:nvGrpSpPr>
        <p:grpSpPr>
          <a:xfrm>
            <a:off x="274509" y="505691"/>
            <a:ext cx="8592694" cy="2719909"/>
            <a:chOff x="-1144" y="-408668"/>
            <a:chExt cx="8592694" cy="2179028"/>
          </a:xfrm>
        </p:grpSpPr>
        <p:sp>
          <p:nvSpPr>
            <p:cNvPr id="6" name="Callout: Up Arrow 5">
              <a:extLst>
                <a:ext uri="{FF2B5EF4-FFF2-40B4-BE49-F238E27FC236}">
                  <a16:creationId xmlns:a16="http://schemas.microsoft.com/office/drawing/2014/main" id="{C7835AFF-89AF-DAEC-9F9B-1BEEE7458A5B}"/>
                </a:ext>
              </a:extLst>
            </p:cNvPr>
            <p:cNvSpPr/>
            <p:nvPr/>
          </p:nvSpPr>
          <p:spPr>
            <a:xfrm rot="10800000">
              <a:off x="0" y="0"/>
              <a:ext cx="8591550" cy="1770360"/>
            </a:xfrm>
            <a:prstGeom prst="upArrowCallou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7" name="Callout: Up Arrow 4">
              <a:extLst>
                <a:ext uri="{FF2B5EF4-FFF2-40B4-BE49-F238E27FC236}">
                  <a16:creationId xmlns:a16="http://schemas.microsoft.com/office/drawing/2014/main" id="{6FE87A23-C3BF-EF44-42CC-DAB10489A78E}"/>
                </a:ext>
              </a:extLst>
            </p:cNvPr>
            <p:cNvSpPr txBox="1"/>
            <p:nvPr/>
          </p:nvSpPr>
          <p:spPr>
            <a:xfrm>
              <a:off x="-1144" y="-408668"/>
              <a:ext cx="8591550" cy="1985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400" b="1" i="1" kern="1200" dirty="0"/>
                <a:t>Department goals for FY2023-2024 include those stated as Major Changes as well as those related to implementation of  appropriate mill rate to address 2022 Revaluation</a:t>
              </a:r>
              <a:endParaRPr lang="en-US" sz="2400" kern="1200" dirty="0"/>
            </a:p>
          </p:txBody>
        </p:sp>
      </p:grpSp>
      <p:grpSp>
        <p:nvGrpSpPr>
          <p:cNvPr id="15" name="Group 14">
            <a:extLst>
              <a:ext uri="{FF2B5EF4-FFF2-40B4-BE49-F238E27FC236}">
                <a16:creationId xmlns:a16="http://schemas.microsoft.com/office/drawing/2014/main" id="{28DBED64-D48E-8DB7-7C1E-B30E2AFFCD08}"/>
              </a:ext>
            </a:extLst>
          </p:cNvPr>
          <p:cNvGrpSpPr/>
          <p:nvPr/>
        </p:nvGrpSpPr>
        <p:grpSpPr>
          <a:xfrm>
            <a:off x="274509" y="3225601"/>
            <a:ext cx="8591549" cy="812999"/>
            <a:chOff x="274509" y="3225601"/>
            <a:chExt cx="8591549" cy="812999"/>
          </a:xfrm>
        </p:grpSpPr>
        <p:sp>
          <p:nvSpPr>
            <p:cNvPr id="13" name="Rectangle 12">
              <a:extLst>
                <a:ext uri="{FF2B5EF4-FFF2-40B4-BE49-F238E27FC236}">
                  <a16:creationId xmlns:a16="http://schemas.microsoft.com/office/drawing/2014/main" id="{A09946E4-2496-3F50-DC95-22B55A167152}"/>
                </a:ext>
              </a:extLst>
            </p:cNvPr>
            <p:cNvSpPr/>
            <p:nvPr/>
          </p:nvSpPr>
          <p:spPr>
            <a:xfrm>
              <a:off x="274509" y="3225601"/>
              <a:ext cx="8591549" cy="81299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FE6AC37-1EFD-1706-1EF6-BDC2E6954E6F}"/>
                </a:ext>
              </a:extLst>
            </p:cNvPr>
            <p:cNvSpPr txBox="1"/>
            <p:nvPr/>
          </p:nvSpPr>
          <p:spPr>
            <a:xfrm>
              <a:off x="457200" y="3355406"/>
              <a:ext cx="8305800" cy="523220"/>
            </a:xfrm>
            <a:prstGeom prst="rect">
              <a:avLst/>
            </a:prstGeom>
            <a:noFill/>
          </p:spPr>
          <p:txBody>
            <a:bodyPr wrap="square" rtlCol="0">
              <a:spAutoFit/>
            </a:bodyPr>
            <a:lstStyle/>
            <a:p>
              <a:pPr algn="ctr"/>
              <a:r>
                <a:rPr lang="en-US" sz="2800" i="1" dirty="0">
                  <a:solidFill>
                    <a:schemeClr val="bg1"/>
                  </a:solidFill>
                </a:rPr>
                <a:t>Office of Administration Budget Totals $296,115</a:t>
              </a:r>
            </a:p>
          </p:txBody>
        </p:sp>
      </p:grpSp>
      <p:grpSp>
        <p:nvGrpSpPr>
          <p:cNvPr id="32" name="Group 31">
            <a:extLst>
              <a:ext uri="{FF2B5EF4-FFF2-40B4-BE49-F238E27FC236}">
                <a16:creationId xmlns:a16="http://schemas.microsoft.com/office/drawing/2014/main" id="{F161C2AB-4FF3-FF73-C377-61694645850C}"/>
              </a:ext>
            </a:extLst>
          </p:cNvPr>
          <p:cNvGrpSpPr/>
          <p:nvPr/>
        </p:nvGrpSpPr>
        <p:grpSpPr>
          <a:xfrm>
            <a:off x="274509" y="4042407"/>
            <a:ext cx="8591549" cy="2434593"/>
            <a:chOff x="284034" y="4341859"/>
            <a:chExt cx="8591549" cy="1411941"/>
          </a:xfrm>
        </p:grpSpPr>
        <p:grpSp>
          <p:nvGrpSpPr>
            <p:cNvPr id="16" name="Group 15">
              <a:extLst>
                <a:ext uri="{FF2B5EF4-FFF2-40B4-BE49-F238E27FC236}">
                  <a16:creationId xmlns:a16="http://schemas.microsoft.com/office/drawing/2014/main" id="{21FAA485-9690-0E34-5576-E2DD763C8562}"/>
                </a:ext>
              </a:extLst>
            </p:cNvPr>
            <p:cNvGrpSpPr/>
            <p:nvPr/>
          </p:nvGrpSpPr>
          <p:grpSpPr>
            <a:xfrm>
              <a:off x="284034" y="4341859"/>
              <a:ext cx="1717890" cy="1374539"/>
              <a:chOff x="0" y="1616510"/>
              <a:chExt cx="1717890" cy="1374539"/>
            </a:xfrm>
          </p:grpSpPr>
          <p:sp>
            <p:nvSpPr>
              <p:cNvPr id="17" name="Rectangle 16">
                <a:extLst>
                  <a:ext uri="{FF2B5EF4-FFF2-40B4-BE49-F238E27FC236}">
                    <a16:creationId xmlns:a16="http://schemas.microsoft.com/office/drawing/2014/main" id="{AF4CBAFC-C064-37F1-9F6A-C1E625BFAF47}"/>
                  </a:ext>
                </a:extLst>
              </p:cNvPr>
              <p:cNvSpPr/>
              <p:nvPr/>
            </p:nvSpPr>
            <p:spPr>
              <a:xfrm>
                <a:off x="0" y="1616510"/>
                <a:ext cx="1717890" cy="1374539"/>
              </a:xfrm>
              <a:prstGeom prst="rect">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8" name="TextBox 17">
                <a:extLst>
                  <a:ext uri="{FF2B5EF4-FFF2-40B4-BE49-F238E27FC236}">
                    <a16:creationId xmlns:a16="http://schemas.microsoft.com/office/drawing/2014/main" id="{13297D8E-03BC-B545-F2D2-99A3444916CE}"/>
                  </a:ext>
                </a:extLst>
              </p:cNvPr>
              <p:cNvSpPr txBox="1"/>
              <p:nvPr/>
            </p:nvSpPr>
            <p:spPr>
              <a:xfrm>
                <a:off x="0" y="1616510"/>
                <a:ext cx="1717890" cy="13745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2000" kern="1200" dirty="0"/>
                  <a:t>The only variance is the inclusion of  funds to attend GFOA and Oracle meetings.</a:t>
                </a:r>
              </a:p>
            </p:txBody>
          </p:sp>
        </p:grpSp>
        <p:grpSp>
          <p:nvGrpSpPr>
            <p:cNvPr id="19" name="Group 18">
              <a:extLst>
                <a:ext uri="{FF2B5EF4-FFF2-40B4-BE49-F238E27FC236}">
                  <a16:creationId xmlns:a16="http://schemas.microsoft.com/office/drawing/2014/main" id="{C99AF8B2-D76A-0FC1-03E7-16EB63DA1DAB}"/>
                </a:ext>
              </a:extLst>
            </p:cNvPr>
            <p:cNvGrpSpPr/>
            <p:nvPr/>
          </p:nvGrpSpPr>
          <p:grpSpPr>
            <a:xfrm>
              <a:off x="2002449" y="4341859"/>
              <a:ext cx="1717890" cy="1374539"/>
              <a:chOff x="2137520" y="1616510"/>
              <a:chExt cx="1717890" cy="1374539"/>
            </a:xfrm>
          </p:grpSpPr>
          <p:sp>
            <p:nvSpPr>
              <p:cNvPr id="20" name="Rectangle 19">
                <a:extLst>
                  <a:ext uri="{FF2B5EF4-FFF2-40B4-BE49-F238E27FC236}">
                    <a16:creationId xmlns:a16="http://schemas.microsoft.com/office/drawing/2014/main" id="{28863832-38B3-6DFD-7BBE-5D9E732B6759}"/>
                  </a:ext>
                </a:extLst>
              </p:cNvPr>
              <p:cNvSpPr/>
              <p:nvPr/>
            </p:nvSpPr>
            <p:spPr>
              <a:xfrm>
                <a:off x="2137520" y="1616510"/>
                <a:ext cx="1717890" cy="1374539"/>
              </a:xfrm>
              <a:prstGeom prst="rect">
                <a:avLst/>
              </a:prstGeom>
            </p:spPr>
            <p:style>
              <a:lnRef idx="2">
                <a:schemeClr val="accent5">
                  <a:tint val="40000"/>
                  <a:alpha val="90000"/>
                  <a:hueOff val="0"/>
                  <a:satOff val="0"/>
                  <a:lumOff val="0"/>
                  <a:alphaOff val="0"/>
                </a:schemeClr>
              </a:lnRef>
              <a:fillRef idx="1">
                <a:schemeClr val="accent5">
                  <a:tint val="40000"/>
                  <a:alpha val="90000"/>
                  <a:hueOff val="-1684941"/>
                  <a:satOff val="-5708"/>
                  <a:lumOff val="-732"/>
                  <a:alphaOff val="0"/>
                </a:schemeClr>
              </a:fillRef>
              <a:effectRef idx="0">
                <a:schemeClr val="accent5">
                  <a:tint val="40000"/>
                  <a:alpha val="90000"/>
                  <a:hueOff val="-1684941"/>
                  <a:satOff val="-5708"/>
                  <a:lumOff val="-732"/>
                  <a:alphaOff val="0"/>
                </a:schemeClr>
              </a:effectRef>
              <a:fontRef idx="minor">
                <a:schemeClr val="dk1">
                  <a:hueOff val="0"/>
                  <a:satOff val="0"/>
                  <a:lumOff val="0"/>
                  <a:alphaOff val="0"/>
                </a:schemeClr>
              </a:fontRef>
            </p:style>
          </p:sp>
          <p:sp>
            <p:nvSpPr>
              <p:cNvPr id="21" name="TextBox 20">
                <a:extLst>
                  <a:ext uri="{FF2B5EF4-FFF2-40B4-BE49-F238E27FC236}">
                    <a16:creationId xmlns:a16="http://schemas.microsoft.com/office/drawing/2014/main" id="{4A8209BC-2132-13C3-15D7-AC80B9F5CEA6}"/>
                  </a:ext>
                </a:extLst>
              </p:cNvPr>
              <p:cNvSpPr txBox="1"/>
              <p:nvPr/>
            </p:nvSpPr>
            <p:spPr>
              <a:xfrm>
                <a:off x="2137520" y="1616510"/>
                <a:ext cx="1717890" cy="13745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900" kern="1200" dirty="0"/>
                  <a:t>The Office of Administration will determine one employee to attend each conference.</a:t>
                </a:r>
              </a:p>
            </p:txBody>
          </p:sp>
        </p:grpSp>
        <p:grpSp>
          <p:nvGrpSpPr>
            <p:cNvPr id="22" name="Group 21">
              <a:extLst>
                <a:ext uri="{FF2B5EF4-FFF2-40B4-BE49-F238E27FC236}">
                  <a16:creationId xmlns:a16="http://schemas.microsoft.com/office/drawing/2014/main" id="{61F33C93-33EF-15BF-755C-66577B4E9963}"/>
                </a:ext>
              </a:extLst>
            </p:cNvPr>
            <p:cNvGrpSpPr/>
            <p:nvPr/>
          </p:nvGrpSpPr>
          <p:grpSpPr>
            <a:xfrm>
              <a:off x="3720864" y="4341859"/>
              <a:ext cx="1717890" cy="1374539"/>
              <a:chOff x="3216647" y="1616510"/>
              <a:chExt cx="1717890" cy="1374539"/>
            </a:xfrm>
          </p:grpSpPr>
          <p:sp>
            <p:nvSpPr>
              <p:cNvPr id="23" name="Rectangle 22">
                <a:extLst>
                  <a:ext uri="{FF2B5EF4-FFF2-40B4-BE49-F238E27FC236}">
                    <a16:creationId xmlns:a16="http://schemas.microsoft.com/office/drawing/2014/main" id="{99C15E42-1DB4-6A9E-A465-67DD5DA9F098}"/>
                  </a:ext>
                </a:extLst>
              </p:cNvPr>
              <p:cNvSpPr/>
              <p:nvPr/>
            </p:nvSpPr>
            <p:spPr>
              <a:xfrm>
                <a:off x="3216647" y="1616510"/>
                <a:ext cx="1717890" cy="1374539"/>
              </a:xfrm>
              <a:prstGeom prst="rect">
                <a:avLst/>
              </a:prstGeom>
            </p:spPr>
            <p:style>
              <a:lnRef idx="2">
                <a:schemeClr val="accent5">
                  <a:tint val="40000"/>
                  <a:alpha val="90000"/>
                  <a:hueOff val="0"/>
                  <a:satOff val="0"/>
                  <a:lumOff val="0"/>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sp>
          <p:sp>
            <p:nvSpPr>
              <p:cNvPr id="24" name="TextBox 23">
                <a:extLst>
                  <a:ext uri="{FF2B5EF4-FFF2-40B4-BE49-F238E27FC236}">
                    <a16:creationId xmlns:a16="http://schemas.microsoft.com/office/drawing/2014/main" id="{FE83C96F-CE5E-5334-6485-DB7A261447C4}"/>
                  </a:ext>
                </a:extLst>
              </p:cNvPr>
              <p:cNvSpPr txBox="1"/>
              <p:nvPr/>
            </p:nvSpPr>
            <p:spPr>
              <a:xfrm>
                <a:off x="3216647" y="1616510"/>
                <a:ext cx="1717890" cy="13745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2000" kern="1200" dirty="0"/>
                  <a:t>Funding is the only obstacle  to addressing this variance. </a:t>
                </a:r>
              </a:p>
            </p:txBody>
          </p:sp>
        </p:grpSp>
        <p:grpSp>
          <p:nvGrpSpPr>
            <p:cNvPr id="25" name="Group 24">
              <a:extLst>
                <a:ext uri="{FF2B5EF4-FFF2-40B4-BE49-F238E27FC236}">
                  <a16:creationId xmlns:a16="http://schemas.microsoft.com/office/drawing/2014/main" id="{62C6B261-6DC6-9BB0-BCAF-6EA27EA8FE6D}"/>
                </a:ext>
              </a:extLst>
            </p:cNvPr>
            <p:cNvGrpSpPr/>
            <p:nvPr/>
          </p:nvGrpSpPr>
          <p:grpSpPr>
            <a:xfrm>
              <a:off x="5438754" y="4341859"/>
              <a:ext cx="1718415" cy="1411941"/>
              <a:chOff x="5058972" y="1616510"/>
              <a:chExt cx="1718415" cy="1411941"/>
            </a:xfrm>
          </p:grpSpPr>
          <p:sp>
            <p:nvSpPr>
              <p:cNvPr id="26" name="Rectangle 25">
                <a:extLst>
                  <a:ext uri="{FF2B5EF4-FFF2-40B4-BE49-F238E27FC236}">
                    <a16:creationId xmlns:a16="http://schemas.microsoft.com/office/drawing/2014/main" id="{6821FF1A-456A-34EB-15C1-0B324DBA7486}"/>
                  </a:ext>
                </a:extLst>
              </p:cNvPr>
              <p:cNvSpPr/>
              <p:nvPr/>
            </p:nvSpPr>
            <p:spPr>
              <a:xfrm>
                <a:off x="5059497" y="1616510"/>
                <a:ext cx="1717890" cy="1374539"/>
              </a:xfrm>
              <a:prstGeom prst="rect">
                <a:avLst/>
              </a:prstGeom>
            </p:spPr>
            <p:style>
              <a:lnRef idx="2">
                <a:schemeClr val="accent5">
                  <a:tint val="40000"/>
                  <a:alpha val="90000"/>
                  <a:hueOff val="0"/>
                  <a:satOff val="0"/>
                  <a:lumOff val="0"/>
                  <a:alphaOff val="0"/>
                </a:schemeClr>
              </a:lnRef>
              <a:fillRef idx="1">
                <a:schemeClr val="accent5">
                  <a:tint val="40000"/>
                  <a:alpha val="90000"/>
                  <a:hueOff val="-5054821"/>
                  <a:satOff val="-17124"/>
                  <a:lumOff val="-2196"/>
                  <a:alphaOff val="0"/>
                </a:schemeClr>
              </a:fillRef>
              <a:effectRef idx="0">
                <a:schemeClr val="accent5">
                  <a:tint val="40000"/>
                  <a:alpha val="90000"/>
                  <a:hueOff val="-5054821"/>
                  <a:satOff val="-17124"/>
                  <a:lumOff val="-2196"/>
                  <a:alphaOff val="0"/>
                </a:schemeClr>
              </a:effectRef>
              <a:fontRef idx="minor">
                <a:schemeClr val="dk1">
                  <a:hueOff val="0"/>
                  <a:satOff val="0"/>
                  <a:lumOff val="0"/>
                  <a:alphaOff val="0"/>
                </a:schemeClr>
              </a:fontRef>
            </p:style>
          </p:sp>
          <p:sp>
            <p:nvSpPr>
              <p:cNvPr id="27" name="TextBox 26">
                <a:extLst>
                  <a:ext uri="{FF2B5EF4-FFF2-40B4-BE49-F238E27FC236}">
                    <a16:creationId xmlns:a16="http://schemas.microsoft.com/office/drawing/2014/main" id="{D79233AA-0767-0C3F-D02C-9756BB9092C8}"/>
                  </a:ext>
                </a:extLst>
              </p:cNvPr>
              <p:cNvSpPr txBox="1"/>
              <p:nvPr/>
            </p:nvSpPr>
            <p:spPr>
              <a:xfrm>
                <a:off x="5058972" y="1653912"/>
                <a:ext cx="1717890" cy="13745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2000" kern="1200" dirty="0"/>
                  <a:t>Identification of the appropriate individuals to attend that have systems obligations.</a:t>
                </a:r>
              </a:p>
            </p:txBody>
          </p:sp>
        </p:grpSp>
        <p:grpSp>
          <p:nvGrpSpPr>
            <p:cNvPr id="28" name="Group 27">
              <a:extLst>
                <a:ext uri="{FF2B5EF4-FFF2-40B4-BE49-F238E27FC236}">
                  <a16:creationId xmlns:a16="http://schemas.microsoft.com/office/drawing/2014/main" id="{7491EEA6-7604-DE9A-6F03-23EAE16A9DBB}"/>
                </a:ext>
              </a:extLst>
            </p:cNvPr>
            <p:cNvGrpSpPr/>
            <p:nvPr/>
          </p:nvGrpSpPr>
          <p:grpSpPr>
            <a:xfrm>
              <a:off x="7157693" y="4341859"/>
              <a:ext cx="1717890" cy="1374539"/>
              <a:chOff x="6873659" y="1616510"/>
              <a:chExt cx="1717890" cy="1374539"/>
            </a:xfrm>
          </p:grpSpPr>
          <p:sp>
            <p:nvSpPr>
              <p:cNvPr id="29" name="Rectangle 28">
                <a:extLst>
                  <a:ext uri="{FF2B5EF4-FFF2-40B4-BE49-F238E27FC236}">
                    <a16:creationId xmlns:a16="http://schemas.microsoft.com/office/drawing/2014/main" id="{D1EBECF5-2DAE-9437-48CB-7743DF085B63}"/>
                  </a:ext>
                </a:extLst>
              </p:cNvPr>
              <p:cNvSpPr/>
              <p:nvPr/>
            </p:nvSpPr>
            <p:spPr>
              <a:xfrm>
                <a:off x="6873659" y="1616510"/>
                <a:ext cx="1717890" cy="1374539"/>
              </a:xfrm>
              <a:prstGeom prst="rect">
                <a:avLst/>
              </a:prstGeom>
            </p:spPr>
            <p:style>
              <a:lnRef idx="2">
                <a:schemeClr val="accent5">
                  <a:tint val="40000"/>
                  <a:alpha val="90000"/>
                  <a:hueOff val="0"/>
                  <a:satOff val="0"/>
                  <a:lumOff val="0"/>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30" name="TextBox 29">
                <a:extLst>
                  <a:ext uri="{FF2B5EF4-FFF2-40B4-BE49-F238E27FC236}">
                    <a16:creationId xmlns:a16="http://schemas.microsoft.com/office/drawing/2014/main" id="{24397CA1-9C5F-3D16-9486-7CB5123345C3}"/>
                  </a:ext>
                </a:extLst>
              </p:cNvPr>
              <p:cNvSpPr txBox="1"/>
              <p:nvPr/>
            </p:nvSpPr>
            <p:spPr>
              <a:xfrm>
                <a:off x="6873659" y="1616510"/>
                <a:ext cx="1717890" cy="137453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kern="1200" dirty="0"/>
                  <a:t>Total $5,000  requested for 2 Conferences.  Any remaining funds will support CTGFOA Conference Attendance.</a:t>
                </a:r>
              </a:p>
            </p:txBody>
          </p:sp>
        </p:grpSp>
      </p:grpSp>
      <p:sp>
        <p:nvSpPr>
          <p:cNvPr id="8" name="Slide Number Placeholder 1">
            <a:extLst>
              <a:ext uri="{FF2B5EF4-FFF2-40B4-BE49-F238E27FC236}">
                <a16:creationId xmlns:a16="http://schemas.microsoft.com/office/drawing/2014/main" id="{910AC197-4973-1126-DE0B-3C47FDE7C113}"/>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3E3C68F-1F6D-40C9-9574-8D30D2C4248C}" type="slidenum">
              <a:rPr lang="en-US" altLang="en-US" smtClean="0"/>
              <a:pPr/>
              <a:t>14</a:t>
            </a:fld>
            <a:endParaRPr lang="en-US" alt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15</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1104558" y="1839429"/>
            <a:ext cx="7342873"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One of the functions of the Office of Administration is Debt Administration which is the payment of interest and principal on non-self-supporting General Obligation bonds issued by the City.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funds necessary to fulfill this obligation are transferred to the Debt Service fund for payment. The division also includes the annual transfer of the City match of grant funds.</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98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16</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8364C5FC-B3F4-977D-E066-E45EAABE1931}"/>
              </a:ext>
            </a:extLst>
          </p:cNvPr>
          <p:cNvPicPr>
            <a:picLocks noChangeAspect="1"/>
          </p:cNvPicPr>
          <p:nvPr/>
        </p:nvPicPr>
        <p:blipFill>
          <a:blip r:embed="rId3"/>
          <a:stretch>
            <a:fillRect/>
          </a:stretch>
        </p:blipFill>
        <p:spPr>
          <a:xfrm>
            <a:off x="267148" y="1733505"/>
            <a:ext cx="8754697" cy="4610743"/>
          </a:xfrm>
          <a:prstGeom prst="rect">
            <a:avLst/>
          </a:prstGeom>
        </p:spPr>
      </p:pic>
    </p:spTree>
    <p:extLst>
      <p:ext uri="{BB962C8B-B14F-4D97-AF65-F5344CB8AC3E}">
        <p14:creationId xmlns:p14="http://schemas.microsoft.com/office/powerpoint/2010/main" val="217573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17</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E0576742-CD43-0299-9AB2-42A08E85B1BE}"/>
              </a:ext>
            </a:extLst>
          </p:cNvPr>
          <p:cNvPicPr>
            <a:picLocks noChangeAspect="1"/>
          </p:cNvPicPr>
          <p:nvPr/>
        </p:nvPicPr>
        <p:blipFill>
          <a:blip r:embed="rId3"/>
          <a:stretch>
            <a:fillRect/>
          </a:stretch>
        </p:blipFill>
        <p:spPr>
          <a:xfrm>
            <a:off x="-19050" y="1692777"/>
            <a:ext cx="9144000" cy="4759206"/>
          </a:xfrm>
          <a:prstGeom prst="rect">
            <a:avLst/>
          </a:prstGeom>
        </p:spPr>
      </p:pic>
    </p:spTree>
    <p:extLst>
      <p:ext uri="{BB962C8B-B14F-4D97-AF65-F5344CB8AC3E}">
        <p14:creationId xmlns:p14="http://schemas.microsoft.com/office/powerpoint/2010/main" val="2892668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18</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1E0AD238-5FA9-9ABA-7557-7EFB497462A6}"/>
              </a:ext>
            </a:extLst>
          </p:cNvPr>
          <p:cNvPicPr>
            <a:picLocks noChangeAspect="1"/>
          </p:cNvPicPr>
          <p:nvPr/>
        </p:nvPicPr>
        <p:blipFill>
          <a:blip r:embed="rId3"/>
          <a:stretch>
            <a:fillRect/>
          </a:stretch>
        </p:blipFill>
        <p:spPr>
          <a:xfrm>
            <a:off x="0" y="1762080"/>
            <a:ext cx="9144000" cy="4694464"/>
          </a:xfrm>
          <a:prstGeom prst="rect">
            <a:avLst/>
          </a:prstGeom>
        </p:spPr>
      </p:pic>
    </p:spTree>
    <p:extLst>
      <p:ext uri="{BB962C8B-B14F-4D97-AF65-F5344CB8AC3E}">
        <p14:creationId xmlns:p14="http://schemas.microsoft.com/office/powerpoint/2010/main" val="361394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8B04-D652-4FF8-BC75-3A8EA1B962BB}"/>
              </a:ext>
            </a:extLst>
          </p:cNvPr>
          <p:cNvSpPr>
            <a:spLocks noGrp="1"/>
          </p:cNvSpPr>
          <p:nvPr>
            <p:ph type="title"/>
          </p:nvPr>
        </p:nvSpPr>
        <p:spPr>
          <a:xfrm>
            <a:off x="926973" y="1104813"/>
            <a:ext cx="7290054" cy="1124712"/>
          </a:xfrm>
        </p:spPr>
        <p:txBody>
          <a:bodyPr/>
          <a:lstStyle/>
          <a:p>
            <a:pPr algn="ctr"/>
            <a:r>
              <a:rPr lang="en-US" dirty="0"/>
              <a:t>Office of Administration </a:t>
            </a:r>
          </a:p>
        </p:txBody>
      </p:sp>
      <p:sp>
        <p:nvSpPr>
          <p:cNvPr id="3" name="Slide Number Placeholder 2">
            <a:extLst>
              <a:ext uri="{FF2B5EF4-FFF2-40B4-BE49-F238E27FC236}">
                <a16:creationId xmlns:a16="http://schemas.microsoft.com/office/drawing/2014/main" id="{9546966D-02D9-41B9-9504-B993F796D497}"/>
              </a:ext>
            </a:extLst>
          </p:cNvPr>
          <p:cNvSpPr>
            <a:spLocks noGrp="1"/>
          </p:cNvSpPr>
          <p:nvPr>
            <p:ph type="sldNum" sz="quarter" idx="12"/>
          </p:nvPr>
        </p:nvSpPr>
        <p:spPr/>
        <p:txBody>
          <a:bodyPr/>
          <a:lstStyle/>
          <a:p>
            <a:fld id="{A6E5849F-8334-433C-8F52-1234662387B6}" type="slidenum">
              <a:rPr lang="en-US" smtClean="0"/>
              <a:t>2</a:t>
            </a:fld>
            <a:endParaRPr lang="en-US" dirty="0"/>
          </a:p>
        </p:txBody>
      </p:sp>
      <p:sp>
        <p:nvSpPr>
          <p:cNvPr id="5" name="Rectangle 4">
            <a:extLst>
              <a:ext uri="{FF2B5EF4-FFF2-40B4-BE49-F238E27FC236}">
                <a16:creationId xmlns:a16="http://schemas.microsoft.com/office/drawing/2014/main" id="{2BEB71CC-DCCC-4897-BFB5-ECAB4A720F5B}"/>
              </a:ext>
            </a:extLst>
          </p:cNvPr>
          <p:cNvSpPr/>
          <p:nvPr/>
        </p:nvSpPr>
        <p:spPr>
          <a:xfrm>
            <a:off x="3384480" y="2440937"/>
            <a:ext cx="2932724" cy="3011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i="1" dirty="0">
                <a:solidFill>
                  <a:schemeClr val="tx1"/>
                </a:solidFill>
                <a:ea typeface="+mn-lt"/>
                <a:cs typeface="+mn-lt"/>
              </a:rPr>
              <a:t>Director of Administration</a:t>
            </a:r>
          </a:p>
        </p:txBody>
      </p:sp>
      <p:sp>
        <p:nvSpPr>
          <p:cNvPr id="6" name="Rectangle 5">
            <a:extLst>
              <a:ext uri="{FF2B5EF4-FFF2-40B4-BE49-F238E27FC236}">
                <a16:creationId xmlns:a16="http://schemas.microsoft.com/office/drawing/2014/main" id="{35A514C0-FC58-4DAB-A9EE-30D59E0A9F8B}"/>
              </a:ext>
            </a:extLst>
          </p:cNvPr>
          <p:cNvSpPr/>
          <p:nvPr/>
        </p:nvSpPr>
        <p:spPr>
          <a:xfrm>
            <a:off x="579875" y="3623409"/>
            <a:ext cx="2246922"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lgn="ctr">
              <a:buFont typeface="Arial"/>
              <a:buChar char="•"/>
            </a:pPr>
            <a:r>
              <a:rPr lang="en-US" sz="1350" dirty="0">
                <a:solidFill>
                  <a:schemeClr val="tx2"/>
                </a:solidFill>
              </a:rPr>
              <a:t>Office of Policy and Management</a:t>
            </a:r>
          </a:p>
        </p:txBody>
      </p:sp>
      <p:sp>
        <p:nvSpPr>
          <p:cNvPr id="7" name="Rectangle 6">
            <a:extLst>
              <a:ext uri="{FF2B5EF4-FFF2-40B4-BE49-F238E27FC236}">
                <a16:creationId xmlns:a16="http://schemas.microsoft.com/office/drawing/2014/main" id="{3DF7ABAC-77AA-4661-BC69-BF539D90E248}"/>
              </a:ext>
            </a:extLst>
          </p:cNvPr>
          <p:cNvSpPr/>
          <p:nvPr/>
        </p:nvSpPr>
        <p:spPr>
          <a:xfrm>
            <a:off x="3021763" y="3623406"/>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buFont typeface="Arial"/>
              <a:buChar char="•"/>
            </a:pPr>
            <a:r>
              <a:rPr lang="en-US" sz="1350" dirty="0">
                <a:solidFill>
                  <a:schemeClr val="tx2"/>
                </a:solidFill>
              </a:rPr>
              <a:t>Tax and Collection</a:t>
            </a:r>
          </a:p>
        </p:txBody>
      </p:sp>
      <p:sp>
        <p:nvSpPr>
          <p:cNvPr id="11" name="Rectangle 10">
            <a:extLst>
              <a:ext uri="{FF2B5EF4-FFF2-40B4-BE49-F238E27FC236}">
                <a16:creationId xmlns:a16="http://schemas.microsoft.com/office/drawing/2014/main" id="{46D8B23A-BCDF-47D4-94B7-697C31FB7181}"/>
              </a:ext>
            </a:extLst>
          </p:cNvPr>
          <p:cNvSpPr/>
          <p:nvPr/>
        </p:nvSpPr>
        <p:spPr>
          <a:xfrm>
            <a:off x="573036" y="4577662"/>
            <a:ext cx="2246922"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lgn="ctr">
              <a:buFont typeface="Arial"/>
              <a:buChar char="•"/>
            </a:pPr>
            <a:r>
              <a:rPr lang="en-US" sz="1350" dirty="0">
                <a:solidFill>
                  <a:schemeClr val="tx2"/>
                </a:solidFill>
              </a:rPr>
              <a:t>Grants Administration</a:t>
            </a:r>
          </a:p>
        </p:txBody>
      </p:sp>
      <p:sp>
        <p:nvSpPr>
          <p:cNvPr id="12" name="Rectangle 11">
            <a:extLst>
              <a:ext uri="{FF2B5EF4-FFF2-40B4-BE49-F238E27FC236}">
                <a16:creationId xmlns:a16="http://schemas.microsoft.com/office/drawing/2014/main" id="{64CC58FA-1E8B-4CDC-8670-653AC8604328}"/>
              </a:ext>
            </a:extLst>
          </p:cNvPr>
          <p:cNvSpPr/>
          <p:nvPr/>
        </p:nvSpPr>
        <p:spPr>
          <a:xfrm>
            <a:off x="4976883" y="3623408"/>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buFont typeface="Arial"/>
              <a:buChar char="•"/>
            </a:pPr>
            <a:r>
              <a:rPr lang="en-US" sz="1350" dirty="0">
                <a:solidFill>
                  <a:schemeClr val="tx2"/>
                </a:solidFill>
              </a:rPr>
              <a:t>Purchasing</a:t>
            </a:r>
          </a:p>
        </p:txBody>
      </p:sp>
      <p:sp>
        <p:nvSpPr>
          <p:cNvPr id="13" name="Rectangle 12">
            <a:extLst>
              <a:ext uri="{FF2B5EF4-FFF2-40B4-BE49-F238E27FC236}">
                <a16:creationId xmlns:a16="http://schemas.microsoft.com/office/drawing/2014/main" id="{217EE952-6637-4B02-88AD-264542BD4354}"/>
              </a:ext>
            </a:extLst>
          </p:cNvPr>
          <p:cNvSpPr/>
          <p:nvPr/>
        </p:nvSpPr>
        <p:spPr>
          <a:xfrm>
            <a:off x="3021763" y="4578909"/>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buFont typeface="Arial"/>
              <a:buChar char="•"/>
            </a:pPr>
            <a:r>
              <a:rPr lang="en-US" sz="1350" dirty="0">
                <a:solidFill>
                  <a:schemeClr val="tx2"/>
                </a:solidFill>
              </a:rPr>
              <a:t>Assessment</a:t>
            </a:r>
          </a:p>
        </p:txBody>
      </p:sp>
      <p:sp>
        <p:nvSpPr>
          <p:cNvPr id="14" name="Rectangle 13">
            <a:extLst>
              <a:ext uri="{FF2B5EF4-FFF2-40B4-BE49-F238E27FC236}">
                <a16:creationId xmlns:a16="http://schemas.microsoft.com/office/drawing/2014/main" id="{CD843230-F00D-40CD-AB08-DA905A5CB8B8}"/>
              </a:ext>
            </a:extLst>
          </p:cNvPr>
          <p:cNvSpPr/>
          <p:nvPr/>
        </p:nvSpPr>
        <p:spPr>
          <a:xfrm>
            <a:off x="5012732" y="4576398"/>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buFont typeface="Arial"/>
              <a:buChar char="•"/>
            </a:pPr>
            <a:r>
              <a:rPr lang="en-US" sz="1350" dirty="0">
                <a:solidFill>
                  <a:schemeClr val="tx2"/>
                </a:solidFill>
              </a:rPr>
              <a:t>Controller</a:t>
            </a:r>
          </a:p>
        </p:txBody>
      </p:sp>
      <p:sp>
        <p:nvSpPr>
          <p:cNvPr id="16" name="Rectangle 15">
            <a:extLst>
              <a:ext uri="{FF2B5EF4-FFF2-40B4-BE49-F238E27FC236}">
                <a16:creationId xmlns:a16="http://schemas.microsoft.com/office/drawing/2014/main" id="{5A1913D5-62A1-4BB8-B103-69CF5BEC24F9}"/>
              </a:ext>
            </a:extLst>
          </p:cNvPr>
          <p:cNvSpPr/>
          <p:nvPr/>
        </p:nvSpPr>
        <p:spPr>
          <a:xfrm>
            <a:off x="6848127" y="3623407"/>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214313" indent="-214313" algn="ctr">
              <a:buFont typeface="Arial"/>
              <a:buChar char="•"/>
            </a:pPr>
            <a:r>
              <a:rPr lang="en-US" sz="1350" dirty="0">
                <a:solidFill>
                  <a:schemeClr val="tx2"/>
                </a:solidFill>
              </a:rPr>
              <a:t>Risk Management Fund</a:t>
            </a:r>
          </a:p>
        </p:txBody>
      </p:sp>
      <p:cxnSp>
        <p:nvCxnSpPr>
          <p:cNvPr id="17" name="Straight Connector 16">
            <a:extLst>
              <a:ext uri="{FF2B5EF4-FFF2-40B4-BE49-F238E27FC236}">
                <a16:creationId xmlns:a16="http://schemas.microsoft.com/office/drawing/2014/main" id="{ABE77708-361D-4618-87A6-53FE62058C35}"/>
              </a:ext>
            </a:extLst>
          </p:cNvPr>
          <p:cNvCxnSpPr/>
          <p:nvPr/>
        </p:nvCxnSpPr>
        <p:spPr>
          <a:xfrm>
            <a:off x="5328139" y="1595804"/>
            <a:ext cx="0" cy="0"/>
          </a:xfrm>
          <a:prstGeom prst="line">
            <a:avLst/>
          </a:prstGeom>
        </p:spPr>
        <p:style>
          <a:lnRef idx="1">
            <a:schemeClr val="accent2"/>
          </a:lnRef>
          <a:fillRef idx="0">
            <a:schemeClr val="accent2"/>
          </a:fillRef>
          <a:effectRef idx="0">
            <a:schemeClr val="accent2"/>
          </a:effectRef>
          <a:fontRef idx="minor">
            <a:schemeClr val="tx1"/>
          </a:fontRef>
        </p:style>
      </p:cxnSp>
      <p:sp>
        <p:nvSpPr>
          <p:cNvPr id="20" name="Rectangle 19">
            <a:extLst>
              <a:ext uri="{FF2B5EF4-FFF2-40B4-BE49-F238E27FC236}">
                <a16:creationId xmlns:a16="http://schemas.microsoft.com/office/drawing/2014/main" id="{BE9B965A-AB8E-4F60-AC83-5D0E7280DB87}"/>
              </a:ext>
            </a:extLst>
          </p:cNvPr>
          <p:cNvSpPr/>
          <p:nvPr/>
        </p:nvSpPr>
        <p:spPr>
          <a:xfrm rot="5400000">
            <a:off x="1547894" y="3447156"/>
            <a:ext cx="288873"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816D6E3C-F6A5-45AE-A024-4140BFC4077A}"/>
              </a:ext>
            </a:extLst>
          </p:cNvPr>
          <p:cNvSpPr/>
          <p:nvPr/>
        </p:nvSpPr>
        <p:spPr>
          <a:xfrm rot="10800000">
            <a:off x="333354" y="3276600"/>
            <a:ext cx="7448718"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a:extLst>
              <a:ext uri="{FF2B5EF4-FFF2-40B4-BE49-F238E27FC236}">
                <a16:creationId xmlns:a16="http://schemas.microsoft.com/office/drawing/2014/main" id="{9905D43F-1309-4B13-AF4F-DA9E512150B2}"/>
              </a:ext>
            </a:extLst>
          </p:cNvPr>
          <p:cNvSpPr/>
          <p:nvPr/>
        </p:nvSpPr>
        <p:spPr>
          <a:xfrm rot="5400000" flipV="1">
            <a:off x="-458679" y="4068870"/>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Rectangle 22">
            <a:extLst>
              <a:ext uri="{FF2B5EF4-FFF2-40B4-BE49-F238E27FC236}">
                <a16:creationId xmlns:a16="http://schemas.microsoft.com/office/drawing/2014/main" id="{95361E05-063A-41FA-ABAF-0F3C17CC17F2}"/>
              </a:ext>
            </a:extLst>
          </p:cNvPr>
          <p:cNvSpPr/>
          <p:nvPr/>
        </p:nvSpPr>
        <p:spPr>
          <a:xfrm rot="5400000">
            <a:off x="4516415" y="3009814"/>
            <a:ext cx="577748"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ectangle 24">
            <a:extLst>
              <a:ext uri="{FF2B5EF4-FFF2-40B4-BE49-F238E27FC236}">
                <a16:creationId xmlns:a16="http://schemas.microsoft.com/office/drawing/2014/main" id="{86F052C0-361D-492F-9F6F-96EF943D2898}"/>
              </a:ext>
            </a:extLst>
          </p:cNvPr>
          <p:cNvSpPr/>
          <p:nvPr/>
        </p:nvSpPr>
        <p:spPr>
          <a:xfrm rot="5400000">
            <a:off x="3713197" y="3443848"/>
            <a:ext cx="324830"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Rectangle 25">
            <a:extLst>
              <a:ext uri="{FF2B5EF4-FFF2-40B4-BE49-F238E27FC236}">
                <a16:creationId xmlns:a16="http://schemas.microsoft.com/office/drawing/2014/main" id="{243DC942-A30E-4E78-B798-D58629BD88D9}"/>
              </a:ext>
            </a:extLst>
          </p:cNvPr>
          <p:cNvSpPr/>
          <p:nvPr/>
        </p:nvSpPr>
        <p:spPr>
          <a:xfrm rot="5400000">
            <a:off x="7618193" y="3449575"/>
            <a:ext cx="288873"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7" name="Rectangle 26">
            <a:extLst>
              <a:ext uri="{FF2B5EF4-FFF2-40B4-BE49-F238E27FC236}">
                <a16:creationId xmlns:a16="http://schemas.microsoft.com/office/drawing/2014/main" id="{F6E4C5DC-3395-4FC1-A74B-0CEE0C12559B}"/>
              </a:ext>
            </a:extLst>
          </p:cNvPr>
          <p:cNvSpPr/>
          <p:nvPr/>
        </p:nvSpPr>
        <p:spPr>
          <a:xfrm rot="5400000">
            <a:off x="5665837" y="3437161"/>
            <a:ext cx="308866"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9" name="Rectangle 28">
            <a:extLst>
              <a:ext uri="{FF2B5EF4-FFF2-40B4-BE49-F238E27FC236}">
                <a16:creationId xmlns:a16="http://schemas.microsoft.com/office/drawing/2014/main" id="{6E830D0A-195E-48B8-A552-F08E9095F269}"/>
              </a:ext>
            </a:extLst>
          </p:cNvPr>
          <p:cNvSpPr/>
          <p:nvPr/>
        </p:nvSpPr>
        <p:spPr>
          <a:xfrm rot="10800000">
            <a:off x="334296" y="4875570"/>
            <a:ext cx="228600" cy="34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0" name="Rectangle 29">
            <a:extLst>
              <a:ext uri="{FF2B5EF4-FFF2-40B4-BE49-F238E27FC236}">
                <a16:creationId xmlns:a16="http://schemas.microsoft.com/office/drawing/2014/main" id="{F87DACF9-A192-4B84-BC96-9E2EE70B181B}"/>
              </a:ext>
            </a:extLst>
          </p:cNvPr>
          <p:cNvSpPr/>
          <p:nvPr/>
        </p:nvSpPr>
        <p:spPr>
          <a:xfrm rot="5400000" flipV="1">
            <a:off x="2106723" y="4075132"/>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648C6C3D-458C-43F1-9B4E-1B6FDE0B071D}"/>
              </a:ext>
            </a:extLst>
          </p:cNvPr>
          <p:cNvSpPr/>
          <p:nvPr/>
        </p:nvSpPr>
        <p:spPr>
          <a:xfrm rot="5400000" flipV="1">
            <a:off x="3997396" y="4068870"/>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2" name="Rectangle 31">
            <a:extLst>
              <a:ext uri="{FF2B5EF4-FFF2-40B4-BE49-F238E27FC236}">
                <a16:creationId xmlns:a16="http://schemas.microsoft.com/office/drawing/2014/main" id="{4CD6FFFA-93E0-481E-B49D-2393FEB522EA}"/>
              </a:ext>
            </a:extLst>
          </p:cNvPr>
          <p:cNvSpPr/>
          <p:nvPr/>
        </p:nvSpPr>
        <p:spPr>
          <a:xfrm rot="10800000">
            <a:off x="2894431" y="4899608"/>
            <a:ext cx="12449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3" name="Rectangle 32">
            <a:extLst>
              <a:ext uri="{FF2B5EF4-FFF2-40B4-BE49-F238E27FC236}">
                <a16:creationId xmlns:a16="http://schemas.microsoft.com/office/drawing/2014/main" id="{1BCF5A42-7010-4059-8DC1-0FCA2C4048D9}"/>
              </a:ext>
            </a:extLst>
          </p:cNvPr>
          <p:cNvSpPr/>
          <p:nvPr/>
        </p:nvSpPr>
        <p:spPr>
          <a:xfrm rot="10800000">
            <a:off x="4824163" y="4858426"/>
            <a:ext cx="177497"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4575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3</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1059385" y="1852809"/>
            <a:ext cx="7342873" cy="3724096"/>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mission of the Office of Administration is to ensure that Stamford's taxpayers benefit from sound and prudent financial and administrative management.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Office consists of the following departments: the Office of Policy and Management (OPM), Purchasing, Grants, the Assessor’s Office, the Tax and Revenue Collector’s Office, the Controller’s Office, and Risk Management.</a:t>
            </a:r>
          </a:p>
          <a:p>
            <a:endParaRPr lang="en-US" sz="2000" dirty="0"/>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85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4</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&amp; Brief History</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1061584" y="1700265"/>
            <a:ext cx="7388299" cy="4647426"/>
          </a:xfrm>
          <a:prstGeom prst="rect">
            <a:avLst/>
          </a:prstGeom>
          <a:noFill/>
        </p:spPr>
        <p:txBody>
          <a:bodyPr wrap="square" rtlCol="0">
            <a:spAutoFit/>
          </a:bodyPr>
          <a:lstStyle/>
          <a:p>
            <a:pPr algn="ctr"/>
            <a:r>
              <a:rPr lang="en-US" sz="2800" i="1" dirty="0"/>
              <a:t>State Your Department’s Strategic Initiatives</a:t>
            </a:r>
          </a:p>
          <a:p>
            <a:pPr algn="ctr"/>
            <a:r>
              <a:rPr lang="en-US" sz="2800" i="1" dirty="0"/>
              <a:t>for FY2023-2024</a:t>
            </a:r>
          </a:p>
          <a:p>
            <a:endParaRPr lang="en-US" sz="2400" dirty="0"/>
          </a:p>
          <a:p>
            <a:pPr marL="342900" indent="-342900">
              <a:buFont typeface="Arial" panose="020B0604020202020204" pitchFamily="34" charset="0"/>
              <a:buChar char="•"/>
            </a:pPr>
            <a:r>
              <a:rPr lang="en-US" sz="2400" dirty="0"/>
              <a:t>First Year Implementation of Enterprise Resource Planning (ERP) Financials and Teller Cashiering Module as well as integration of external systems</a:t>
            </a:r>
          </a:p>
          <a:p>
            <a:endParaRPr lang="en-US" sz="2400" dirty="0"/>
          </a:p>
          <a:p>
            <a:pPr marL="342900" indent="-342900">
              <a:buFont typeface="Arial" panose="020B0604020202020204" pitchFamily="34" charset="0"/>
              <a:buChar char="•"/>
            </a:pPr>
            <a:r>
              <a:rPr lang="en-US" sz="2400" dirty="0"/>
              <a:t>Budget, Project Portfolio Management, and Licensing and Permitting Modules of the ERP</a:t>
            </a:r>
          </a:p>
          <a:p>
            <a:endParaRPr lang="en-US" sz="2400" dirty="0"/>
          </a:p>
          <a:p>
            <a:pPr marL="342900" indent="-342900">
              <a:buFont typeface="Arial" panose="020B0604020202020204" pitchFamily="34" charset="0"/>
              <a:buChar char="•"/>
            </a:pPr>
            <a:r>
              <a:rPr lang="en-US" sz="2400" dirty="0"/>
              <a:t>Implementation of Enterprise Performance Management (EPM) for budget development </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72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5</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972452" y="1316691"/>
            <a:ext cx="7342873" cy="5139869"/>
          </a:xfrm>
          <a:prstGeom prst="rect">
            <a:avLst/>
          </a:prstGeom>
          <a:noFill/>
        </p:spPr>
        <p:txBody>
          <a:bodyPr wrap="square" rtlCol="0">
            <a:spAutoFit/>
          </a:bodyPr>
          <a:lstStyle/>
          <a:p>
            <a:endParaRPr lang="en-US" sz="2000" dirty="0"/>
          </a:p>
          <a:p>
            <a:pPr marL="342900" indent="-342900">
              <a:buFont typeface="Arial" panose="020B0604020202020204" pitchFamily="34" charset="0"/>
              <a:buChar char="•"/>
            </a:pPr>
            <a:r>
              <a:rPr lang="en-US" sz="2200" dirty="0"/>
              <a:t>First year of ERP Financials and Project Portfolio Management implementation and training on EPM for budget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Tax and Revenue Services will initiate the use of Teller for current revenue collections on the first floor and will begin to migrate collections from other areas of the Government Center to the first floor</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The Oracle Module for Licensing and Permitting will provide status in Building, Engineering, Zoning and Land Use as well as the Health Department to better serve the administering departments and City residents though timely information as well as on-line cash management </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65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6</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a:extLst>
              <a:ext uri="{FF2B5EF4-FFF2-40B4-BE49-F238E27FC236}">
                <a16:creationId xmlns:a16="http://schemas.microsoft.com/office/drawing/2014/main" id="{E76FFC13-B7E5-9CFF-0148-2DF3F6B3F34A}"/>
              </a:ext>
            </a:extLst>
          </p:cNvPr>
          <p:cNvSpPr txBox="1">
            <a:spLocks/>
          </p:cNvSpPr>
          <p:nvPr/>
        </p:nvSpPr>
        <p:spPr>
          <a:xfrm>
            <a:off x="655420" y="1486630"/>
            <a:ext cx="7391684" cy="3567173"/>
          </a:xfrm>
          <a:prstGeom prst="rect">
            <a:avLst/>
          </a:prstGeom>
        </p:spPr>
        <p:txBody>
          <a:bodyPr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Clr>
                <a:schemeClr val="bg2">
                  <a:lumMod val="75000"/>
                </a:schemeClr>
              </a:buClr>
              <a:buSzPct val="145000"/>
              <a:buFont typeface="Wingdings" panose="05000000000000000000" pitchFamily="2" charset="2"/>
              <a:buChar char="§"/>
            </a:pPr>
            <a:r>
              <a:rPr lang="en-US" sz="2600" dirty="0"/>
              <a:t>ERP-Specific Changes</a:t>
            </a:r>
          </a:p>
          <a:p>
            <a:pPr lvl="1">
              <a:buClr>
                <a:schemeClr val="bg2">
                  <a:lumMod val="75000"/>
                </a:schemeClr>
              </a:buClr>
              <a:buSzPct val="145000"/>
              <a:buFont typeface="Wingdings" panose="05000000000000000000" pitchFamily="2" charset="2"/>
              <a:buChar char="§"/>
            </a:pPr>
            <a:endParaRPr lang="en-US" sz="1900" dirty="0"/>
          </a:p>
          <a:p>
            <a:pPr lvl="2">
              <a:buFont typeface="Wingdings" panose="05000000000000000000" pitchFamily="2" charset="2"/>
              <a:buChar char="§"/>
            </a:pPr>
            <a:r>
              <a:rPr lang="en-US" sz="2200" i="1" dirty="0"/>
              <a:t>A new State-compliant chart of accounts has been implemented</a:t>
            </a:r>
          </a:p>
          <a:p>
            <a:pPr lvl="2">
              <a:buFont typeface="Wingdings" panose="05000000000000000000" pitchFamily="2" charset="2"/>
              <a:buChar char="§"/>
            </a:pPr>
            <a:endParaRPr lang="en-US" i="1" dirty="0"/>
          </a:p>
          <a:p>
            <a:pPr lvl="3">
              <a:buFont typeface="Wingdings" panose="05000000000000000000" pitchFamily="2" charset="2"/>
              <a:buChar char="§"/>
            </a:pPr>
            <a:r>
              <a:rPr lang="en-US" sz="1900" i="1" dirty="0"/>
              <a:t>Realignment of the coding structure to reflect the City’s organizational structure</a:t>
            </a:r>
          </a:p>
          <a:p>
            <a:pPr lvl="4">
              <a:buFont typeface="Wingdings" panose="05000000000000000000" pitchFamily="2" charset="2"/>
              <a:buChar char="§"/>
            </a:pPr>
            <a:r>
              <a:rPr lang="en-US" sz="1700" i="1" dirty="0"/>
              <a:t>Funds</a:t>
            </a:r>
          </a:p>
          <a:p>
            <a:pPr lvl="4">
              <a:buFont typeface="Wingdings" panose="05000000000000000000" pitchFamily="2" charset="2"/>
              <a:buChar char="§"/>
            </a:pPr>
            <a:r>
              <a:rPr lang="en-US" sz="1700" i="1" dirty="0"/>
              <a:t>Cost Centers (activity/program)</a:t>
            </a:r>
          </a:p>
          <a:p>
            <a:pPr lvl="4">
              <a:buFont typeface="Wingdings" panose="05000000000000000000" pitchFamily="2" charset="2"/>
              <a:buChar char="§"/>
            </a:pPr>
            <a:r>
              <a:rPr lang="en-US" sz="1700" i="1" dirty="0"/>
              <a:t>Accounts (line items)</a:t>
            </a:r>
          </a:p>
          <a:p>
            <a:pPr lvl="4">
              <a:buFont typeface="Wingdings" panose="05000000000000000000" pitchFamily="2" charset="2"/>
              <a:buChar char="§"/>
            </a:pPr>
            <a:endParaRPr lang="en-US" sz="1600" i="1" dirty="0"/>
          </a:p>
          <a:p>
            <a:pPr lvl="3">
              <a:buFont typeface="Wingdings" panose="05000000000000000000" pitchFamily="2" charset="2"/>
              <a:buChar char="§"/>
            </a:pPr>
            <a:r>
              <a:rPr lang="en-US" sz="1900" i="1" dirty="0"/>
              <a:t>Configured trees to enforce hierarchical controls and reporting rollups</a:t>
            </a:r>
          </a:p>
          <a:p>
            <a:pPr lvl="3">
              <a:buFont typeface="Wingdings" panose="05000000000000000000" pitchFamily="2" charset="2"/>
              <a:buChar char="§"/>
            </a:pPr>
            <a:endParaRPr lang="en-US" sz="1300" i="1" dirty="0"/>
          </a:p>
        </p:txBody>
      </p:sp>
      <p:sp>
        <p:nvSpPr>
          <p:cNvPr id="15" name="TextBox 14">
            <a:extLst>
              <a:ext uri="{FF2B5EF4-FFF2-40B4-BE49-F238E27FC236}">
                <a16:creationId xmlns:a16="http://schemas.microsoft.com/office/drawing/2014/main" id="{9BD661D0-30FB-CDE5-CB4F-C8CC9E68561C}"/>
              </a:ext>
            </a:extLst>
          </p:cNvPr>
          <p:cNvSpPr txBox="1"/>
          <p:nvPr/>
        </p:nvSpPr>
        <p:spPr>
          <a:xfrm>
            <a:off x="1135213" y="5053803"/>
            <a:ext cx="3061715" cy="1235018"/>
          </a:xfrm>
          <a:prstGeom prst="rect">
            <a:avLst/>
          </a:prstGeom>
          <a:noFill/>
        </p:spPr>
        <p:txBody>
          <a:bodyPr wrap="square">
            <a:spAutoFit/>
          </a:bodyPr>
          <a:lstStyle/>
          <a:p>
            <a:pPr marL="0" marR="0" indent="0" algn="ctr">
              <a:lnSpc>
                <a:spcPct val="107000"/>
              </a:lnSpc>
              <a:spcBef>
                <a:spcPts val="0"/>
              </a:spcBef>
              <a:spcAft>
                <a:spcPts val="6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Organization Tree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3	    Office</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2		Department</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1			Cost Center</a:t>
            </a:r>
          </a:p>
        </p:txBody>
      </p:sp>
      <p:sp>
        <p:nvSpPr>
          <p:cNvPr id="16" name="TextBox 15">
            <a:extLst>
              <a:ext uri="{FF2B5EF4-FFF2-40B4-BE49-F238E27FC236}">
                <a16:creationId xmlns:a16="http://schemas.microsoft.com/office/drawing/2014/main" id="{2D506341-5181-FD2F-41D7-88C51C06B186}"/>
              </a:ext>
            </a:extLst>
          </p:cNvPr>
          <p:cNvSpPr txBox="1"/>
          <p:nvPr/>
        </p:nvSpPr>
        <p:spPr>
          <a:xfrm>
            <a:off x="5101209" y="5078406"/>
            <a:ext cx="3355747" cy="1235018"/>
          </a:xfrm>
          <a:prstGeom prst="rect">
            <a:avLst/>
          </a:prstGeom>
          <a:noFill/>
        </p:spPr>
        <p:txBody>
          <a:bodyPr wrap="square">
            <a:spAutoFit/>
          </a:bodyPr>
          <a:lstStyle/>
          <a:p>
            <a:pPr marL="0" marR="0" indent="0" algn="ctr">
              <a:lnSpc>
                <a:spcPct val="107000"/>
              </a:lnSpc>
              <a:spcBef>
                <a:spcPts val="0"/>
              </a:spcBef>
              <a:spcAft>
                <a:spcPts val="6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Line-Item Tree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3	     Major Object</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2		Minor Object (line-item)</a:t>
            </a:r>
          </a:p>
          <a:p>
            <a:pPr marL="0" marR="0" indent="0">
              <a:lnSpc>
                <a:spcPct val="107000"/>
              </a:lnSpc>
              <a:spcBef>
                <a:spcPts val="0"/>
              </a:spcBef>
              <a:spcAft>
                <a:spcPts val="6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Tree Level 1			Detail Object</a:t>
            </a:r>
          </a:p>
        </p:txBody>
      </p:sp>
    </p:spTree>
    <p:extLst>
      <p:ext uri="{BB962C8B-B14F-4D97-AF65-F5344CB8AC3E}">
        <p14:creationId xmlns:p14="http://schemas.microsoft.com/office/powerpoint/2010/main" val="154180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7</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628650" y="1356625"/>
            <a:ext cx="7913608" cy="5156796"/>
          </a:xfrm>
          <a:prstGeom prst="rect">
            <a:avLst/>
          </a:prstGeom>
          <a:noFill/>
        </p:spPr>
        <p:txBody>
          <a:bodyPr wrap="square" rtlCol="0">
            <a:spAutoFit/>
          </a:bodyPr>
          <a:lstStyle/>
          <a:p>
            <a:pPr marL="685800" marR="0" lvl="1"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ERP-Specific Changes</a:t>
            </a:r>
          </a:p>
          <a:p>
            <a:pPr marR="0" lvl="1" algn="l" defTabSz="914400" rtl="0" eaLnBrk="1" fontAlgn="auto" latinLnBrk="0" hangingPunct="1">
              <a:lnSpc>
                <a:spcPct val="90000"/>
              </a:lnSpc>
              <a:spcBef>
                <a:spcPts val="500"/>
              </a:spcBef>
              <a:spcAft>
                <a:spcPts val="0"/>
              </a:spcAft>
              <a:buClr>
                <a:srgbClr val="E7E6E6">
                  <a:lumMod val="75000"/>
                </a:srgbClr>
              </a:buClr>
              <a:buSzPct val="145000"/>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Over the past 20 years, the City has become more complex, and the budget has grown from $220 million to $660 million</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Controlling the budget at the detail level has become transfer intensive as budget must be moved between very similar accounts </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Budgetary control by Minor </a:t>
            </a:r>
            <a:r>
              <a:rPr lang="en-US" sz="2000" i="1" dirty="0">
                <a:solidFill>
                  <a:prstClr val="black"/>
                </a:solidFill>
                <a:latin typeface="Calibri" panose="020F0502020204030204"/>
              </a:rPr>
              <a:t>O</a:t>
            </a:r>
            <a:r>
              <a:rPr kumimoji="0" 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bject</a:t>
            </a: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(line-item) has been selected </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Grouping of detail accounts into spending categories (minor object) to enable more departmental flexibility and fewer transfers while controlling spending at a responsible level</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Accommodates price fluctuations without enabling inappropriate cross-category spending</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Grouped by types of line items such as wages, supplies, professional services</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5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8</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8B309C-7A13-061A-867A-426EF030B2F8}"/>
              </a:ext>
            </a:extLst>
          </p:cNvPr>
          <p:cNvSpPr txBox="1"/>
          <p:nvPr/>
        </p:nvSpPr>
        <p:spPr>
          <a:xfrm>
            <a:off x="628650" y="1356625"/>
            <a:ext cx="7753350" cy="5516895"/>
          </a:xfrm>
          <a:prstGeom prst="rect">
            <a:avLst/>
          </a:prstGeom>
          <a:noFill/>
        </p:spPr>
        <p:txBody>
          <a:bodyPr wrap="square" rtlCol="0">
            <a:spAutoFit/>
          </a:bodyPr>
          <a:lstStyle/>
          <a:p>
            <a:pPr marL="685800" marR="0" lvl="1" indent="-228600" algn="l" defTabSz="914400" rtl="0" eaLnBrk="1" fontAlgn="auto" latinLnBrk="0" hangingPunct="1">
              <a:lnSpc>
                <a:spcPct val="90000"/>
              </a:lnSpc>
              <a:spcBef>
                <a:spcPts val="500"/>
              </a:spcBef>
              <a:spcAft>
                <a:spcPts val="0"/>
              </a:spcAft>
              <a:buClr>
                <a:srgbClr val="E7E6E6">
                  <a:lumMod val="75000"/>
                </a:srgbClr>
              </a:buClr>
              <a:buSzPct val="14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ERP-Specific Changes</a:t>
            </a:r>
          </a:p>
          <a:p>
            <a:pPr marR="0" lvl="1" algn="l" defTabSz="914400" rtl="0" eaLnBrk="1" fontAlgn="auto" latinLnBrk="0" hangingPunct="1">
              <a:lnSpc>
                <a:spcPct val="90000"/>
              </a:lnSpc>
              <a:spcBef>
                <a:spcPts val="500"/>
              </a:spcBef>
              <a:spcAft>
                <a:spcPts val="0"/>
              </a:spcAft>
              <a:buClr>
                <a:srgbClr val="E7E6E6">
                  <a:lumMod val="75000"/>
                </a:srgbClr>
              </a:buClr>
              <a:buSzPct val="145000"/>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The budget will continue to be developed and presented by detail account</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Spending will continue to be by detail account</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Identification of the Minor Object as the Budget Control will allow the system to process payments within the category of the Minor Object regardless of funding availability in the detail account</a:t>
            </a:r>
          </a:p>
          <a:p>
            <a:pPr marL="1600200" marR="0" lvl="3"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If a detail account has need for additional funding, another detail account in the same category in that department can provide it</a:t>
            </a:r>
            <a:endPar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The transfer trigger has changed from detail account to minor category, but transfers will continue to be processed at the detail line level </a:t>
            </a: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41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9</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500" b="1" i="1" dirty="0">
                <a:solidFill>
                  <a:srgbClr val="FFFFFF"/>
                </a:solidFill>
                <a:latin typeface="+mj-lt"/>
              </a:rPr>
              <a:t>Major Changes</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BA43710F-0A34-FFAF-4602-0D9015B39AC3}"/>
              </a:ext>
            </a:extLst>
          </p:cNvPr>
          <p:cNvGraphicFramePr>
            <a:graphicFrameLocks noGrp="1"/>
          </p:cNvGraphicFramePr>
          <p:nvPr>
            <p:extLst>
              <p:ext uri="{D42A27DB-BD31-4B8C-83A1-F6EECF244321}">
                <p14:modId xmlns:p14="http://schemas.microsoft.com/office/powerpoint/2010/main" val="1837417846"/>
              </p:ext>
            </p:extLst>
          </p:nvPr>
        </p:nvGraphicFramePr>
        <p:xfrm>
          <a:off x="837881" y="1710229"/>
          <a:ext cx="5954685" cy="4351347"/>
        </p:xfrm>
        <a:graphic>
          <a:graphicData uri="http://schemas.openxmlformats.org/drawingml/2006/table">
            <a:tbl>
              <a:tblPr/>
              <a:tblGrid>
                <a:gridCol w="1535085">
                  <a:extLst>
                    <a:ext uri="{9D8B030D-6E8A-4147-A177-3AD203B41FA5}">
                      <a16:colId xmlns:a16="http://schemas.microsoft.com/office/drawing/2014/main" val="1881174564"/>
                    </a:ext>
                  </a:extLst>
                </a:gridCol>
                <a:gridCol w="1600200">
                  <a:extLst>
                    <a:ext uri="{9D8B030D-6E8A-4147-A177-3AD203B41FA5}">
                      <a16:colId xmlns:a16="http://schemas.microsoft.com/office/drawing/2014/main" val="3052744730"/>
                    </a:ext>
                  </a:extLst>
                </a:gridCol>
                <a:gridCol w="76200">
                  <a:extLst>
                    <a:ext uri="{9D8B030D-6E8A-4147-A177-3AD203B41FA5}">
                      <a16:colId xmlns:a16="http://schemas.microsoft.com/office/drawing/2014/main" val="651276969"/>
                    </a:ext>
                  </a:extLst>
                </a:gridCol>
                <a:gridCol w="1143000">
                  <a:extLst>
                    <a:ext uri="{9D8B030D-6E8A-4147-A177-3AD203B41FA5}">
                      <a16:colId xmlns:a16="http://schemas.microsoft.com/office/drawing/2014/main" val="905145941"/>
                    </a:ext>
                  </a:extLst>
                </a:gridCol>
                <a:gridCol w="1600200">
                  <a:extLst>
                    <a:ext uri="{9D8B030D-6E8A-4147-A177-3AD203B41FA5}">
                      <a16:colId xmlns:a16="http://schemas.microsoft.com/office/drawing/2014/main" val="1894155853"/>
                    </a:ext>
                  </a:extLst>
                </a:gridCol>
              </a:tblGrid>
              <a:tr h="189189">
                <a:tc>
                  <a:txBody>
                    <a:bodyPr/>
                    <a:lstStyle/>
                    <a:p>
                      <a:pPr algn="ctr" fontAlgn="b"/>
                      <a:r>
                        <a:rPr lang="en-US" sz="900" b="1" i="0" u="none" strike="noStrike" dirty="0">
                          <a:solidFill>
                            <a:srgbClr val="000000"/>
                          </a:solidFill>
                          <a:effectLst/>
                          <a:latin typeface="Calibri" panose="020F0502020204030204" pitchFamily="34" charset="0"/>
                        </a:rPr>
                        <a:t>Major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panose="020F0502020204030204" pitchFamily="34" charset="0"/>
                        </a:rPr>
                        <a:t>Minor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9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900" b="1" i="0" u="none" strike="noStrike" dirty="0">
                          <a:solidFill>
                            <a:srgbClr val="000000"/>
                          </a:solidFill>
                          <a:effectLst/>
                          <a:latin typeface="Calibri" panose="020F0502020204030204" pitchFamily="34" charset="0"/>
                        </a:rPr>
                        <a:t>Major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panose="020F0502020204030204" pitchFamily="34" charset="0"/>
                        </a:rPr>
                        <a:t>Minor Object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161417"/>
                  </a:ext>
                </a:extLst>
              </a:tr>
              <a:tr h="189189">
                <a:tc rowSpan="8">
                  <a:txBody>
                    <a:bodyPr/>
                    <a:lstStyle/>
                    <a:p>
                      <a:pPr algn="l" fontAlgn="ctr"/>
                      <a:r>
                        <a:rPr lang="en-US" sz="900" b="0" i="0" u="none" strike="noStrike" dirty="0">
                          <a:solidFill>
                            <a:srgbClr val="000000"/>
                          </a:solidFill>
                          <a:effectLst/>
                          <a:latin typeface="Calibri" panose="020F0502020204030204" pitchFamily="34" charset="0"/>
                        </a:rPr>
                        <a:t>Wages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Wages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8">
                  <a:txBody>
                    <a:bodyPr/>
                    <a:lstStyle/>
                    <a:p>
                      <a:pPr algn="l" fontAlgn="ctr"/>
                      <a:r>
                        <a:rPr lang="en-US" sz="900" b="0" i="0" u="none" strike="noStrike" dirty="0">
                          <a:solidFill>
                            <a:srgbClr val="000000"/>
                          </a:solidFill>
                          <a:effectLst/>
                          <a:latin typeface="Calibri" panose="020F0502020204030204" pitchFamily="34" charset="0"/>
                        </a:rPr>
                        <a:t>Employee Benefits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Employee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973803"/>
                  </a:ext>
                </a:extLst>
              </a:tr>
              <a:tr h="189189">
                <a:tc vMerge="1">
                  <a:txBody>
                    <a:bodyPr/>
                    <a:lstStyle/>
                    <a:p>
                      <a:endParaRPr lang="en-US"/>
                    </a:p>
                  </a:txBody>
                  <a:tcPr/>
                </a:tc>
                <a:tc>
                  <a:txBody>
                    <a:bodyPr/>
                    <a:lstStyle/>
                    <a:p>
                      <a:pPr algn="l" fontAlgn="b"/>
                      <a:r>
                        <a:rPr lang="en-US" sz="900" b="0" i="0" u="none" strike="noStrike" dirty="0">
                          <a:solidFill>
                            <a:srgbClr val="000000"/>
                          </a:solidFill>
                          <a:effectLst/>
                          <a:latin typeface="Calibri" panose="020F0502020204030204" pitchFamily="34" charset="0"/>
                        </a:rPr>
                        <a:t>Full Time Salary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Unfunded 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92500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Overtime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FICA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769328"/>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Stipends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703630"/>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Paid Time Off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Retirement Benefits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53186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Accumulated Leave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Tuition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625326"/>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Retro Pay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Unemployment Comp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93471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Other Salary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Payments to Insurance Fund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520125"/>
                  </a:ext>
                </a:extLst>
              </a:tr>
              <a:tr h="189189">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057093"/>
                  </a:ext>
                </a:extLst>
              </a:tr>
              <a:tr h="189189">
                <a:tc>
                  <a:txBody>
                    <a:bodyPr/>
                    <a:lstStyle/>
                    <a:p>
                      <a:pPr algn="l" fontAlgn="b"/>
                      <a:r>
                        <a:rPr lang="en-US" sz="900" b="0" i="0" u="none" strike="noStrike">
                          <a:solidFill>
                            <a:srgbClr val="000000"/>
                          </a:solidFill>
                          <a:effectLst/>
                          <a:latin typeface="Calibri" panose="020F0502020204030204" pitchFamily="34" charset="0"/>
                        </a:rPr>
                        <a:t>Purchased Professional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Professional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6">
                  <a:txBody>
                    <a:bodyPr/>
                    <a:lstStyle/>
                    <a:p>
                      <a:pPr algn="l" fontAlgn="ctr"/>
                      <a:r>
                        <a:rPr lang="en-US" sz="900" b="0" i="0" u="none" strike="noStrike">
                          <a:solidFill>
                            <a:srgbClr val="000000"/>
                          </a:solidFill>
                          <a:effectLst/>
                          <a:latin typeface="Calibri" panose="020F0502020204030204" pitchFamily="34" charset="0"/>
                        </a:rPr>
                        <a:t>Other Objects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Other Objects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407360"/>
                  </a:ext>
                </a:extLst>
              </a:tr>
              <a:tr h="189189">
                <a:tc>
                  <a:txBody>
                    <a:bodyPr/>
                    <a:lstStyle/>
                    <a:p>
                      <a:pPr algn="l" fontAlgn="b"/>
                      <a:r>
                        <a:rPr lang="en-US" sz="900" b="0" i="0" u="none" strike="noStrike">
                          <a:solidFill>
                            <a:srgbClr val="000000"/>
                          </a:solidFill>
                          <a:effectLst/>
                          <a:latin typeface="Calibri" panose="020F0502020204030204" pitchFamily="34" charset="0"/>
                        </a:rPr>
                        <a:t>Purchased Property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Property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dirty="0">
                          <a:solidFill>
                            <a:srgbClr val="000000"/>
                          </a:solidFill>
                          <a:effectLst/>
                          <a:latin typeface="Calibri" panose="020F0502020204030204" pitchFamily="34" charset="0"/>
                        </a:rPr>
                        <a:t>City Support to BOE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270725"/>
                  </a:ext>
                </a:extLst>
              </a:tr>
              <a:tr h="189189">
                <a:tc rowSpan="3">
                  <a:txBody>
                    <a:bodyPr/>
                    <a:lstStyle/>
                    <a:p>
                      <a:pPr algn="l" fontAlgn="ctr"/>
                      <a:r>
                        <a:rPr lang="en-US" sz="900" b="0" i="0" u="none" strike="noStrike">
                          <a:solidFill>
                            <a:srgbClr val="000000"/>
                          </a:solidFill>
                          <a:effectLst/>
                          <a:latin typeface="Calibri" panose="020F0502020204030204" pitchFamily="34" charset="0"/>
                        </a:rPr>
                        <a:t>Purchased Other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Purchased Other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Professional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046716"/>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Self Insurance Payments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Transfer to Other Funds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941949"/>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Insurance Premiums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Reserve for Contingency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742314"/>
                  </a:ext>
                </a:extLst>
              </a:tr>
              <a:tr h="189189">
                <a:tc>
                  <a:txBody>
                    <a:bodyPr/>
                    <a:lstStyle/>
                    <a:p>
                      <a:pPr algn="l" fontAlgn="b"/>
                      <a:r>
                        <a:rPr lang="en-US" sz="900" b="0" i="0" u="none" strike="noStrike">
                          <a:solidFill>
                            <a:srgbClr val="000000"/>
                          </a:solidFill>
                          <a:effectLst/>
                          <a:latin typeface="Calibri" panose="020F0502020204030204" pitchFamily="34" charset="0"/>
                        </a:rPr>
                        <a:t>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Internal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649365"/>
                  </a:ext>
                </a:extLst>
              </a:tr>
              <a:tr h="189189">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652268"/>
                  </a:ext>
                </a:extLst>
              </a:tr>
              <a:tr h="189189">
                <a:tc rowSpan="6">
                  <a:txBody>
                    <a:bodyPr/>
                    <a:lstStyle/>
                    <a:p>
                      <a:pPr algn="l" fontAlgn="ctr"/>
                      <a:r>
                        <a:rPr lang="en-US" sz="900" b="0" i="0" u="none" strike="noStrike">
                          <a:solidFill>
                            <a:srgbClr val="000000"/>
                          </a:solidFill>
                          <a:effectLst/>
                          <a:latin typeface="Calibri" panose="020F0502020204030204" pitchFamily="34" charset="0"/>
                        </a:rPr>
                        <a:t>Miscellaneous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Miscellaneous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900" b="0" i="0" u="none" strike="noStrike">
                          <a:solidFill>
                            <a:srgbClr val="000000"/>
                          </a:solidFill>
                          <a:effectLst/>
                          <a:latin typeface="Calibri" panose="020F0502020204030204" pitchFamily="34" charset="0"/>
                        </a:rPr>
                        <a:t>Supplies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Supplies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46936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Community &amp; Cultural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Utilities &amp; Commodities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3677"/>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Volunteer Fire Dept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2985200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Debt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47027561"/>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Election Expenses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02211642"/>
                  </a:ext>
                </a:extLst>
              </a:tr>
              <a:tr h="189189">
                <a:tc v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Dues and 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41106618"/>
                  </a:ext>
                </a:extLst>
              </a:tr>
            </a:tbl>
          </a:graphicData>
        </a:graphic>
      </p:graphicFrame>
      <p:graphicFrame>
        <p:nvGraphicFramePr>
          <p:cNvPr id="15" name="Table 14">
            <a:extLst>
              <a:ext uri="{FF2B5EF4-FFF2-40B4-BE49-F238E27FC236}">
                <a16:creationId xmlns:a16="http://schemas.microsoft.com/office/drawing/2014/main" id="{B22C986F-E1C3-24CB-9775-F4E6E1EC913A}"/>
              </a:ext>
            </a:extLst>
          </p:cNvPr>
          <p:cNvGraphicFramePr>
            <a:graphicFrameLocks noGrp="1"/>
          </p:cNvGraphicFramePr>
          <p:nvPr>
            <p:extLst>
              <p:ext uri="{D42A27DB-BD31-4B8C-83A1-F6EECF244321}">
                <p14:modId xmlns:p14="http://schemas.microsoft.com/office/powerpoint/2010/main" val="2353651777"/>
              </p:ext>
            </p:extLst>
          </p:nvPr>
        </p:nvGraphicFramePr>
        <p:xfrm>
          <a:off x="6934200" y="2552764"/>
          <a:ext cx="2020072" cy="1714500"/>
        </p:xfrm>
        <a:graphic>
          <a:graphicData uri="http://schemas.openxmlformats.org/drawingml/2006/table">
            <a:tbl>
              <a:tblPr/>
              <a:tblGrid>
                <a:gridCol w="531682">
                  <a:extLst>
                    <a:ext uri="{9D8B030D-6E8A-4147-A177-3AD203B41FA5}">
                      <a16:colId xmlns:a16="http://schemas.microsoft.com/office/drawing/2014/main" val="2324256757"/>
                    </a:ext>
                  </a:extLst>
                </a:gridCol>
                <a:gridCol w="1488390">
                  <a:extLst>
                    <a:ext uri="{9D8B030D-6E8A-4147-A177-3AD203B41FA5}">
                      <a16:colId xmlns:a16="http://schemas.microsoft.com/office/drawing/2014/main" val="965680553"/>
                    </a:ext>
                  </a:extLst>
                </a:gridCol>
              </a:tblGrid>
              <a:tr h="190500">
                <a:tc rowSpan="9">
                  <a:txBody>
                    <a:bodyPr/>
                    <a:lstStyle/>
                    <a:p>
                      <a:pPr algn="ctr" fontAlgn="ctr"/>
                      <a:r>
                        <a:rPr lang="en-US" sz="900" b="0" i="0" u="none" strike="noStrike" dirty="0">
                          <a:solidFill>
                            <a:srgbClr val="000000"/>
                          </a:solidFill>
                          <a:effectLst/>
                          <a:latin typeface="Calibri" panose="020F0502020204030204" pitchFamily="34" charset="0"/>
                        </a:rPr>
                        <a:t>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ctr"/>
                      <a:r>
                        <a:rPr lang="en-US" sz="900" b="0" i="0" u="none" strike="noStrike" dirty="0">
                          <a:solidFill>
                            <a:srgbClr val="000000"/>
                          </a:solidFill>
                          <a:effectLst/>
                          <a:latin typeface="Calibri" panose="020F0502020204030204" pitchFamily="34" charset="0"/>
                        </a:rPr>
                        <a:t>Office Supplies &amp; Expenses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237139"/>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Materials &amp;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4650169"/>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Program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279566"/>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Street Painting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096955"/>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Processing Chemicals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979960"/>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Instructional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81113"/>
                  </a:ext>
                </a:extLst>
              </a:tr>
              <a:tr h="190500">
                <a:tc vMerge="1">
                  <a:txBody>
                    <a:bodyPr/>
                    <a:lstStyle/>
                    <a:p>
                      <a:endParaRPr lang="en-US"/>
                    </a:p>
                  </a:txBody>
                  <a:tcPr/>
                </a:tc>
                <a:tc>
                  <a:txBody>
                    <a:bodyPr/>
                    <a:lstStyle/>
                    <a:p>
                      <a:pPr algn="l" rtl="0" fontAlgn="ctr"/>
                      <a:r>
                        <a:rPr lang="en-US" sz="900" b="0" i="0" u="none" strike="noStrike">
                          <a:solidFill>
                            <a:srgbClr val="000000"/>
                          </a:solidFill>
                          <a:effectLst/>
                          <a:latin typeface="Calibri" panose="020F0502020204030204" pitchFamily="34" charset="0"/>
                        </a:rPr>
                        <a:t>Animal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590916"/>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Maintenance Supplies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230950"/>
                  </a:ext>
                </a:extLst>
              </a:tr>
              <a:tr h="190500">
                <a:tc vMerge="1">
                  <a:txBody>
                    <a:bodyPr/>
                    <a:lstStyle/>
                    <a:p>
                      <a:endParaRPr lang="en-US"/>
                    </a:p>
                  </a:txBody>
                  <a:tcPr/>
                </a:tc>
                <a:tc>
                  <a:txBody>
                    <a:bodyPr/>
                    <a:lstStyle/>
                    <a:p>
                      <a:pPr algn="l" rtl="0" fontAlgn="ctr"/>
                      <a:r>
                        <a:rPr lang="en-US" sz="900" b="0" i="0" u="none" strike="noStrike" dirty="0">
                          <a:solidFill>
                            <a:srgbClr val="000000"/>
                          </a:solidFill>
                          <a:effectLst/>
                          <a:latin typeface="Calibri" panose="020F0502020204030204" pitchFamily="34" charset="0"/>
                        </a:rPr>
                        <a:t>Small Tools &amp; Replacement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646739"/>
                  </a:ext>
                </a:extLst>
              </a:tr>
            </a:tbl>
          </a:graphicData>
        </a:graphic>
      </p:graphicFrame>
      <p:cxnSp>
        <p:nvCxnSpPr>
          <p:cNvPr id="16" name="Straight Arrow Connector 15">
            <a:extLst>
              <a:ext uri="{FF2B5EF4-FFF2-40B4-BE49-F238E27FC236}">
                <a16:creationId xmlns:a16="http://schemas.microsoft.com/office/drawing/2014/main" id="{D962A127-82A4-2568-3CDE-FF78F5C08D09}"/>
              </a:ext>
            </a:extLst>
          </p:cNvPr>
          <p:cNvCxnSpPr>
            <a:cxnSpLocks/>
          </p:cNvCxnSpPr>
          <p:nvPr/>
        </p:nvCxnSpPr>
        <p:spPr>
          <a:xfrm flipV="1">
            <a:off x="5867400" y="3604187"/>
            <a:ext cx="1510433" cy="141207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5307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020e65b-1858-42ae-bc70-a20db668583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0CDC7386F9A649B1251D9D66429F0C" ma:contentTypeVersion="9" ma:contentTypeDescription="Create a new document." ma:contentTypeScope="" ma:versionID="e5534febb6e3d830a65fed7e6be91339">
  <xsd:schema xmlns:xsd="http://www.w3.org/2001/XMLSchema" xmlns:xs="http://www.w3.org/2001/XMLSchema" xmlns:p="http://schemas.microsoft.com/office/2006/metadata/properties" xmlns:ns3="da2d13b2-97fc-40c8-bc2b-d7cdae276715" xmlns:ns4="a020e65b-1858-42ae-bc70-a20db668583f" targetNamespace="http://schemas.microsoft.com/office/2006/metadata/properties" ma:root="true" ma:fieldsID="13152e626acec644f45e3427eb2d3bd1" ns3:_="" ns4:_="">
    <xsd:import namespace="da2d13b2-97fc-40c8-bc2b-d7cdae276715"/>
    <xsd:import namespace="a020e65b-1858-42ae-bc70-a20db668583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2d13b2-97fc-40c8-bc2b-d7cdae27671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20e65b-1858-42ae-bc70-a20db668583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A76E3-82BC-41C9-91C3-9AB220D4C423}">
  <ds:schemaRefs>
    <ds:schemaRef ds:uri="http://schemas.openxmlformats.org/package/2006/metadata/core-properties"/>
    <ds:schemaRef ds:uri="http://schemas.microsoft.com/office/infopath/2007/PartnerControls"/>
    <ds:schemaRef ds:uri="da2d13b2-97fc-40c8-bc2b-d7cdae276715"/>
    <ds:schemaRef ds:uri="http://www.w3.org/XML/1998/namespace"/>
    <ds:schemaRef ds:uri="http://purl.org/dc/terms/"/>
    <ds:schemaRef ds:uri="http://schemas.microsoft.com/office/2006/documentManagement/types"/>
    <ds:schemaRef ds:uri="http://purl.org/dc/elements/1.1/"/>
    <ds:schemaRef ds:uri="a020e65b-1858-42ae-bc70-a20db668583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D884D6B-F2EF-40DA-ABAD-CFAF1A3CE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2d13b2-97fc-40c8-bc2b-d7cdae276715"/>
    <ds:schemaRef ds:uri="a020e65b-1858-42ae-bc70-a20db6685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67F2BA-FA77-4D1F-BF96-9D28F012CB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22559</TotalTime>
  <Words>1197</Words>
  <Application>Microsoft Office PowerPoint</Application>
  <PresentationFormat>On-screen Show (4:3)</PresentationFormat>
  <Paragraphs>222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Calibri Light</vt:lpstr>
      <vt:lpstr>Wingdings</vt:lpstr>
      <vt:lpstr>Office Theme</vt:lpstr>
      <vt:lpstr>CITY OF STAMFORD OFFICE OF ADMINISTRATION   Sandra L. Dennies Director of Administration March 8, 2023</vt:lpstr>
      <vt:lpstr>Office of Administration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 2023-2024 Goals</vt:lpstr>
      <vt:lpstr>PowerPoint Presentation</vt:lpstr>
      <vt:lpstr>PowerPoint Presentation</vt:lpstr>
      <vt:lpstr>PowerPoint Presentation</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Rosenfeld, Susan</cp:lastModifiedBy>
  <cp:revision>208</cp:revision>
  <cp:lastPrinted>2023-03-07T20:11:17Z</cp:lastPrinted>
  <dcterms:created xsi:type="dcterms:W3CDTF">2015-07-08T22:36:06Z</dcterms:created>
  <dcterms:modified xsi:type="dcterms:W3CDTF">2023-03-08T15:54:28Z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y fmtid="{D5CDD505-2E9C-101B-9397-08002B2CF9AE}" pid="3" name="ContentTypeId">
    <vt:lpwstr>0x010100F80CDC7386F9A649B1251D9D66429F0C</vt:lpwstr>
  </property>
</Properties>
</file>