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7" r:id="rId1"/>
  </p:sldMasterIdLst>
  <p:notesMasterIdLst>
    <p:notesMasterId r:id="rId20"/>
  </p:notesMasterIdLst>
  <p:handoutMasterIdLst>
    <p:handoutMasterId r:id="rId21"/>
  </p:handoutMasterIdLst>
  <p:sldIdLst>
    <p:sldId id="279" r:id="rId2"/>
    <p:sldId id="278" r:id="rId3"/>
    <p:sldId id="283" r:id="rId4"/>
    <p:sldId id="286" r:id="rId5"/>
    <p:sldId id="288" r:id="rId6"/>
    <p:sldId id="289" r:id="rId7"/>
    <p:sldId id="287" r:id="rId8"/>
    <p:sldId id="256" r:id="rId9"/>
    <p:sldId id="274" r:id="rId10"/>
    <p:sldId id="282" r:id="rId11"/>
    <p:sldId id="290" r:id="rId12"/>
    <p:sldId id="291" r:id="rId13"/>
    <p:sldId id="293" r:id="rId14"/>
    <p:sldId id="292" r:id="rId15"/>
    <p:sldId id="257" r:id="rId16"/>
    <p:sldId id="294" r:id="rId17"/>
    <p:sldId id="295" r:id="rId18"/>
    <p:sldId id="296" r:id="rId19"/>
  </p:sldIdLst>
  <p:sldSz cx="9144000" cy="6858000" type="screen4x3"/>
  <p:notesSz cx="7010400" cy="9296400"/>
  <p:custDataLst>
    <p:tags r:id="rId2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5" userDrawn="1">
          <p15:clr>
            <a:srgbClr val="A4A3A4"/>
          </p15:clr>
        </p15:guide>
        <p15:guide id="2" pos="2204" userDrawn="1">
          <p15:clr>
            <a:srgbClr val="A4A3A4"/>
          </p15:clr>
        </p15:guide>
        <p15:guide id="3" orient="horz" pos="2928" userDrawn="1">
          <p15:clr>
            <a:srgbClr val="A4A3A4"/>
          </p15:clr>
        </p15:guide>
        <p15:guide id="4"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2E08B8"/>
    <a:srgbClr val="6600FF"/>
    <a:srgbClr val="009999"/>
    <a:srgbClr val="FF3300"/>
    <a:srgbClr val="FF6633"/>
    <a:srgbClr val="FFFF99"/>
    <a:srgbClr val="B1A9CF"/>
    <a:srgbClr val="9885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794" y="96"/>
      </p:cViewPr>
      <p:guideLst>
        <p:guide orient="horz" pos="2160"/>
        <p:guide pos="2880"/>
      </p:guideLst>
    </p:cSldViewPr>
  </p:slideViewPr>
  <p:notesTextViewPr>
    <p:cViewPr>
      <p:scale>
        <a:sx n="100" d="100"/>
        <a:sy n="100" d="100"/>
      </p:scale>
      <p:origin x="0" y="0"/>
    </p:cViewPr>
  </p:notesTextViewPr>
  <p:notesViewPr>
    <p:cSldViewPr>
      <p:cViewPr varScale="1">
        <p:scale>
          <a:sx n="48" d="100"/>
          <a:sy n="48" d="100"/>
        </p:scale>
        <p:origin x="-1950" y="-90"/>
      </p:cViewPr>
      <p:guideLst>
        <p:guide orient="horz" pos="2905"/>
        <p:guide pos="2204"/>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552868-1F0B-4287-87B2-5247C1D97279}" type="doc">
      <dgm:prSet loTypeId="urn:microsoft.com/office/officeart/2005/8/layout/process4" loCatId="process" qsTypeId="urn:microsoft.com/office/officeart/2005/8/quickstyle/simple1" qsCatId="simple" csTypeId="urn:microsoft.com/office/officeart/2005/8/colors/colorful5" csCatId="colorful" phldr="1"/>
      <dgm:spPr/>
      <dgm:t>
        <a:bodyPr/>
        <a:lstStyle/>
        <a:p>
          <a:endParaRPr lang="en-US"/>
        </a:p>
      </dgm:t>
    </dgm:pt>
    <dgm:pt modelId="{80142833-6F61-495F-8DB1-B99497CBB10C}">
      <dgm:prSet/>
      <dgm:spPr/>
      <dgm:t>
        <a:bodyPr/>
        <a:lstStyle/>
        <a:p>
          <a:r>
            <a:rPr lang="en-US" b="1" i="1" dirty="0"/>
            <a:t>What are your department goals and plans for 2023-2024</a:t>
          </a:r>
          <a:endParaRPr lang="en-US" dirty="0"/>
        </a:p>
      </dgm:t>
    </dgm:pt>
    <dgm:pt modelId="{C480E63A-B5F8-4420-B785-0180E9767A14}" type="parTrans" cxnId="{064893D8-CEA9-4D4C-B591-0FBCA9BA760D}">
      <dgm:prSet/>
      <dgm:spPr/>
      <dgm:t>
        <a:bodyPr/>
        <a:lstStyle/>
        <a:p>
          <a:endParaRPr lang="en-US"/>
        </a:p>
      </dgm:t>
    </dgm:pt>
    <dgm:pt modelId="{E7ED84BA-8247-46CD-B045-0AE11CDD170E}" type="sibTrans" cxnId="{064893D8-CEA9-4D4C-B591-0FBCA9BA760D}">
      <dgm:prSet/>
      <dgm:spPr/>
      <dgm:t>
        <a:bodyPr/>
        <a:lstStyle/>
        <a:p>
          <a:endParaRPr lang="en-US"/>
        </a:p>
      </dgm:t>
    </dgm:pt>
    <dgm:pt modelId="{F63D3D7A-94D7-46EB-BB1D-74B05C905B25}">
      <dgm:prSet/>
      <dgm:spPr/>
      <dgm:t>
        <a:bodyPr/>
        <a:lstStyle/>
        <a:p>
          <a:r>
            <a:rPr lang="en-US" b="1" i="1" dirty="0"/>
            <a:t>What is the Department’s/Program’s budget? (highlight changes) </a:t>
          </a:r>
          <a:endParaRPr lang="en-US" dirty="0"/>
        </a:p>
      </dgm:t>
    </dgm:pt>
    <dgm:pt modelId="{68A05F3F-3F09-417F-B65F-F7CC6A304CEA}" type="parTrans" cxnId="{0A4E7399-1628-42AF-892F-9C243B631384}">
      <dgm:prSet/>
      <dgm:spPr/>
      <dgm:t>
        <a:bodyPr/>
        <a:lstStyle/>
        <a:p>
          <a:endParaRPr lang="en-US"/>
        </a:p>
      </dgm:t>
    </dgm:pt>
    <dgm:pt modelId="{59E39071-BA89-4631-BD2C-ABBA5E6AE543}" type="sibTrans" cxnId="{0A4E7399-1628-42AF-892F-9C243B631384}">
      <dgm:prSet/>
      <dgm:spPr/>
      <dgm:t>
        <a:bodyPr/>
        <a:lstStyle/>
        <a:p>
          <a:endParaRPr lang="en-US"/>
        </a:p>
      </dgm:t>
    </dgm:pt>
    <dgm:pt modelId="{D1714936-6D83-4FDB-8A7C-E10E712C2BA8}">
      <dgm:prSet/>
      <dgm:spPr/>
      <dgm:t>
        <a:bodyPr/>
        <a:lstStyle/>
        <a:p>
          <a:r>
            <a:rPr lang="en-US" dirty="0"/>
            <a:t>List goals and priorities for your department</a:t>
          </a:r>
        </a:p>
      </dgm:t>
    </dgm:pt>
    <dgm:pt modelId="{2B4403E5-5346-4A6D-BB1E-DE9DC7DBEBBB}" type="parTrans" cxnId="{4061205A-8EDA-4101-8BB6-3FE9492B515D}">
      <dgm:prSet/>
      <dgm:spPr/>
      <dgm:t>
        <a:bodyPr/>
        <a:lstStyle/>
        <a:p>
          <a:endParaRPr lang="en-US"/>
        </a:p>
      </dgm:t>
    </dgm:pt>
    <dgm:pt modelId="{5564996B-74E7-4BCB-8CEE-7966978680DB}" type="sibTrans" cxnId="{4061205A-8EDA-4101-8BB6-3FE9492B515D}">
      <dgm:prSet/>
      <dgm:spPr/>
      <dgm:t>
        <a:bodyPr/>
        <a:lstStyle/>
        <a:p>
          <a:endParaRPr lang="en-US"/>
        </a:p>
      </dgm:t>
    </dgm:pt>
    <dgm:pt modelId="{4E1BFC6A-7E91-4540-B038-84F1B383243C}">
      <dgm:prSet/>
      <dgm:spPr/>
      <dgm:t>
        <a:bodyPr/>
        <a:lstStyle/>
        <a:p>
          <a:r>
            <a:rPr lang="en-US" dirty="0"/>
            <a:t>Describe in detail the plan to achieve them</a:t>
          </a:r>
        </a:p>
      </dgm:t>
    </dgm:pt>
    <dgm:pt modelId="{378EA2B8-9B46-4EF3-B08D-77EFD23D4D98}" type="parTrans" cxnId="{76A8C0CE-2B25-4A7E-BE68-047D14CCE54C}">
      <dgm:prSet/>
      <dgm:spPr/>
      <dgm:t>
        <a:bodyPr/>
        <a:lstStyle/>
        <a:p>
          <a:endParaRPr lang="en-US"/>
        </a:p>
      </dgm:t>
    </dgm:pt>
    <dgm:pt modelId="{1BCDC73E-9014-4C4C-805F-1E932B23152B}" type="sibTrans" cxnId="{76A8C0CE-2B25-4A7E-BE68-047D14CCE54C}">
      <dgm:prSet/>
      <dgm:spPr/>
      <dgm:t>
        <a:bodyPr/>
        <a:lstStyle/>
        <a:p>
          <a:endParaRPr lang="en-US"/>
        </a:p>
      </dgm:t>
    </dgm:pt>
    <dgm:pt modelId="{E65EE5BC-BD6B-4F28-B0CF-8594CFDA1BA3}">
      <dgm:prSet/>
      <dgm:spPr/>
      <dgm:t>
        <a:bodyPr/>
        <a:lstStyle/>
        <a:p>
          <a:r>
            <a:rPr lang="en-US" dirty="0"/>
            <a:t>What are the obstacles to attaining your goals?</a:t>
          </a:r>
        </a:p>
      </dgm:t>
    </dgm:pt>
    <dgm:pt modelId="{270880F9-AAFF-4148-A780-465374453A27}" type="parTrans" cxnId="{E748C3F5-CC69-4454-874C-EEE691C5ACF0}">
      <dgm:prSet/>
      <dgm:spPr/>
      <dgm:t>
        <a:bodyPr/>
        <a:lstStyle/>
        <a:p>
          <a:endParaRPr lang="en-US"/>
        </a:p>
      </dgm:t>
    </dgm:pt>
    <dgm:pt modelId="{A167E5F4-E3C3-4AEF-8E48-58FFE5B54EA4}" type="sibTrans" cxnId="{E748C3F5-CC69-4454-874C-EEE691C5ACF0}">
      <dgm:prSet/>
      <dgm:spPr/>
      <dgm:t>
        <a:bodyPr/>
        <a:lstStyle/>
        <a:p>
          <a:endParaRPr lang="en-US"/>
        </a:p>
      </dgm:t>
    </dgm:pt>
    <dgm:pt modelId="{8B51770A-150D-4720-8651-CA0FDB72EF1C}">
      <dgm:prSet/>
      <dgm:spPr/>
      <dgm:t>
        <a:bodyPr/>
        <a:lstStyle/>
        <a:p>
          <a:r>
            <a:rPr lang="en-US" dirty="0"/>
            <a:t>How will you measure your success?</a:t>
          </a:r>
        </a:p>
      </dgm:t>
    </dgm:pt>
    <dgm:pt modelId="{96198DF3-F442-4DE1-BD91-EA5AD6101C2C}" type="parTrans" cxnId="{5B009610-CAAA-4E2E-B89B-E6BC38016A62}">
      <dgm:prSet/>
      <dgm:spPr/>
      <dgm:t>
        <a:bodyPr/>
        <a:lstStyle/>
        <a:p>
          <a:endParaRPr lang="en-US"/>
        </a:p>
      </dgm:t>
    </dgm:pt>
    <dgm:pt modelId="{E0A0507B-C219-445F-BFFF-EA14BB074EFC}" type="sibTrans" cxnId="{5B009610-CAAA-4E2E-B89B-E6BC38016A62}">
      <dgm:prSet/>
      <dgm:spPr/>
      <dgm:t>
        <a:bodyPr/>
        <a:lstStyle/>
        <a:p>
          <a:endParaRPr lang="en-US"/>
        </a:p>
      </dgm:t>
    </dgm:pt>
    <dgm:pt modelId="{E56F3090-C2D5-4A5E-BC4D-41B75D843D4F}">
      <dgm:prSet/>
      <dgm:spPr/>
      <dgm:t>
        <a:bodyPr/>
        <a:lstStyle/>
        <a:p>
          <a:r>
            <a:rPr lang="en-US" dirty="0"/>
            <a:t>Budget highlights</a:t>
          </a:r>
        </a:p>
      </dgm:t>
    </dgm:pt>
    <dgm:pt modelId="{42C24309-8764-4F9F-A40A-12044DDFF283}" type="parTrans" cxnId="{44137BF3-A14D-4837-A1BB-F67F45721CAE}">
      <dgm:prSet/>
      <dgm:spPr/>
      <dgm:t>
        <a:bodyPr/>
        <a:lstStyle/>
        <a:p>
          <a:endParaRPr lang="en-US"/>
        </a:p>
      </dgm:t>
    </dgm:pt>
    <dgm:pt modelId="{C3EF1206-730C-42A7-8437-BA6786019729}" type="sibTrans" cxnId="{44137BF3-A14D-4837-A1BB-F67F45721CAE}">
      <dgm:prSet/>
      <dgm:spPr/>
      <dgm:t>
        <a:bodyPr/>
        <a:lstStyle/>
        <a:p>
          <a:endParaRPr lang="en-US"/>
        </a:p>
      </dgm:t>
    </dgm:pt>
    <dgm:pt modelId="{26D1D922-FB27-4ACE-8324-7F82DECEA29F}">
      <dgm:prSet/>
      <dgm:spPr/>
      <dgm:t>
        <a:bodyPr/>
        <a:lstStyle/>
        <a:p>
          <a:r>
            <a:rPr lang="en-US" dirty="0"/>
            <a:t>Design implement </a:t>
          </a:r>
          <a:r>
            <a:rPr lang="en-US" i="1" dirty="0"/>
            <a:t>and administer an employee evaluation program.</a:t>
          </a:r>
          <a:endParaRPr lang="en-US" dirty="0"/>
        </a:p>
      </dgm:t>
    </dgm:pt>
    <dgm:pt modelId="{5D84C923-F40D-41CA-89C8-615ADED0CB01}" type="parTrans" cxnId="{34FA917C-0BCC-4E3B-ACB9-560B0AF71AD4}">
      <dgm:prSet/>
      <dgm:spPr/>
      <dgm:t>
        <a:bodyPr/>
        <a:lstStyle/>
        <a:p>
          <a:endParaRPr lang="en-US"/>
        </a:p>
      </dgm:t>
    </dgm:pt>
    <dgm:pt modelId="{FE6041E6-83C6-4BA0-A327-3D9A1DCD57CF}" type="sibTrans" cxnId="{34FA917C-0BCC-4E3B-ACB9-560B0AF71AD4}">
      <dgm:prSet/>
      <dgm:spPr/>
      <dgm:t>
        <a:bodyPr/>
        <a:lstStyle/>
        <a:p>
          <a:endParaRPr lang="en-US"/>
        </a:p>
      </dgm:t>
    </dgm:pt>
    <dgm:pt modelId="{25DEA436-CD1E-4E7E-A4DD-74EF20893741}">
      <dgm:prSet/>
      <dgm:spPr/>
      <dgm:t>
        <a:bodyPr/>
        <a:lstStyle/>
        <a:p>
          <a:pPr>
            <a:buFont typeface="Times New Roman" panose="02020603050405020304" pitchFamily="18" charset="0"/>
            <a:buChar char="•"/>
          </a:pPr>
          <a:r>
            <a:rPr lang="en-US" dirty="0"/>
            <a:t>HR Staff to assess department expectations of employee performance and develop relevant criteria to be used to measure performance.  Design performance evaluation instrument based on that assessment.   Train supervisors in conducting employee performance evaluations and determine the evaluation schedule.  Follow-up with supervisor to ensure that evaluations are complete.  Assist supervisors in developing performance improvement plans where necessary.</a:t>
          </a:r>
        </a:p>
      </dgm:t>
    </dgm:pt>
    <dgm:pt modelId="{2EA1393F-40B4-48EF-BFF0-4D49DFF59410}" type="parTrans" cxnId="{E2EA1CBB-5B0E-4C9F-875E-F2F8B46C4BE4}">
      <dgm:prSet/>
      <dgm:spPr/>
      <dgm:t>
        <a:bodyPr/>
        <a:lstStyle/>
        <a:p>
          <a:endParaRPr lang="en-US"/>
        </a:p>
      </dgm:t>
    </dgm:pt>
    <dgm:pt modelId="{1CBFA0E1-3C2B-423F-BED8-85831FB12759}" type="sibTrans" cxnId="{E2EA1CBB-5B0E-4C9F-875E-F2F8B46C4BE4}">
      <dgm:prSet/>
      <dgm:spPr/>
      <dgm:t>
        <a:bodyPr/>
        <a:lstStyle/>
        <a:p>
          <a:endParaRPr lang="en-US"/>
        </a:p>
      </dgm:t>
    </dgm:pt>
    <dgm:pt modelId="{BEDA4105-EEB6-4C25-859C-B28EED9636D9}">
      <dgm:prSet/>
      <dgm:spPr/>
      <dgm:t>
        <a:bodyPr/>
        <a:lstStyle/>
        <a:p>
          <a:pPr>
            <a:buFont typeface="Times New Roman" panose="02020603050405020304" pitchFamily="18" charset="0"/>
            <a:buChar char="•"/>
          </a:pPr>
          <a:r>
            <a:rPr lang="en-US" dirty="0"/>
            <a:t>The obstacles to achieving this goal are:  approval of requested position who will be responsible for this program; successfully negotiating any impact with unions that this program may have on terms and conditions of employment; and, cooperation of supervisors responsible for performing the evaluations in both their training and conducing a meaningful evaluation in a timely manner.</a:t>
          </a:r>
        </a:p>
      </dgm:t>
    </dgm:pt>
    <dgm:pt modelId="{67D993DF-2931-4AC5-90AA-2C630677CBC8}" type="parTrans" cxnId="{3737C199-F61A-41B5-95FA-B21BC120ED32}">
      <dgm:prSet/>
      <dgm:spPr/>
    </dgm:pt>
    <dgm:pt modelId="{6318EDED-5031-4D31-8289-4B2C57BE66F5}" type="sibTrans" cxnId="{3737C199-F61A-41B5-95FA-B21BC120ED32}">
      <dgm:prSet/>
      <dgm:spPr/>
    </dgm:pt>
    <dgm:pt modelId="{4217BD3C-30E8-4EFE-8856-583B90409219}">
      <dgm:prSet/>
      <dgm:spPr/>
      <dgm:t>
        <a:bodyPr/>
        <a:lstStyle/>
        <a:p>
          <a:pPr>
            <a:buFont typeface="Times New Roman" panose="02020603050405020304" pitchFamily="18" charset="0"/>
            <a:buChar char="•"/>
          </a:pPr>
          <a:r>
            <a:rPr lang="en-US" dirty="0"/>
            <a:t>Success will be measured initially on implementing the program during FY 23/24 and thereafter on the number and quality of evaluations performed annually.</a:t>
          </a:r>
        </a:p>
      </dgm:t>
    </dgm:pt>
    <dgm:pt modelId="{9CE18F82-F665-4D7A-B69D-72B8655186F5}" type="parTrans" cxnId="{D1DFFE94-5976-4CB8-A844-BFB71168A5B5}">
      <dgm:prSet/>
      <dgm:spPr/>
    </dgm:pt>
    <dgm:pt modelId="{FED09A19-4152-4291-97BD-2B4CCF18F1DE}" type="sibTrans" cxnId="{D1DFFE94-5976-4CB8-A844-BFB71168A5B5}">
      <dgm:prSet/>
      <dgm:spPr/>
    </dgm:pt>
    <dgm:pt modelId="{ADD7E050-B2E1-4D08-8483-FC64614A9800}">
      <dgm:prSet/>
      <dgm:spPr/>
      <dgm:t>
        <a:bodyPr/>
        <a:lstStyle/>
        <a:p>
          <a:pPr>
            <a:buFont typeface="Times New Roman" panose="02020603050405020304" pitchFamily="18" charset="0"/>
            <a:buChar char="•"/>
          </a:pPr>
          <a:r>
            <a:rPr lang="en-US" dirty="0"/>
            <a:t>Budget request of one position of Career Development, Leadership and Training Manager who, among other responsibilities, will be the individual responsible for the performance evaluation program.</a:t>
          </a:r>
        </a:p>
      </dgm:t>
    </dgm:pt>
    <dgm:pt modelId="{5B904E36-2232-4FB7-B93C-7339CAA9FDD9}" type="parTrans" cxnId="{0A0899A4-9016-49C6-ADD3-C2E82FF9A079}">
      <dgm:prSet/>
      <dgm:spPr/>
    </dgm:pt>
    <dgm:pt modelId="{63B786EF-2EB0-4AD7-9E7A-C11F740CC653}" type="sibTrans" cxnId="{0A0899A4-9016-49C6-ADD3-C2E82FF9A079}">
      <dgm:prSet/>
      <dgm:spPr/>
    </dgm:pt>
    <dgm:pt modelId="{D50FF874-2D4F-4B0E-ACD4-03AF4F9B1727}">
      <dgm:prSet/>
      <dgm:spPr/>
      <dgm:t>
        <a:bodyPr/>
        <a:lstStyle/>
        <a:p>
          <a:endParaRPr lang="en-US" dirty="0"/>
        </a:p>
      </dgm:t>
    </dgm:pt>
    <dgm:pt modelId="{31F07D6C-1B59-4A3F-AA40-54F6A96F5CA5}" type="parTrans" cxnId="{708B7ED6-4BE1-421A-8730-ABDE7E33EB8B}">
      <dgm:prSet/>
      <dgm:spPr/>
    </dgm:pt>
    <dgm:pt modelId="{321AADB2-14B8-4D37-A438-2B326F3BC963}" type="sibTrans" cxnId="{708B7ED6-4BE1-421A-8730-ABDE7E33EB8B}">
      <dgm:prSet/>
      <dgm:spPr/>
    </dgm:pt>
    <dgm:pt modelId="{B1B3C548-CB2B-4A97-9469-5B5D177D70D3}" type="pres">
      <dgm:prSet presAssocID="{E7552868-1F0B-4287-87B2-5247C1D97279}" presName="Name0" presStyleCnt="0">
        <dgm:presLayoutVars>
          <dgm:dir/>
          <dgm:animLvl val="lvl"/>
          <dgm:resizeHandles val="exact"/>
        </dgm:presLayoutVars>
      </dgm:prSet>
      <dgm:spPr/>
    </dgm:pt>
    <dgm:pt modelId="{FF7328C5-BCB0-4832-A416-14E6DE7199FD}" type="pres">
      <dgm:prSet presAssocID="{F63D3D7A-94D7-46EB-BB1D-74B05C905B25}" presName="boxAndChildren" presStyleCnt="0"/>
      <dgm:spPr/>
    </dgm:pt>
    <dgm:pt modelId="{7DFAEF5A-6E85-44BC-9DB8-4C4B9E95F777}" type="pres">
      <dgm:prSet presAssocID="{F63D3D7A-94D7-46EB-BB1D-74B05C905B25}" presName="parentTextBox" presStyleLbl="node1" presStyleIdx="0" presStyleCnt="2"/>
      <dgm:spPr/>
    </dgm:pt>
    <dgm:pt modelId="{99AC56C2-CD6B-48E5-895C-AD46E4CFDEF5}" type="pres">
      <dgm:prSet presAssocID="{F63D3D7A-94D7-46EB-BB1D-74B05C905B25}" presName="entireBox" presStyleLbl="node1" presStyleIdx="0" presStyleCnt="2"/>
      <dgm:spPr/>
    </dgm:pt>
    <dgm:pt modelId="{2C23394B-8563-4EC2-996A-8A5FE62AA511}" type="pres">
      <dgm:prSet presAssocID="{F63D3D7A-94D7-46EB-BB1D-74B05C905B25}" presName="descendantBox" presStyleCnt="0"/>
      <dgm:spPr/>
    </dgm:pt>
    <dgm:pt modelId="{0E46897B-2DAA-4F03-9DA5-EFE77D749F48}" type="pres">
      <dgm:prSet presAssocID="{D1714936-6D83-4FDB-8A7C-E10E712C2BA8}" presName="childTextBox" presStyleLbl="fgAccFollowNode1" presStyleIdx="0" presStyleCnt="5">
        <dgm:presLayoutVars>
          <dgm:bulletEnabled val="1"/>
        </dgm:presLayoutVars>
      </dgm:prSet>
      <dgm:spPr/>
    </dgm:pt>
    <dgm:pt modelId="{5C25EA10-1F7A-4257-AE8A-7C4911FD706A}" type="pres">
      <dgm:prSet presAssocID="{4E1BFC6A-7E91-4540-B038-84F1B383243C}" presName="childTextBox" presStyleLbl="fgAccFollowNode1" presStyleIdx="1" presStyleCnt="5">
        <dgm:presLayoutVars>
          <dgm:bulletEnabled val="1"/>
        </dgm:presLayoutVars>
      </dgm:prSet>
      <dgm:spPr/>
    </dgm:pt>
    <dgm:pt modelId="{EF12FBE5-368B-48D8-BDB3-F7FC4A4174A0}" type="pres">
      <dgm:prSet presAssocID="{E65EE5BC-BD6B-4F28-B0CF-8594CFDA1BA3}" presName="childTextBox" presStyleLbl="fgAccFollowNode1" presStyleIdx="2" presStyleCnt="5">
        <dgm:presLayoutVars>
          <dgm:bulletEnabled val="1"/>
        </dgm:presLayoutVars>
      </dgm:prSet>
      <dgm:spPr/>
    </dgm:pt>
    <dgm:pt modelId="{C9A662A3-1314-4186-89D2-5D5421959C05}" type="pres">
      <dgm:prSet presAssocID="{8B51770A-150D-4720-8651-CA0FDB72EF1C}" presName="childTextBox" presStyleLbl="fgAccFollowNode1" presStyleIdx="3" presStyleCnt="5">
        <dgm:presLayoutVars>
          <dgm:bulletEnabled val="1"/>
        </dgm:presLayoutVars>
      </dgm:prSet>
      <dgm:spPr/>
    </dgm:pt>
    <dgm:pt modelId="{D6B1F4B8-6059-4781-AD13-FBFD6A7CFA3C}" type="pres">
      <dgm:prSet presAssocID="{E56F3090-C2D5-4A5E-BC4D-41B75D843D4F}" presName="childTextBox" presStyleLbl="fgAccFollowNode1" presStyleIdx="4" presStyleCnt="5">
        <dgm:presLayoutVars>
          <dgm:bulletEnabled val="1"/>
        </dgm:presLayoutVars>
      </dgm:prSet>
      <dgm:spPr/>
    </dgm:pt>
    <dgm:pt modelId="{767737C2-E6F8-415D-8AE4-C15DE868E729}" type="pres">
      <dgm:prSet presAssocID="{E7ED84BA-8247-46CD-B045-0AE11CDD170E}" presName="sp" presStyleCnt="0"/>
      <dgm:spPr/>
    </dgm:pt>
    <dgm:pt modelId="{68A23B8E-03EE-476A-B4F1-88F8B46EC673}" type="pres">
      <dgm:prSet presAssocID="{80142833-6F61-495F-8DB1-B99497CBB10C}" presName="arrowAndChildren" presStyleCnt="0"/>
      <dgm:spPr/>
    </dgm:pt>
    <dgm:pt modelId="{BBAAF9E2-C4A6-4336-836D-7B867EBC4AA0}" type="pres">
      <dgm:prSet presAssocID="{80142833-6F61-495F-8DB1-B99497CBB10C}" presName="parentTextArrow" presStyleLbl="node1" presStyleIdx="1" presStyleCnt="2"/>
      <dgm:spPr/>
    </dgm:pt>
  </dgm:ptLst>
  <dgm:cxnLst>
    <dgm:cxn modelId="{C7F54806-CE17-4BF4-BDC4-AECDB6E82747}" type="presOf" srcId="{26D1D922-FB27-4ACE-8324-7F82DECEA29F}" destId="{0E46897B-2DAA-4F03-9DA5-EFE77D749F48}" srcOrd="0" destOrd="1" presId="urn:microsoft.com/office/officeart/2005/8/layout/process4"/>
    <dgm:cxn modelId="{CA3B0B0C-DDB5-4DC9-A0A5-223047701854}" type="presOf" srcId="{4217BD3C-30E8-4EFE-8856-583B90409219}" destId="{C9A662A3-1314-4186-89D2-5D5421959C05}" srcOrd="0" destOrd="1" presId="urn:microsoft.com/office/officeart/2005/8/layout/process4"/>
    <dgm:cxn modelId="{5B009610-CAAA-4E2E-B89B-E6BC38016A62}" srcId="{F63D3D7A-94D7-46EB-BB1D-74B05C905B25}" destId="{8B51770A-150D-4720-8651-CA0FDB72EF1C}" srcOrd="3" destOrd="0" parTransId="{96198DF3-F442-4DE1-BD91-EA5AD6101C2C}" sibTransId="{E0A0507B-C219-445F-BFFF-EA14BB074EFC}"/>
    <dgm:cxn modelId="{918F1514-95EF-4951-8B46-849FA4EABB3A}" type="presOf" srcId="{ADD7E050-B2E1-4D08-8483-FC64614A9800}" destId="{D6B1F4B8-6059-4781-AD13-FBFD6A7CFA3C}" srcOrd="0" destOrd="1" presId="urn:microsoft.com/office/officeart/2005/8/layout/process4"/>
    <dgm:cxn modelId="{7CBF4131-1C8F-4049-99DC-3D2D8E1155D3}" type="presOf" srcId="{D1714936-6D83-4FDB-8A7C-E10E712C2BA8}" destId="{0E46897B-2DAA-4F03-9DA5-EFE77D749F48}" srcOrd="0" destOrd="0" presId="urn:microsoft.com/office/officeart/2005/8/layout/process4"/>
    <dgm:cxn modelId="{DD50DF5F-5BC0-426A-B5D7-A9459686D665}" type="presOf" srcId="{F63D3D7A-94D7-46EB-BB1D-74B05C905B25}" destId="{99AC56C2-CD6B-48E5-895C-AD46E4CFDEF5}" srcOrd="1" destOrd="0" presId="urn:microsoft.com/office/officeart/2005/8/layout/process4"/>
    <dgm:cxn modelId="{77EA9B62-FBCA-4CB6-9147-51AF91E2FE35}" type="presOf" srcId="{4E1BFC6A-7E91-4540-B038-84F1B383243C}" destId="{5C25EA10-1F7A-4257-AE8A-7C4911FD706A}" srcOrd="0" destOrd="0" presId="urn:microsoft.com/office/officeart/2005/8/layout/process4"/>
    <dgm:cxn modelId="{14F76A63-2357-4DC9-9E24-DE704AD4D6D0}" type="presOf" srcId="{E7552868-1F0B-4287-87B2-5247C1D97279}" destId="{B1B3C548-CB2B-4A97-9469-5B5D177D70D3}" srcOrd="0" destOrd="0" presId="urn:microsoft.com/office/officeart/2005/8/layout/process4"/>
    <dgm:cxn modelId="{0F38F958-D25C-4755-9238-545144CD3FD2}" type="presOf" srcId="{BEDA4105-EEB6-4C25-859C-B28EED9636D9}" destId="{EF12FBE5-368B-48D8-BDB3-F7FC4A4174A0}" srcOrd="0" destOrd="1" presId="urn:microsoft.com/office/officeart/2005/8/layout/process4"/>
    <dgm:cxn modelId="{4061205A-8EDA-4101-8BB6-3FE9492B515D}" srcId="{F63D3D7A-94D7-46EB-BB1D-74B05C905B25}" destId="{D1714936-6D83-4FDB-8A7C-E10E712C2BA8}" srcOrd="0" destOrd="0" parTransId="{2B4403E5-5346-4A6D-BB1E-DE9DC7DBEBBB}" sibTransId="{5564996B-74E7-4BCB-8CEE-7966978680DB}"/>
    <dgm:cxn modelId="{34FA917C-0BCC-4E3B-ACB9-560B0AF71AD4}" srcId="{D1714936-6D83-4FDB-8A7C-E10E712C2BA8}" destId="{26D1D922-FB27-4ACE-8324-7F82DECEA29F}" srcOrd="0" destOrd="0" parTransId="{5D84C923-F40D-41CA-89C8-615ADED0CB01}" sibTransId="{FE6041E6-83C6-4BA0-A327-3D9A1DCD57CF}"/>
    <dgm:cxn modelId="{D1DFFE94-5976-4CB8-A844-BFB71168A5B5}" srcId="{8B51770A-150D-4720-8651-CA0FDB72EF1C}" destId="{4217BD3C-30E8-4EFE-8856-583B90409219}" srcOrd="0" destOrd="0" parTransId="{9CE18F82-F665-4D7A-B69D-72B8655186F5}" sibTransId="{FED09A19-4152-4291-97BD-2B4CCF18F1DE}"/>
    <dgm:cxn modelId="{0A4E7399-1628-42AF-892F-9C243B631384}" srcId="{E7552868-1F0B-4287-87B2-5247C1D97279}" destId="{F63D3D7A-94D7-46EB-BB1D-74B05C905B25}" srcOrd="1" destOrd="0" parTransId="{68A05F3F-3F09-417F-B65F-F7CC6A304CEA}" sibTransId="{59E39071-BA89-4631-BD2C-ABBA5E6AE543}"/>
    <dgm:cxn modelId="{3737C199-F61A-41B5-95FA-B21BC120ED32}" srcId="{E65EE5BC-BD6B-4F28-B0CF-8594CFDA1BA3}" destId="{BEDA4105-EEB6-4C25-859C-B28EED9636D9}" srcOrd="0" destOrd="0" parTransId="{67D993DF-2931-4AC5-90AA-2C630677CBC8}" sibTransId="{6318EDED-5031-4D31-8289-4B2C57BE66F5}"/>
    <dgm:cxn modelId="{A32A1EA1-63E3-4B22-A25C-DCBB99EEC8AE}" type="presOf" srcId="{D50FF874-2D4F-4B0E-ACD4-03AF4F9B1727}" destId="{0E46897B-2DAA-4F03-9DA5-EFE77D749F48}" srcOrd="0" destOrd="2" presId="urn:microsoft.com/office/officeart/2005/8/layout/process4"/>
    <dgm:cxn modelId="{0A0899A4-9016-49C6-ADD3-C2E82FF9A079}" srcId="{E56F3090-C2D5-4A5E-BC4D-41B75D843D4F}" destId="{ADD7E050-B2E1-4D08-8483-FC64614A9800}" srcOrd="0" destOrd="0" parTransId="{5B904E36-2232-4FB7-B93C-7339CAA9FDD9}" sibTransId="{63B786EF-2EB0-4AD7-9E7A-C11F740CC653}"/>
    <dgm:cxn modelId="{955073B3-BA74-4CED-90AD-0F0071428B53}" type="presOf" srcId="{25DEA436-CD1E-4E7E-A4DD-74EF20893741}" destId="{5C25EA10-1F7A-4257-AE8A-7C4911FD706A}" srcOrd="0" destOrd="1" presId="urn:microsoft.com/office/officeart/2005/8/layout/process4"/>
    <dgm:cxn modelId="{E2EA1CBB-5B0E-4C9F-875E-F2F8B46C4BE4}" srcId="{4E1BFC6A-7E91-4540-B038-84F1B383243C}" destId="{25DEA436-CD1E-4E7E-A4DD-74EF20893741}" srcOrd="0" destOrd="0" parTransId="{2EA1393F-40B4-48EF-BFF0-4D49DFF59410}" sibTransId="{1CBFA0E1-3C2B-423F-BED8-85831FB12759}"/>
    <dgm:cxn modelId="{BEC33EC4-76BB-4428-8A43-4F3498068F7E}" type="presOf" srcId="{80142833-6F61-495F-8DB1-B99497CBB10C}" destId="{BBAAF9E2-C4A6-4336-836D-7B867EBC4AA0}" srcOrd="0" destOrd="0" presId="urn:microsoft.com/office/officeart/2005/8/layout/process4"/>
    <dgm:cxn modelId="{76A8C0CE-2B25-4A7E-BE68-047D14CCE54C}" srcId="{F63D3D7A-94D7-46EB-BB1D-74B05C905B25}" destId="{4E1BFC6A-7E91-4540-B038-84F1B383243C}" srcOrd="1" destOrd="0" parTransId="{378EA2B8-9B46-4EF3-B08D-77EFD23D4D98}" sibTransId="{1BCDC73E-9014-4C4C-805F-1E932B23152B}"/>
    <dgm:cxn modelId="{708B7ED6-4BE1-421A-8730-ABDE7E33EB8B}" srcId="{D1714936-6D83-4FDB-8A7C-E10E712C2BA8}" destId="{D50FF874-2D4F-4B0E-ACD4-03AF4F9B1727}" srcOrd="1" destOrd="0" parTransId="{31F07D6C-1B59-4A3F-AA40-54F6A96F5CA5}" sibTransId="{321AADB2-14B8-4D37-A438-2B326F3BC963}"/>
    <dgm:cxn modelId="{064893D8-CEA9-4D4C-B591-0FBCA9BA760D}" srcId="{E7552868-1F0B-4287-87B2-5247C1D97279}" destId="{80142833-6F61-495F-8DB1-B99497CBB10C}" srcOrd="0" destOrd="0" parTransId="{C480E63A-B5F8-4420-B785-0180E9767A14}" sibTransId="{E7ED84BA-8247-46CD-B045-0AE11CDD170E}"/>
    <dgm:cxn modelId="{D1DAACDF-81CB-4B5C-B247-C9DB57B61D71}" type="presOf" srcId="{E65EE5BC-BD6B-4F28-B0CF-8594CFDA1BA3}" destId="{EF12FBE5-368B-48D8-BDB3-F7FC4A4174A0}" srcOrd="0" destOrd="0" presId="urn:microsoft.com/office/officeart/2005/8/layout/process4"/>
    <dgm:cxn modelId="{47AB53E2-F4B8-476B-B0D3-1BF0B5DDA506}" type="presOf" srcId="{8B51770A-150D-4720-8651-CA0FDB72EF1C}" destId="{C9A662A3-1314-4186-89D2-5D5421959C05}" srcOrd="0" destOrd="0" presId="urn:microsoft.com/office/officeart/2005/8/layout/process4"/>
    <dgm:cxn modelId="{C9EFA0EA-F172-4908-92BC-00C86F68A9D7}" type="presOf" srcId="{F63D3D7A-94D7-46EB-BB1D-74B05C905B25}" destId="{7DFAEF5A-6E85-44BC-9DB8-4C4B9E95F777}" srcOrd="0" destOrd="0" presId="urn:microsoft.com/office/officeart/2005/8/layout/process4"/>
    <dgm:cxn modelId="{6DF6BBEA-9A0F-45C2-B27E-FFC333FCCBA2}" type="presOf" srcId="{E56F3090-C2D5-4A5E-BC4D-41B75D843D4F}" destId="{D6B1F4B8-6059-4781-AD13-FBFD6A7CFA3C}" srcOrd="0" destOrd="0" presId="urn:microsoft.com/office/officeart/2005/8/layout/process4"/>
    <dgm:cxn modelId="{44137BF3-A14D-4837-A1BB-F67F45721CAE}" srcId="{F63D3D7A-94D7-46EB-BB1D-74B05C905B25}" destId="{E56F3090-C2D5-4A5E-BC4D-41B75D843D4F}" srcOrd="4" destOrd="0" parTransId="{42C24309-8764-4F9F-A40A-12044DDFF283}" sibTransId="{C3EF1206-730C-42A7-8437-BA6786019729}"/>
    <dgm:cxn modelId="{E748C3F5-CC69-4454-874C-EEE691C5ACF0}" srcId="{F63D3D7A-94D7-46EB-BB1D-74B05C905B25}" destId="{E65EE5BC-BD6B-4F28-B0CF-8594CFDA1BA3}" srcOrd="2" destOrd="0" parTransId="{270880F9-AAFF-4148-A780-465374453A27}" sibTransId="{A167E5F4-E3C3-4AEF-8E48-58FFE5B54EA4}"/>
    <dgm:cxn modelId="{FB74D5A6-1CE8-47D9-98D3-C731CC957155}" type="presParOf" srcId="{B1B3C548-CB2B-4A97-9469-5B5D177D70D3}" destId="{FF7328C5-BCB0-4832-A416-14E6DE7199FD}" srcOrd="0" destOrd="0" presId="urn:microsoft.com/office/officeart/2005/8/layout/process4"/>
    <dgm:cxn modelId="{995659A0-9827-42FF-84C1-B03B6924D6D9}" type="presParOf" srcId="{FF7328C5-BCB0-4832-A416-14E6DE7199FD}" destId="{7DFAEF5A-6E85-44BC-9DB8-4C4B9E95F777}" srcOrd="0" destOrd="0" presId="urn:microsoft.com/office/officeart/2005/8/layout/process4"/>
    <dgm:cxn modelId="{1C9E03F5-6E95-4350-840B-FC30F490902D}" type="presParOf" srcId="{FF7328C5-BCB0-4832-A416-14E6DE7199FD}" destId="{99AC56C2-CD6B-48E5-895C-AD46E4CFDEF5}" srcOrd="1" destOrd="0" presId="urn:microsoft.com/office/officeart/2005/8/layout/process4"/>
    <dgm:cxn modelId="{A4E87573-1BB3-4F0B-9799-B7A49F6E7152}" type="presParOf" srcId="{FF7328C5-BCB0-4832-A416-14E6DE7199FD}" destId="{2C23394B-8563-4EC2-996A-8A5FE62AA511}" srcOrd="2" destOrd="0" presId="urn:microsoft.com/office/officeart/2005/8/layout/process4"/>
    <dgm:cxn modelId="{7C653240-DD70-4538-8EF7-257A4AD187B6}" type="presParOf" srcId="{2C23394B-8563-4EC2-996A-8A5FE62AA511}" destId="{0E46897B-2DAA-4F03-9DA5-EFE77D749F48}" srcOrd="0" destOrd="0" presId="urn:microsoft.com/office/officeart/2005/8/layout/process4"/>
    <dgm:cxn modelId="{5525446D-7957-4E0D-9A43-1A5E13A1909A}" type="presParOf" srcId="{2C23394B-8563-4EC2-996A-8A5FE62AA511}" destId="{5C25EA10-1F7A-4257-AE8A-7C4911FD706A}" srcOrd="1" destOrd="0" presId="urn:microsoft.com/office/officeart/2005/8/layout/process4"/>
    <dgm:cxn modelId="{FB545529-5ADB-41B8-BA22-1BBFC1607A83}" type="presParOf" srcId="{2C23394B-8563-4EC2-996A-8A5FE62AA511}" destId="{EF12FBE5-368B-48D8-BDB3-F7FC4A4174A0}" srcOrd="2" destOrd="0" presId="urn:microsoft.com/office/officeart/2005/8/layout/process4"/>
    <dgm:cxn modelId="{E6156B15-4932-4172-8E9C-7C80ABC6353C}" type="presParOf" srcId="{2C23394B-8563-4EC2-996A-8A5FE62AA511}" destId="{C9A662A3-1314-4186-89D2-5D5421959C05}" srcOrd="3" destOrd="0" presId="urn:microsoft.com/office/officeart/2005/8/layout/process4"/>
    <dgm:cxn modelId="{786D670E-725C-4488-9ECD-61331EB3928E}" type="presParOf" srcId="{2C23394B-8563-4EC2-996A-8A5FE62AA511}" destId="{D6B1F4B8-6059-4781-AD13-FBFD6A7CFA3C}" srcOrd="4" destOrd="0" presId="urn:microsoft.com/office/officeart/2005/8/layout/process4"/>
    <dgm:cxn modelId="{FF5B4BF6-CF36-4A12-B017-0FC4BF508260}" type="presParOf" srcId="{B1B3C548-CB2B-4A97-9469-5B5D177D70D3}" destId="{767737C2-E6F8-415D-8AE4-C15DE868E729}" srcOrd="1" destOrd="0" presId="urn:microsoft.com/office/officeart/2005/8/layout/process4"/>
    <dgm:cxn modelId="{6E7A60EC-CD32-4DE0-B9ED-C77FD3466245}" type="presParOf" srcId="{B1B3C548-CB2B-4A97-9469-5B5D177D70D3}" destId="{68A23B8E-03EE-476A-B4F1-88F8B46EC673}" srcOrd="2" destOrd="0" presId="urn:microsoft.com/office/officeart/2005/8/layout/process4"/>
    <dgm:cxn modelId="{DA721BB2-82E0-40BF-B8F5-8E8792789940}" type="presParOf" srcId="{68A23B8E-03EE-476A-B4F1-88F8B46EC673}" destId="{BBAAF9E2-C4A6-4336-836D-7B867EBC4AA0}"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552868-1F0B-4287-87B2-5247C1D97279}" type="doc">
      <dgm:prSet loTypeId="urn:microsoft.com/office/officeart/2005/8/layout/process4" loCatId="process" qsTypeId="urn:microsoft.com/office/officeart/2005/8/quickstyle/simple1" qsCatId="simple" csTypeId="urn:microsoft.com/office/officeart/2005/8/colors/colorful5" csCatId="colorful" phldr="1"/>
      <dgm:spPr/>
      <dgm:t>
        <a:bodyPr/>
        <a:lstStyle/>
        <a:p>
          <a:endParaRPr lang="en-US"/>
        </a:p>
      </dgm:t>
    </dgm:pt>
    <dgm:pt modelId="{80142833-6F61-495F-8DB1-B99497CBB10C}">
      <dgm:prSet/>
      <dgm:spPr/>
      <dgm:t>
        <a:bodyPr/>
        <a:lstStyle/>
        <a:p>
          <a:r>
            <a:rPr lang="en-US" b="1" i="1" dirty="0"/>
            <a:t>What are your department goals and plans for 2023-2024</a:t>
          </a:r>
          <a:endParaRPr lang="en-US" dirty="0"/>
        </a:p>
      </dgm:t>
    </dgm:pt>
    <dgm:pt modelId="{C480E63A-B5F8-4420-B785-0180E9767A14}" type="parTrans" cxnId="{064893D8-CEA9-4D4C-B591-0FBCA9BA760D}">
      <dgm:prSet/>
      <dgm:spPr/>
      <dgm:t>
        <a:bodyPr/>
        <a:lstStyle/>
        <a:p>
          <a:endParaRPr lang="en-US"/>
        </a:p>
      </dgm:t>
    </dgm:pt>
    <dgm:pt modelId="{E7ED84BA-8247-46CD-B045-0AE11CDD170E}" type="sibTrans" cxnId="{064893D8-CEA9-4D4C-B591-0FBCA9BA760D}">
      <dgm:prSet/>
      <dgm:spPr/>
      <dgm:t>
        <a:bodyPr/>
        <a:lstStyle/>
        <a:p>
          <a:endParaRPr lang="en-US"/>
        </a:p>
      </dgm:t>
    </dgm:pt>
    <dgm:pt modelId="{F63D3D7A-94D7-46EB-BB1D-74B05C905B25}">
      <dgm:prSet/>
      <dgm:spPr/>
      <dgm:t>
        <a:bodyPr/>
        <a:lstStyle/>
        <a:p>
          <a:r>
            <a:rPr lang="en-US" b="1" i="1" dirty="0"/>
            <a:t>What is the Department’s/Program’s budget? (highlight changes) </a:t>
          </a:r>
          <a:endParaRPr lang="en-US" dirty="0"/>
        </a:p>
      </dgm:t>
    </dgm:pt>
    <dgm:pt modelId="{68A05F3F-3F09-417F-B65F-F7CC6A304CEA}" type="parTrans" cxnId="{0A4E7399-1628-42AF-892F-9C243B631384}">
      <dgm:prSet/>
      <dgm:spPr/>
      <dgm:t>
        <a:bodyPr/>
        <a:lstStyle/>
        <a:p>
          <a:endParaRPr lang="en-US"/>
        </a:p>
      </dgm:t>
    </dgm:pt>
    <dgm:pt modelId="{59E39071-BA89-4631-BD2C-ABBA5E6AE543}" type="sibTrans" cxnId="{0A4E7399-1628-42AF-892F-9C243B631384}">
      <dgm:prSet/>
      <dgm:spPr/>
      <dgm:t>
        <a:bodyPr/>
        <a:lstStyle/>
        <a:p>
          <a:endParaRPr lang="en-US"/>
        </a:p>
      </dgm:t>
    </dgm:pt>
    <dgm:pt modelId="{D1714936-6D83-4FDB-8A7C-E10E712C2BA8}">
      <dgm:prSet/>
      <dgm:spPr/>
      <dgm:t>
        <a:bodyPr/>
        <a:lstStyle/>
        <a:p>
          <a:r>
            <a:rPr lang="en-US" dirty="0"/>
            <a:t>List goals and priorities for your department</a:t>
          </a:r>
        </a:p>
      </dgm:t>
    </dgm:pt>
    <dgm:pt modelId="{2B4403E5-5346-4A6D-BB1E-DE9DC7DBEBBB}" type="parTrans" cxnId="{4061205A-8EDA-4101-8BB6-3FE9492B515D}">
      <dgm:prSet/>
      <dgm:spPr/>
      <dgm:t>
        <a:bodyPr/>
        <a:lstStyle/>
        <a:p>
          <a:endParaRPr lang="en-US"/>
        </a:p>
      </dgm:t>
    </dgm:pt>
    <dgm:pt modelId="{5564996B-74E7-4BCB-8CEE-7966978680DB}" type="sibTrans" cxnId="{4061205A-8EDA-4101-8BB6-3FE9492B515D}">
      <dgm:prSet/>
      <dgm:spPr/>
      <dgm:t>
        <a:bodyPr/>
        <a:lstStyle/>
        <a:p>
          <a:endParaRPr lang="en-US"/>
        </a:p>
      </dgm:t>
    </dgm:pt>
    <dgm:pt modelId="{4E1BFC6A-7E91-4540-B038-84F1B383243C}">
      <dgm:prSet/>
      <dgm:spPr/>
      <dgm:t>
        <a:bodyPr/>
        <a:lstStyle/>
        <a:p>
          <a:r>
            <a:rPr lang="en-US" dirty="0"/>
            <a:t>Describe in detail the plan to achieve them</a:t>
          </a:r>
        </a:p>
      </dgm:t>
    </dgm:pt>
    <dgm:pt modelId="{378EA2B8-9B46-4EF3-B08D-77EFD23D4D98}" type="parTrans" cxnId="{76A8C0CE-2B25-4A7E-BE68-047D14CCE54C}">
      <dgm:prSet/>
      <dgm:spPr/>
      <dgm:t>
        <a:bodyPr/>
        <a:lstStyle/>
        <a:p>
          <a:endParaRPr lang="en-US"/>
        </a:p>
      </dgm:t>
    </dgm:pt>
    <dgm:pt modelId="{1BCDC73E-9014-4C4C-805F-1E932B23152B}" type="sibTrans" cxnId="{76A8C0CE-2B25-4A7E-BE68-047D14CCE54C}">
      <dgm:prSet/>
      <dgm:spPr/>
      <dgm:t>
        <a:bodyPr/>
        <a:lstStyle/>
        <a:p>
          <a:endParaRPr lang="en-US"/>
        </a:p>
      </dgm:t>
    </dgm:pt>
    <dgm:pt modelId="{E65EE5BC-BD6B-4F28-B0CF-8594CFDA1BA3}">
      <dgm:prSet/>
      <dgm:spPr/>
      <dgm:t>
        <a:bodyPr/>
        <a:lstStyle/>
        <a:p>
          <a:r>
            <a:rPr lang="en-US" dirty="0"/>
            <a:t>What are the obstacles to attaining your goals?</a:t>
          </a:r>
        </a:p>
      </dgm:t>
    </dgm:pt>
    <dgm:pt modelId="{270880F9-AAFF-4148-A780-465374453A27}" type="parTrans" cxnId="{E748C3F5-CC69-4454-874C-EEE691C5ACF0}">
      <dgm:prSet/>
      <dgm:spPr/>
      <dgm:t>
        <a:bodyPr/>
        <a:lstStyle/>
        <a:p>
          <a:endParaRPr lang="en-US"/>
        </a:p>
      </dgm:t>
    </dgm:pt>
    <dgm:pt modelId="{A167E5F4-E3C3-4AEF-8E48-58FFE5B54EA4}" type="sibTrans" cxnId="{E748C3F5-CC69-4454-874C-EEE691C5ACF0}">
      <dgm:prSet/>
      <dgm:spPr/>
      <dgm:t>
        <a:bodyPr/>
        <a:lstStyle/>
        <a:p>
          <a:endParaRPr lang="en-US"/>
        </a:p>
      </dgm:t>
    </dgm:pt>
    <dgm:pt modelId="{8B51770A-150D-4720-8651-CA0FDB72EF1C}">
      <dgm:prSet/>
      <dgm:spPr/>
      <dgm:t>
        <a:bodyPr/>
        <a:lstStyle/>
        <a:p>
          <a:r>
            <a:rPr lang="en-US" dirty="0"/>
            <a:t>How will you measure your success?</a:t>
          </a:r>
        </a:p>
      </dgm:t>
    </dgm:pt>
    <dgm:pt modelId="{96198DF3-F442-4DE1-BD91-EA5AD6101C2C}" type="parTrans" cxnId="{5B009610-CAAA-4E2E-B89B-E6BC38016A62}">
      <dgm:prSet/>
      <dgm:spPr/>
      <dgm:t>
        <a:bodyPr/>
        <a:lstStyle/>
        <a:p>
          <a:endParaRPr lang="en-US"/>
        </a:p>
      </dgm:t>
    </dgm:pt>
    <dgm:pt modelId="{E0A0507B-C219-445F-BFFF-EA14BB074EFC}" type="sibTrans" cxnId="{5B009610-CAAA-4E2E-B89B-E6BC38016A62}">
      <dgm:prSet/>
      <dgm:spPr/>
      <dgm:t>
        <a:bodyPr/>
        <a:lstStyle/>
        <a:p>
          <a:endParaRPr lang="en-US"/>
        </a:p>
      </dgm:t>
    </dgm:pt>
    <dgm:pt modelId="{E56F3090-C2D5-4A5E-BC4D-41B75D843D4F}">
      <dgm:prSet/>
      <dgm:spPr/>
      <dgm:t>
        <a:bodyPr/>
        <a:lstStyle/>
        <a:p>
          <a:r>
            <a:rPr lang="en-US" dirty="0"/>
            <a:t>Budget highlights</a:t>
          </a:r>
        </a:p>
      </dgm:t>
    </dgm:pt>
    <dgm:pt modelId="{42C24309-8764-4F9F-A40A-12044DDFF283}" type="parTrans" cxnId="{44137BF3-A14D-4837-A1BB-F67F45721CAE}">
      <dgm:prSet/>
      <dgm:spPr/>
      <dgm:t>
        <a:bodyPr/>
        <a:lstStyle/>
        <a:p>
          <a:endParaRPr lang="en-US"/>
        </a:p>
      </dgm:t>
    </dgm:pt>
    <dgm:pt modelId="{C3EF1206-730C-42A7-8437-BA6786019729}" type="sibTrans" cxnId="{44137BF3-A14D-4837-A1BB-F67F45721CAE}">
      <dgm:prSet/>
      <dgm:spPr/>
      <dgm:t>
        <a:bodyPr/>
        <a:lstStyle/>
        <a:p>
          <a:endParaRPr lang="en-US"/>
        </a:p>
      </dgm:t>
    </dgm:pt>
    <dgm:pt modelId="{26D1D922-FB27-4ACE-8324-7F82DECEA29F}">
      <dgm:prSet/>
      <dgm:spPr/>
      <dgm:t>
        <a:bodyPr/>
        <a:lstStyle/>
        <a:p>
          <a:r>
            <a:rPr lang="en-US" i="1" dirty="0"/>
            <a:t> Review and update all job descriptions.</a:t>
          </a:r>
          <a:endParaRPr lang="en-US" dirty="0"/>
        </a:p>
      </dgm:t>
    </dgm:pt>
    <dgm:pt modelId="{5D84C923-F40D-41CA-89C8-615ADED0CB01}" type="parTrans" cxnId="{34FA917C-0BCC-4E3B-ACB9-560B0AF71AD4}">
      <dgm:prSet/>
      <dgm:spPr/>
      <dgm:t>
        <a:bodyPr/>
        <a:lstStyle/>
        <a:p>
          <a:endParaRPr lang="en-US"/>
        </a:p>
      </dgm:t>
    </dgm:pt>
    <dgm:pt modelId="{FE6041E6-83C6-4BA0-A327-3D9A1DCD57CF}" type="sibTrans" cxnId="{34FA917C-0BCC-4E3B-ACB9-560B0AF71AD4}">
      <dgm:prSet/>
      <dgm:spPr/>
      <dgm:t>
        <a:bodyPr/>
        <a:lstStyle/>
        <a:p>
          <a:endParaRPr lang="en-US"/>
        </a:p>
      </dgm:t>
    </dgm:pt>
    <dgm:pt modelId="{25DEA436-CD1E-4E7E-A4DD-74EF20893741}">
      <dgm:prSet/>
      <dgm:spPr/>
      <dgm:t>
        <a:bodyPr/>
        <a:lstStyle/>
        <a:p>
          <a:pPr>
            <a:buFont typeface="Times New Roman" panose="02020603050405020304" pitchFamily="18" charset="0"/>
            <a:buChar char="•"/>
          </a:pPr>
          <a:r>
            <a:rPr lang="en-US" dirty="0"/>
            <a:t>HR Generalist will devise a systematic process to review each family of jobs with department managers for the following:  listed duties and responsibilities are up to date an accurate; required skills, knowledges and abilities are those necessary for the incumbent to successfully perform the duties of the position; and minimum qualifications to be considered for the position are appropriate for the position and free of artificial barriers for consideration.</a:t>
          </a:r>
        </a:p>
      </dgm:t>
    </dgm:pt>
    <dgm:pt modelId="{2EA1393F-40B4-48EF-BFF0-4D49DFF59410}" type="parTrans" cxnId="{E2EA1CBB-5B0E-4C9F-875E-F2F8B46C4BE4}">
      <dgm:prSet/>
      <dgm:spPr/>
      <dgm:t>
        <a:bodyPr/>
        <a:lstStyle/>
        <a:p>
          <a:endParaRPr lang="en-US"/>
        </a:p>
      </dgm:t>
    </dgm:pt>
    <dgm:pt modelId="{1CBFA0E1-3C2B-423F-BED8-85831FB12759}" type="sibTrans" cxnId="{E2EA1CBB-5B0E-4C9F-875E-F2F8B46C4BE4}">
      <dgm:prSet/>
      <dgm:spPr/>
      <dgm:t>
        <a:bodyPr/>
        <a:lstStyle/>
        <a:p>
          <a:endParaRPr lang="en-US"/>
        </a:p>
      </dgm:t>
    </dgm:pt>
    <dgm:pt modelId="{BEDA4105-EEB6-4C25-859C-B28EED9636D9}">
      <dgm:prSet/>
      <dgm:spPr/>
      <dgm:t>
        <a:bodyPr/>
        <a:lstStyle/>
        <a:p>
          <a:pPr>
            <a:buFont typeface="Times New Roman" panose="02020603050405020304" pitchFamily="18" charset="0"/>
            <a:buChar char="•"/>
          </a:pPr>
          <a:r>
            <a:rPr lang="en-US" dirty="0"/>
            <a:t>The obstacles to achieving this goal are: sufficient trained HR staff to conduct this systematic review of all job descriptions; cooperation of managers in identifying accurately the required duties and skill set required for each position; negotiating with the unions any impact on terms and conditions of employment.</a:t>
          </a:r>
        </a:p>
      </dgm:t>
    </dgm:pt>
    <dgm:pt modelId="{67D993DF-2931-4AC5-90AA-2C630677CBC8}" type="parTrans" cxnId="{3737C199-F61A-41B5-95FA-B21BC120ED32}">
      <dgm:prSet/>
      <dgm:spPr/>
    </dgm:pt>
    <dgm:pt modelId="{6318EDED-5031-4D31-8289-4B2C57BE66F5}" type="sibTrans" cxnId="{3737C199-F61A-41B5-95FA-B21BC120ED32}">
      <dgm:prSet/>
      <dgm:spPr/>
    </dgm:pt>
    <dgm:pt modelId="{4217BD3C-30E8-4EFE-8856-583B90409219}">
      <dgm:prSet/>
      <dgm:spPr/>
      <dgm:t>
        <a:bodyPr/>
        <a:lstStyle/>
        <a:p>
          <a:pPr>
            <a:buFont typeface="Times New Roman" panose="02020603050405020304" pitchFamily="18" charset="0"/>
            <a:buChar char="•"/>
          </a:pPr>
          <a:r>
            <a:rPr lang="en-US" dirty="0"/>
            <a:t>Success will be measured in the short-term by the number of job descriptions updated and approved by the Personnel Commission and long-term by the ability to hire, retain and promote quality employees. </a:t>
          </a:r>
        </a:p>
      </dgm:t>
    </dgm:pt>
    <dgm:pt modelId="{9CE18F82-F665-4D7A-B69D-72B8655186F5}" type="parTrans" cxnId="{D1DFFE94-5976-4CB8-A844-BFB71168A5B5}">
      <dgm:prSet/>
      <dgm:spPr/>
    </dgm:pt>
    <dgm:pt modelId="{FED09A19-4152-4291-97BD-2B4CCF18F1DE}" type="sibTrans" cxnId="{D1DFFE94-5976-4CB8-A844-BFB71168A5B5}">
      <dgm:prSet/>
      <dgm:spPr/>
    </dgm:pt>
    <dgm:pt modelId="{ADD7E050-B2E1-4D08-8483-FC64614A9800}">
      <dgm:prSet/>
      <dgm:spPr/>
      <dgm:t>
        <a:bodyPr/>
        <a:lstStyle/>
        <a:p>
          <a:pPr>
            <a:buFont typeface="Times New Roman" panose="02020603050405020304" pitchFamily="18" charset="0"/>
            <a:buChar char="•"/>
          </a:pPr>
          <a:r>
            <a:rPr lang="en-US" dirty="0"/>
            <a:t>Budget request of a position of Junior Human Resources Generalist.</a:t>
          </a:r>
        </a:p>
      </dgm:t>
    </dgm:pt>
    <dgm:pt modelId="{5B904E36-2232-4FB7-B93C-7339CAA9FDD9}" type="parTrans" cxnId="{0A0899A4-9016-49C6-ADD3-C2E82FF9A079}">
      <dgm:prSet/>
      <dgm:spPr/>
    </dgm:pt>
    <dgm:pt modelId="{63B786EF-2EB0-4AD7-9E7A-C11F740CC653}" type="sibTrans" cxnId="{0A0899A4-9016-49C6-ADD3-C2E82FF9A079}">
      <dgm:prSet/>
      <dgm:spPr/>
    </dgm:pt>
    <dgm:pt modelId="{D50FF874-2D4F-4B0E-ACD4-03AF4F9B1727}">
      <dgm:prSet/>
      <dgm:spPr/>
      <dgm:t>
        <a:bodyPr/>
        <a:lstStyle/>
        <a:p>
          <a:endParaRPr lang="en-US" dirty="0"/>
        </a:p>
      </dgm:t>
    </dgm:pt>
    <dgm:pt modelId="{31F07D6C-1B59-4A3F-AA40-54F6A96F5CA5}" type="parTrans" cxnId="{708B7ED6-4BE1-421A-8730-ABDE7E33EB8B}">
      <dgm:prSet/>
      <dgm:spPr/>
    </dgm:pt>
    <dgm:pt modelId="{321AADB2-14B8-4D37-A438-2B326F3BC963}" type="sibTrans" cxnId="{708B7ED6-4BE1-421A-8730-ABDE7E33EB8B}">
      <dgm:prSet/>
      <dgm:spPr/>
    </dgm:pt>
    <dgm:pt modelId="{B1B3C548-CB2B-4A97-9469-5B5D177D70D3}" type="pres">
      <dgm:prSet presAssocID="{E7552868-1F0B-4287-87B2-5247C1D97279}" presName="Name0" presStyleCnt="0">
        <dgm:presLayoutVars>
          <dgm:dir/>
          <dgm:animLvl val="lvl"/>
          <dgm:resizeHandles val="exact"/>
        </dgm:presLayoutVars>
      </dgm:prSet>
      <dgm:spPr/>
    </dgm:pt>
    <dgm:pt modelId="{FF7328C5-BCB0-4832-A416-14E6DE7199FD}" type="pres">
      <dgm:prSet presAssocID="{F63D3D7A-94D7-46EB-BB1D-74B05C905B25}" presName="boxAndChildren" presStyleCnt="0"/>
      <dgm:spPr/>
    </dgm:pt>
    <dgm:pt modelId="{7DFAEF5A-6E85-44BC-9DB8-4C4B9E95F777}" type="pres">
      <dgm:prSet presAssocID="{F63D3D7A-94D7-46EB-BB1D-74B05C905B25}" presName="parentTextBox" presStyleLbl="node1" presStyleIdx="0" presStyleCnt="2"/>
      <dgm:spPr/>
    </dgm:pt>
    <dgm:pt modelId="{99AC56C2-CD6B-48E5-895C-AD46E4CFDEF5}" type="pres">
      <dgm:prSet presAssocID="{F63D3D7A-94D7-46EB-BB1D-74B05C905B25}" presName="entireBox" presStyleLbl="node1" presStyleIdx="0" presStyleCnt="2"/>
      <dgm:spPr/>
    </dgm:pt>
    <dgm:pt modelId="{2C23394B-8563-4EC2-996A-8A5FE62AA511}" type="pres">
      <dgm:prSet presAssocID="{F63D3D7A-94D7-46EB-BB1D-74B05C905B25}" presName="descendantBox" presStyleCnt="0"/>
      <dgm:spPr/>
    </dgm:pt>
    <dgm:pt modelId="{0E46897B-2DAA-4F03-9DA5-EFE77D749F48}" type="pres">
      <dgm:prSet presAssocID="{D1714936-6D83-4FDB-8A7C-E10E712C2BA8}" presName="childTextBox" presStyleLbl="fgAccFollowNode1" presStyleIdx="0" presStyleCnt="5">
        <dgm:presLayoutVars>
          <dgm:bulletEnabled val="1"/>
        </dgm:presLayoutVars>
      </dgm:prSet>
      <dgm:spPr/>
    </dgm:pt>
    <dgm:pt modelId="{5C25EA10-1F7A-4257-AE8A-7C4911FD706A}" type="pres">
      <dgm:prSet presAssocID="{4E1BFC6A-7E91-4540-B038-84F1B383243C}" presName="childTextBox" presStyleLbl="fgAccFollowNode1" presStyleIdx="1" presStyleCnt="5">
        <dgm:presLayoutVars>
          <dgm:bulletEnabled val="1"/>
        </dgm:presLayoutVars>
      </dgm:prSet>
      <dgm:spPr/>
    </dgm:pt>
    <dgm:pt modelId="{EF12FBE5-368B-48D8-BDB3-F7FC4A4174A0}" type="pres">
      <dgm:prSet presAssocID="{E65EE5BC-BD6B-4F28-B0CF-8594CFDA1BA3}" presName="childTextBox" presStyleLbl="fgAccFollowNode1" presStyleIdx="2" presStyleCnt="5">
        <dgm:presLayoutVars>
          <dgm:bulletEnabled val="1"/>
        </dgm:presLayoutVars>
      </dgm:prSet>
      <dgm:spPr/>
    </dgm:pt>
    <dgm:pt modelId="{C9A662A3-1314-4186-89D2-5D5421959C05}" type="pres">
      <dgm:prSet presAssocID="{8B51770A-150D-4720-8651-CA0FDB72EF1C}" presName="childTextBox" presStyleLbl="fgAccFollowNode1" presStyleIdx="3" presStyleCnt="5">
        <dgm:presLayoutVars>
          <dgm:bulletEnabled val="1"/>
        </dgm:presLayoutVars>
      </dgm:prSet>
      <dgm:spPr/>
    </dgm:pt>
    <dgm:pt modelId="{D6B1F4B8-6059-4781-AD13-FBFD6A7CFA3C}" type="pres">
      <dgm:prSet presAssocID="{E56F3090-C2D5-4A5E-BC4D-41B75D843D4F}" presName="childTextBox" presStyleLbl="fgAccFollowNode1" presStyleIdx="4" presStyleCnt="5">
        <dgm:presLayoutVars>
          <dgm:bulletEnabled val="1"/>
        </dgm:presLayoutVars>
      </dgm:prSet>
      <dgm:spPr/>
    </dgm:pt>
    <dgm:pt modelId="{767737C2-E6F8-415D-8AE4-C15DE868E729}" type="pres">
      <dgm:prSet presAssocID="{E7ED84BA-8247-46CD-B045-0AE11CDD170E}" presName="sp" presStyleCnt="0"/>
      <dgm:spPr/>
    </dgm:pt>
    <dgm:pt modelId="{68A23B8E-03EE-476A-B4F1-88F8B46EC673}" type="pres">
      <dgm:prSet presAssocID="{80142833-6F61-495F-8DB1-B99497CBB10C}" presName="arrowAndChildren" presStyleCnt="0"/>
      <dgm:spPr/>
    </dgm:pt>
    <dgm:pt modelId="{BBAAF9E2-C4A6-4336-836D-7B867EBC4AA0}" type="pres">
      <dgm:prSet presAssocID="{80142833-6F61-495F-8DB1-B99497CBB10C}" presName="parentTextArrow" presStyleLbl="node1" presStyleIdx="1" presStyleCnt="2"/>
      <dgm:spPr/>
    </dgm:pt>
  </dgm:ptLst>
  <dgm:cxnLst>
    <dgm:cxn modelId="{C7F54806-CE17-4BF4-BDC4-AECDB6E82747}" type="presOf" srcId="{26D1D922-FB27-4ACE-8324-7F82DECEA29F}" destId="{0E46897B-2DAA-4F03-9DA5-EFE77D749F48}" srcOrd="0" destOrd="1" presId="urn:microsoft.com/office/officeart/2005/8/layout/process4"/>
    <dgm:cxn modelId="{CA3B0B0C-DDB5-4DC9-A0A5-223047701854}" type="presOf" srcId="{4217BD3C-30E8-4EFE-8856-583B90409219}" destId="{C9A662A3-1314-4186-89D2-5D5421959C05}" srcOrd="0" destOrd="1" presId="urn:microsoft.com/office/officeart/2005/8/layout/process4"/>
    <dgm:cxn modelId="{5B009610-CAAA-4E2E-B89B-E6BC38016A62}" srcId="{F63D3D7A-94D7-46EB-BB1D-74B05C905B25}" destId="{8B51770A-150D-4720-8651-CA0FDB72EF1C}" srcOrd="3" destOrd="0" parTransId="{96198DF3-F442-4DE1-BD91-EA5AD6101C2C}" sibTransId="{E0A0507B-C219-445F-BFFF-EA14BB074EFC}"/>
    <dgm:cxn modelId="{918F1514-95EF-4951-8B46-849FA4EABB3A}" type="presOf" srcId="{ADD7E050-B2E1-4D08-8483-FC64614A9800}" destId="{D6B1F4B8-6059-4781-AD13-FBFD6A7CFA3C}" srcOrd="0" destOrd="1" presId="urn:microsoft.com/office/officeart/2005/8/layout/process4"/>
    <dgm:cxn modelId="{7CBF4131-1C8F-4049-99DC-3D2D8E1155D3}" type="presOf" srcId="{D1714936-6D83-4FDB-8A7C-E10E712C2BA8}" destId="{0E46897B-2DAA-4F03-9DA5-EFE77D749F48}" srcOrd="0" destOrd="0" presId="urn:microsoft.com/office/officeart/2005/8/layout/process4"/>
    <dgm:cxn modelId="{DD50DF5F-5BC0-426A-B5D7-A9459686D665}" type="presOf" srcId="{F63D3D7A-94D7-46EB-BB1D-74B05C905B25}" destId="{99AC56C2-CD6B-48E5-895C-AD46E4CFDEF5}" srcOrd="1" destOrd="0" presId="urn:microsoft.com/office/officeart/2005/8/layout/process4"/>
    <dgm:cxn modelId="{77EA9B62-FBCA-4CB6-9147-51AF91E2FE35}" type="presOf" srcId="{4E1BFC6A-7E91-4540-B038-84F1B383243C}" destId="{5C25EA10-1F7A-4257-AE8A-7C4911FD706A}" srcOrd="0" destOrd="0" presId="urn:microsoft.com/office/officeart/2005/8/layout/process4"/>
    <dgm:cxn modelId="{14F76A63-2357-4DC9-9E24-DE704AD4D6D0}" type="presOf" srcId="{E7552868-1F0B-4287-87B2-5247C1D97279}" destId="{B1B3C548-CB2B-4A97-9469-5B5D177D70D3}" srcOrd="0" destOrd="0" presId="urn:microsoft.com/office/officeart/2005/8/layout/process4"/>
    <dgm:cxn modelId="{0F38F958-D25C-4755-9238-545144CD3FD2}" type="presOf" srcId="{BEDA4105-EEB6-4C25-859C-B28EED9636D9}" destId="{EF12FBE5-368B-48D8-BDB3-F7FC4A4174A0}" srcOrd="0" destOrd="1" presId="urn:microsoft.com/office/officeart/2005/8/layout/process4"/>
    <dgm:cxn modelId="{4061205A-8EDA-4101-8BB6-3FE9492B515D}" srcId="{F63D3D7A-94D7-46EB-BB1D-74B05C905B25}" destId="{D1714936-6D83-4FDB-8A7C-E10E712C2BA8}" srcOrd="0" destOrd="0" parTransId="{2B4403E5-5346-4A6D-BB1E-DE9DC7DBEBBB}" sibTransId="{5564996B-74E7-4BCB-8CEE-7966978680DB}"/>
    <dgm:cxn modelId="{34FA917C-0BCC-4E3B-ACB9-560B0AF71AD4}" srcId="{D1714936-6D83-4FDB-8A7C-E10E712C2BA8}" destId="{26D1D922-FB27-4ACE-8324-7F82DECEA29F}" srcOrd="0" destOrd="0" parTransId="{5D84C923-F40D-41CA-89C8-615ADED0CB01}" sibTransId="{FE6041E6-83C6-4BA0-A327-3D9A1DCD57CF}"/>
    <dgm:cxn modelId="{D1DFFE94-5976-4CB8-A844-BFB71168A5B5}" srcId="{8B51770A-150D-4720-8651-CA0FDB72EF1C}" destId="{4217BD3C-30E8-4EFE-8856-583B90409219}" srcOrd="0" destOrd="0" parTransId="{9CE18F82-F665-4D7A-B69D-72B8655186F5}" sibTransId="{FED09A19-4152-4291-97BD-2B4CCF18F1DE}"/>
    <dgm:cxn modelId="{0A4E7399-1628-42AF-892F-9C243B631384}" srcId="{E7552868-1F0B-4287-87B2-5247C1D97279}" destId="{F63D3D7A-94D7-46EB-BB1D-74B05C905B25}" srcOrd="1" destOrd="0" parTransId="{68A05F3F-3F09-417F-B65F-F7CC6A304CEA}" sibTransId="{59E39071-BA89-4631-BD2C-ABBA5E6AE543}"/>
    <dgm:cxn modelId="{3737C199-F61A-41B5-95FA-B21BC120ED32}" srcId="{E65EE5BC-BD6B-4F28-B0CF-8594CFDA1BA3}" destId="{BEDA4105-EEB6-4C25-859C-B28EED9636D9}" srcOrd="0" destOrd="0" parTransId="{67D993DF-2931-4AC5-90AA-2C630677CBC8}" sibTransId="{6318EDED-5031-4D31-8289-4B2C57BE66F5}"/>
    <dgm:cxn modelId="{A32A1EA1-63E3-4B22-A25C-DCBB99EEC8AE}" type="presOf" srcId="{D50FF874-2D4F-4B0E-ACD4-03AF4F9B1727}" destId="{0E46897B-2DAA-4F03-9DA5-EFE77D749F48}" srcOrd="0" destOrd="2" presId="urn:microsoft.com/office/officeart/2005/8/layout/process4"/>
    <dgm:cxn modelId="{0A0899A4-9016-49C6-ADD3-C2E82FF9A079}" srcId="{E56F3090-C2D5-4A5E-BC4D-41B75D843D4F}" destId="{ADD7E050-B2E1-4D08-8483-FC64614A9800}" srcOrd="0" destOrd="0" parTransId="{5B904E36-2232-4FB7-B93C-7339CAA9FDD9}" sibTransId="{63B786EF-2EB0-4AD7-9E7A-C11F740CC653}"/>
    <dgm:cxn modelId="{955073B3-BA74-4CED-90AD-0F0071428B53}" type="presOf" srcId="{25DEA436-CD1E-4E7E-A4DD-74EF20893741}" destId="{5C25EA10-1F7A-4257-AE8A-7C4911FD706A}" srcOrd="0" destOrd="1" presId="urn:microsoft.com/office/officeart/2005/8/layout/process4"/>
    <dgm:cxn modelId="{E2EA1CBB-5B0E-4C9F-875E-F2F8B46C4BE4}" srcId="{4E1BFC6A-7E91-4540-B038-84F1B383243C}" destId="{25DEA436-CD1E-4E7E-A4DD-74EF20893741}" srcOrd="0" destOrd="0" parTransId="{2EA1393F-40B4-48EF-BFF0-4D49DFF59410}" sibTransId="{1CBFA0E1-3C2B-423F-BED8-85831FB12759}"/>
    <dgm:cxn modelId="{BEC33EC4-76BB-4428-8A43-4F3498068F7E}" type="presOf" srcId="{80142833-6F61-495F-8DB1-B99497CBB10C}" destId="{BBAAF9E2-C4A6-4336-836D-7B867EBC4AA0}" srcOrd="0" destOrd="0" presId="urn:microsoft.com/office/officeart/2005/8/layout/process4"/>
    <dgm:cxn modelId="{76A8C0CE-2B25-4A7E-BE68-047D14CCE54C}" srcId="{F63D3D7A-94D7-46EB-BB1D-74B05C905B25}" destId="{4E1BFC6A-7E91-4540-B038-84F1B383243C}" srcOrd="1" destOrd="0" parTransId="{378EA2B8-9B46-4EF3-B08D-77EFD23D4D98}" sibTransId="{1BCDC73E-9014-4C4C-805F-1E932B23152B}"/>
    <dgm:cxn modelId="{708B7ED6-4BE1-421A-8730-ABDE7E33EB8B}" srcId="{D1714936-6D83-4FDB-8A7C-E10E712C2BA8}" destId="{D50FF874-2D4F-4B0E-ACD4-03AF4F9B1727}" srcOrd="1" destOrd="0" parTransId="{31F07D6C-1B59-4A3F-AA40-54F6A96F5CA5}" sibTransId="{321AADB2-14B8-4D37-A438-2B326F3BC963}"/>
    <dgm:cxn modelId="{064893D8-CEA9-4D4C-B591-0FBCA9BA760D}" srcId="{E7552868-1F0B-4287-87B2-5247C1D97279}" destId="{80142833-6F61-495F-8DB1-B99497CBB10C}" srcOrd="0" destOrd="0" parTransId="{C480E63A-B5F8-4420-B785-0180E9767A14}" sibTransId="{E7ED84BA-8247-46CD-B045-0AE11CDD170E}"/>
    <dgm:cxn modelId="{D1DAACDF-81CB-4B5C-B247-C9DB57B61D71}" type="presOf" srcId="{E65EE5BC-BD6B-4F28-B0CF-8594CFDA1BA3}" destId="{EF12FBE5-368B-48D8-BDB3-F7FC4A4174A0}" srcOrd="0" destOrd="0" presId="urn:microsoft.com/office/officeart/2005/8/layout/process4"/>
    <dgm:cxn modelId="{47AB53E2-F4B8-476B-B0D3-1BF0B5DDA506}" type="presOf" srcId="{8B51770A-150D-4720-8651-CA0FDB72EF1C}" destId="{C9A662A3-1314-4186-89D2-5D5421959C05}" srcOrd="0" destOrd="0" presId="urn:microsoft.com/office/officeart/2005/8/layout/process4"/>
    <dgm:cxn modelId="{C9EFA0EA-F172-4908-92BC-00C86F68A9D7}" type="presOf" srcId="{F63D3D7A-94D7-46EB-BB1D-74B05C905B25}" destId="{7DFAEF5A-6E85-44BC-9DB8-4C4B9E95F777}" srcOrd="0" destOrd="0" presId="urn:microsoft.com/office/officeart/2005/8/layout/process4"/>
    <dgm:cxn modelId="{6DF6BBEA-9A0F-45C2-B27E-FFC333FCCBA2}" type="presOf" srcId="{E56F3090-C2D5-4A5E-BC4D-41B75D843D4F}" destId="{D6B1F4B8-6059-4781-AD13-FBFD6A7CFA3C}" srcOrd="0" destOrd="0" presId="urn:microsoft.com/office/officeart/2005/8/layout/process4"/>
    <dgm:cxn modelId="{44137BF3-A14D-4837-A1BB-F67F45721CAE}" srcId="{F63D3D7A-94D7-46EB-BB1D-74B05C905B25}" destId="{E56F3090-C2D5-4A5E-BC4D-41B75D843D4F}" srcOrd="4" destOrd="0" parTransId="{42C24309-8764-4F9F-A40A-12044DDFF283}" sibTransId="{C3EF1206-730C-42A7-8437-BA6786019729}"/>
    <dgm:cxn modelId="{E748C3F5-CC69-4454-874C-EEE691C5ACF0}" srcId="{F63D3D7A-94D7-46EB-BB1D-74B05C905B25}" destId="{E65EE5BC-BD6B-4F28-B0CF-8594CFDA1BA3}" srcOrd="2" destOrd="0" parTransId="{270880F9-AAFF-4148-A780-465374453A27}" sibTransId="{A167E5F4-E3C3-4AEF-8E48-58FFE5B54EA4}"/>
    <dgm:cxn modelId="{FB74D5A6-1CE8-47D9-98D3-C731CC957155}" type="presParOf" srcId="{B1B3C548-CB2B-4A97-9469-5B5D177D70D3}" destId="{FF7328C5-BCB0-4832-A416-14E6DE7199FD}" srcOrd="0" destOrd="0" presId="urn:microsoft.com/office/officeart/2005/8/layout/process4"/>
    <dgm:cxn modelId="{995659A0-9827-42FF-84C1-B03B6924D6D9}" type="presParOf" srcId="{FF7328C5-BCB0-4832-A416-14E6DE7199FD}" destId="{7DFAEF5A-6E85-44BC-9DB8-4C4B9E95F777}" srcOrd="0" destOrd="0" presId="urn:microsoft.com/office/officeart/2005/8/layout/process4"/>
    <dgm:cxn modelId="{1C9E03F5-6E95-4350-840B-FC30F490902D}" type="presParOf" srcId="{FF7328C5-BCB0-4832-A416-14E6DE7199FD}" destId="{99AC56C2-CD6B-48E5-895C-AD46E4CFDEF5}" srcOrd="1" destOrd="0" presId="urn:microsoft.com/office/officeart/2005/8/layout/process4"/>
    <dgm:cxn modelId="{A4E87573-1BB3-4F0B-9799-B7A49F6E7152}" type="presParOf" srcId="{FF7328C5-BCB0-4832-A416-14E6DE7199FD}" destId="{2C23394B-8563-4EC2-996A-8A5FE62AA511}" srcOrd="2" destOrd="0" presId="urn:microsoft.com/office/officeart/2005/8/layout/process4"/>
    <dgm:cxn modelId="{7C653240-DD70-4538-8EF7-257A4AD187B6}" type="presParOf" srcId="{2C23394B-8563-4EC2-996A-8A5FE62AA511}" destId="{0E46897B-2DAA-4F03-9DA5-EFE77D749F48}" srcOrd="0" destOrd="0" presId="urn:microsoft.com/office/officeart/2005/8/layout/process4"/>
    <dgm:cxn modelId="{5525446D-7957-4E0D-9A43-1A5E13A1909A}" type="presParOf" srcId="{2C23394B-8563-4EC2-996A-8A5FE62AA511}" destId="{5C25EA10-1F7A-4257-AE8A-7C4911FD706A}" srcOrd="1" destOrd="0" presId="urn:microsoft.com/office/officeart/2005/8/layout/process4"/>
    <dgm:cxn modelId="{FB545529-5ADB-41B8-BA22-1BBFC1607A83}" type="presParOf" srcId="{2C23394B-8563-4EC2-996A-8A5FE62AA511}" destId="{EF12FBE5-368B-48D8-BDB3-F7FC4A4174A0}" srcOrd="2" destOrd="0" presId="urn:microsoft.com/office/officeart/2005/8/layout/process4"/>
    <dgm:cxn modelId="{E6156B15-4932-4172-8E9C-7C80ABC6353C}" type="presParOf" srcId="{2C23394B-8563-4EC2-996A-8A5FE62AA511}" destId="{C9A662A3-1314-4186-89D2-5D5421959C05}" srcOrd="3" destOrd="0" presId="urn:microsoft.com/office/officeart/2005/8/layout/process4"/>
    <dgm:cxn modelId="{786D670E-725C-4488-9ECD-61331EB3928E}" type="presParOf" srcId="{2C23394B-8563-4EC2-996A-8A5FE62AA511}" destId="{D6B1F4B8-6059-4781-AD13-FBFD6A7CFA3C}" srcOrd="4" destOrd="0" presId="urn:microsoft.com/office/officeart/2005/8/layout/process4"/>
    <dgm:cxn modelId="{FF5B4BF6-CF36-4A12-B017-0FC4BF508260}" type="presParOf" srcId="{B1B3C548-CB2B-4A97-9469-5B5D177D70D3}" destId="{767737C2-E6F8-415D-8AE4-C15DE868E729}" srcOrd="1" destOrd="0" presId="urn:microsoft.com/office/officeart/2005/8/layout/process4"/>
    <dgm:cxn modelId="{6E7A60EC-CD32-4DE0-B9ED-C77FD3466245}" type="presParOf" srcId="{B1B3C548-CB2B-4A97-9469-5B5D177D70D3}" destId="{68A23B8E-03EE-476A-B4F1-88F8B46EC673}" srcOrd="2" destOrd="0" presId="urn:microsoft.com/office/officeart/2005/8/layout/process4"/>
    <dgm:cxn modelId="{DA721BB2-82E0-40BF-B8F5-8E8792789940}" type="presParOf" srcId="{68A23B8E-03EE-476A-B4F1-88F8B46EC673}" destId="{BBAAF9E2-C4A6-4336-836D-7B867EBC4AA0}"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552868-1F0B-4287-87B2-5247C1D97279}" type="doc">
      <dgm:prSet loTypeId="urn:microsoft.com/office/officeart/2005/8/layout/process4" loCatId="process" qsTypeId="urn:microsoft.com/office/officeart/2005/8/quickstyle/simple1" qsCatId="simple" csTypeId="urn:microsoft.com/office/officeart/2005/8/colors/colorful5" csCatId="colorful" phldr="1"/>
      <dgm:spPr/>
      <dgm:t>
        <a:bodyPr/>
        <a:lstStyle/>
        <a:p>
          <a:endParaRPr lang="en-US"/>
        </a:p>
      </dgm:t>
    </dgm:pt>
    <dgm:pt modelId="{80142833-6F61-495F-8DB1-B99497CBB10C}">
      <dgm:prSet/>
      <dgm:spPr/>
      <dgm:t>
        <a:bodyPr/>
        <a:lstStyle/>
        <a:p>
          <a:r>
            <a:rPr lang="en-US" b="1" i="1" dirty="0"/>
            <a:t>What are your department goals and plans for 2023-2024</a:t>
          </a:r>
          <a:endParaRPr lang="en-US" dirty="0"/>
        </a:p>
      </dgm:t>
    </dgm:pt>
    <dgm:pt modelId="{C480E63A-B5F8-4420-B785-0180E9767A14}" type="parTrans" cxnId="{064893D8-CEA9-4D4C-B591-0FBCA9BA760D}">
      <dgm:prSet/>
      <dgm:spPr/>
      <dgm:t>
        <a:bodyPr/>
        <a:lstStyle/>
        <a:p>
          <a:endParaRPr lang="en-US"/>
        </a:p>
      </dgm:t>
    </dgm:pt>
    <dgm:pt modelId="{E7ED84BA-8247-46CD-B045-0AE11CDD170E}" type="sibTrans" cxnId="{064893D8-CEA9-4D4C-B591-0FBCA9BA760D}">
      <dgm:prSet/>
      <dgm:spPr/>
      <dgm:t>
        <a:bodyPr/>
        <a:lstStyle/>
        <a:p>
          <a:endParaRPr lang="en-US"/>
        </a:p>
      </dgm:t>
    </dgm:pt>
    <dgm:pt modelId="{F63D3D7A-94D7-46EB-BB1D-74B05C905B25}">
      <dgm:prSet/>
      <dgm:spPr/>
      <dgm:t>
        <a:bodyPr/>
        <a:lstStyle/>
        <a:p>
          <a:r>
            <a:rPr lang="en-US" b="1" i="1" dirty="0"/>
            <a:t>What is the Department’s/Program’s budget? (highlight changes) </a:t>
          </a:r>
          <a:endParaRPr lang="en-US" dirty="0"/>
        </a:p>
      </dgm:t>
    </dgm:pt>
    <dgm:pt modelId="{68A05F3F-3F09-417F-B65F-F7CC6A304CEA}" type="parTrans" cxnId="{0A4E7399-1628-42AF-892F-9C243B631384}">
      <dgm:prSet/>
      <dgm:spPr/>
      <dgm:t>
        <a:bodyPr/>
        <a:lstStyle/>
        <a:p>
          <a:endParaRPr lang="en-US"/>
        </a:p>
      </dgm:t>
    </dgm:pt>
    <dgm:pt modelId="{59E39071-BA89-4631-BD2C-ABBA5E6AE543}" type="sibTrans" cxnId="{0A4E7399-1628-42AF-892F-9C243B631384}">
      <dgm:prSet/>
      <dgm:spPr/>
      <dgm:t>
        <a:bodyPr/>
        <a:lstStyle/>
        <a:p>
          <a:endParaRPr lang="en-US"/>
        </a:p>
      </dgm:t>
    </dgm:pt>
    <dgm:pt modelId="{D1714936-6D83-4FDB-8A7C-E10E712C2BA8}">
      <dgm:prSet/>
      <dgm:spPr/>
      <dgm:t>
        <a:bodyPr/>
        <a:lstStyle/>
        <a:p>
          <a:r>
            <a:rPr lang="en-US" dirty="0"/>
            <a:t>List goals and priorities for your department</a:t>
          </a:r>
        </a:p>
      </dgm:t>
    </dgm:pt>
    <dgm:pt modelId="{2B4403E5-5346-4A6D-BB1E-DE9DC7DBEBBB}" type="parTrans" cxnId="{4061205A-8EDA-4101-8BB6-3FE9492B515D}">
      <dgm:prSet/>
      <dgm:spPr/>
      <dgm:t>
        <a:bodyPr/>
        <a:lstStyle/>
        <a:p>
          <a:endParaRPr lang="en-US"/>
        </a:p>
      </dgm:t>
    </dgm:pt>
    <dgm:pt modelId="{5564996B-74E7-4BCB-8CEE-7966978680DB}" type="sibTrans" cxnId="{4061205A-8EDA-4101-8BB6-3FE9492B515D}">
      <dgm:prSet/>
      <dgm:spPr/>
      <dgm:t>
        <a:bodyPr/>
        <a:lstStyle/>
        <a:p>
          <a:endParaRPr lang="en-US"/>
        </a:p>
      </dgm:t>
    </dgm:pt>
    <dgm:pt modelId="{4E1BFC6A-7E91-4540-B038-84F1B383243C}">
      <dgm:prSet/>
      <dgm:spPr/>
      <dgm:t>
        <a:bodyPr/>
        <a:lstStyle/>
        <a:p>
          <a:r>
            <a:rPr lang="en-US" dirty="0"/>
            <a:t>Describe in detail the plan to achieve them</a:t>
          </a:r>
        </a:p>
      </dgm:t>
    </dgm:pt>
    <dgm:pt modelId="{378EA2B8-9B46-4EF3-B08D-77EFD23D4D98}" type="parTrans" cxnId="{76A8C0CE-2B25-4A7E-BE68-047D14CCE54C}">
      <dgm:prSet/>
      <dgm:spPr/>
      <dgm:t>
        <a:bodyPr/>
        <a:lstStyle/>
        <a:p>
          <a:endParaRPr lang="en-US"/>
        </a:p>
      </dgm:t>
    </dgm:pt>
    <dgm:pt modelId="{1BCDC73E-9014-4C4C-805F-1E932B23152B}" type="sibTrans" cxnId="{76A8C0CE-2B25-4A7E-BE68-047D14CCE54C}">
      <dgm:prSet/>
      <dgm:spPr/>
      <dgm:t>
        <a:bodyPr/>
        <a:lstStyle/>
        <a:p>
          <a:endParaRPr lang="en-US"/>
        </a:p>
      </dgm:t>
    </dgm:pt>
    <dgm:pt modelId="{E65EE5BC-BD6B-4F28-B0CF-8594CFDA1BA3}">
      <dgm:prSet/>
      <dgm:spPr/>
      <dgm:t>
        <a:bodyPr/>
        <a:lstStyle/>
        <a:p>
          <a:r>
            <a:rPr lang="en-US" dirty="0"/>
            <a:t>What are the obstacles to attaining your goals?</a:t>
          </a:r>
        </a:p>
      </dgm:t>
    </dgm:pt>
    <dgm:pt modelId="{270880F9-AAFF-4148-A780-465374453A27}" type="parTrans" cxnId="{E748C3F5-CC69-4454-874C-EEE691C5ACF0}">
      <dgm:prSet/>
      <dgm:spPr/>
      <dgm:t>
        <a:bodyPr/>
        <a:lstStyle/>
        <a:p>
          <a:endParaRPr lang="en-US"/>
        </a:p>
      </dgm:t>
    </dgm:pt>
    <dgm:pt modelId="{A167E5F4-E3C3-4AEF-8E48-58FFE5B54EA4}" type="sibTrans" cxnId="{E748C3F5-CC69-4454-874C-EEE691C5ACF0}">
      <dgm:prSet/>
      <dgm:spPr/>
      <dgm:t>
        <a:bodyPr/>
        <a:lstStyle/>
        <a:p>
          <a:endParaRPr lang="en-US"/>
        </a:p>
      </dgm:t>
    </dgm:pt>
    <dgm:pt modelId="{8B51770A-150D-4720-8651-CA0FDB72EF1C}">
      <dgm:prSet/>
      <dgm:spPr/>
      <dgm:t>
        <a:bodyPr/>
        <a:lstStyle/>
        <a:p>
          <a:r>
            <a:rPr lang="en-US" dirty="0"/>
            <a:t>How will you measure your success?</a:t>
          </a:r>
        </a:p>
      </dgm:t>
    </dgm:pt>
    <dgm:pt modelId="{96198DF3-F442-4DE1-BD91-EA5AD6101C2C}" type="parTrans" cxnId="{5B009610-CAAA-4E2E-B89B-E6BC38016A62}">
      <dgm:prSet/>
      <dgm:spPr/>
      <dgm:t>
        <a:bodyPr/>
        <a:lstStyle/>
        <a:p>
          <a:endParaRPr lang="en-US"/>
        </a:p>
      </dgm:t>
    </dgm:pt>
    <dgm:pt modelId="{E0A0507B-C219-445F-BFFF-EA14BB074EFC}" type="sibTrans" cxnId="{5B009610-CAAA-4E2E-B89B-E6BC38016A62}">
      <dgm:prSet/>
      <dgm:spPr/>
      <dgm:t>
        <a:bodyPr/>
        <a:lstStyle/>
        <a:p>
          <a:endParaRPr lang="en-US"/>
        </a:p>
      </dgm:t>
    </dgm:pt>
    <dgm:pt modelId="{E56F3090-C2D5-4A5E-BC4D-41B75D843D4F}">
      <dgm:prSet/>
      <dgm:spPr/>
      <dgm:t>
        <a:bodyPr/>
        <a:lstStyle/>
        <a:p>
          <a:r>
            <a:rPr lang="en-US" dirty="0"/>
            <a:t>Budget highlights</a:t>
          </a:r>
        </a:p>
      </dgm:t>
    </dgm:pt>
    <dgm:pt modelId="{42C24309-8764-4F9F-A40A-12044DDFF283}" type="parTrans" cxnId="{44137BF3-A14D-4837-A1BB-F67F45721CAE}">
      <dgm:prSet/>
      <dgm:spPr/>
      <dgm:t>
        <a:bodyPr/>
        <a:lstStyle/>
        <a:p>
          <a:endParaRPr lang="en-US"/>
        </a:p>
      </dgm:t>
    </dgm:pt>
    <dgm:pt modelId="{C3EF1206-730C-42A7-8437-BA6786019729}" type="sibTrans" cxnId="{44137BF3-A14D-4837-A1BB-F67F45721CAE}">
      <dgm:prSet/>
      <dgm:spPr/>
      <dgm:t>
        <a:bodyPr/>
        <a:lstStyle/>
        <a:p>
          <a:endParaRPr lang="en-US"/>
        </a:p>
      </dgm:t>
    </dgm:pt>
    <dgm:pt modelId="{26D1D922-FB27-4ACE-8324-7F82DECEA29F}">
      <dgm:prSet/>
      <dgm:spPr/>
      <dgm:t>
        <a:bodyPr/>
        <a:lstStyle/>
        <a:p>
          <a:r>
            <a:rPr lang="en-US" i="1" dirty="0"/>
            <a:t>Design and implement an annual “Employee Recognition Program</a:t>
          </a:r>
          <a:endParaRPr lang="en-US" dirty="0"/>
        </a:p>
      </dgm:t>
    </dgm:pt>
    <dgm:pt modelId="{5D84C923-F40D-41CA-89C8-615ADED0CB01}" type="parTrans" cxnId="{34FA917C-0BCC-4E3B-ACB9-560B0AF71AD4}">
      <dgm:prSet/>
      <dgm:spPr/>
      <dgm:t>
        <a:bodyPr/>
        <a:lstStyle/>
        <a:p>
          <a:endParaRPr lang="en-US"/>
        </a:p>
      </dgm:t>
    </dgm:pt>
    <dgm:pt modelId="{FE6041E6-83C6-4BA0-A327-3D9A1DCD57CF}" type="sibTrans" cxnId="{34FA917C-0BCC-4E3B-ACB9-560B0AF71AD4}">
      <dgm:prSet/>
      <dgm:spPr/>
      <dgm:t>
        <a:bodyPr/>
        <a:lstStyle/>
        <a:p>
          <a:endParaRPr lang="en-US"/>
        </a:p>
      </dgm:t>
    </dgm:pt>
    <dgm:pt modelId="{25DEA436-CD1E-4E7E-A4DD-74EF20893741}">
      <dgm:prSet/>
      <dgm:spPr/>
      <dgm:t>
        <a:bodyPr/>
        <a:lstStyle/>
        <a:p>
          <a:pPr>
            <a:buFont typeface="Times New Roman" panose="02020603050405020304" pitchFamily="18" charset="0"/>
            <a:buChar char="•"/>
          </a:pPr>
          <a:r>
            <a:rPr lang="en-US" dirty="0"/>
            <a:t>HR staff, working with department managers, will design a program to recognize employees in several categories such as: employee of the year, manager of the year, team of the year, workplace safety award, personal achievement award, etc.  Defined criteria will be developed for each award. Working with a selection committee, employees will nominate co-workers for awards, the committee will make selections or recommendation to the mayor, and a finalist(s) for each award will be selected.  Awards are presented at an Annual Employee Recognition Ceremony.  Employee, manager and team of the year recipients will have their names etched on a plaque located in the lobby of the Government Center.  This program will complement the employee evaluation program. </a:t>
          </a:r>
        </a:p>
      </dgm:t>
    </dgm:pt>
    <dgm:pt modelId="{2EA1393F-40B4-48EF-BFF0-4D49DFF59410}" type="parTrans" cxnId="{E2EA1CBB-5B0E-4C9F-875E-F2F8B46C4BE4}">
      <dgm:prSet/>
      <dgm:spPr/>
      <dgm:t>
        <a:bodyPr/>
        <a:lstStyle/>
        <a:p>
          <a:endParaRPr lang="en-US"/>
        </a:p>
      </dgm:t>
    </dgm:pt>
    <dgm:pt modelId="{1CBFA0E1-3C2B-423F-BED8-85831FB12759}" type="sibTrans" cxnId="{E2EA1CBB-5B0E-4C9F-875E-F2F8B46C4BE4}">
      <dgm:prSet/>
      <dgm:spPr/>
      <dgm:t>
        <a:bodyPr/>
        <a:lstStyle/>
        <a:p>
          <a:endParaRPr lang="en-US"/>
        </a:p>
      </dgm:t>
    </dgm:pt>
    <dgm:pt modelId="{BEDA4105-EEB6-4C25-859C-B28EED9636D9}">
      <dgm:prSet/>
      <dgm:spPr/>
      <dgm:t>
        <a:bodyPr/>
        <a:lstStyle/>
        <a:p>
          <a:r>
            <a:rPr lang="en-US" dirty="0"/>
            <a:t>The obstacles to achieving this goal are cooperation from managers and employees in nominating employees deserving of the award and sufficient HR staff to implement the program</a:t>
          </a:r>
        </a:p>
      </dgm:t>
    </dgm:pt>
    <dgm:pt modelId="{67D993DF-2931-4AC5-90AA-2C630677CBC8}" type="parTrans" cxnId="{3737C199-F61A-41B5-95FA-B21BC120ED32}">
      <dgm:prSet/>
      <dgm:spPr/>
    </dgm:pt>
    <dgm:pt modelId="{6318EDED-5031-4D31-8289-4B2C57BE66F5}" type="sibTrans" cxnId="{3737C199-F61A-41B5-95FA-B21BC120ED32}">
      <dgm:prSet/>
      <dgm:spPr/>
    </dgm:pt>
    <dgm:pt modelId="{4217BD3C-30E8-4EFE-8856-583B90409219}">
      <dgm:prSet/>
      <dgm:spPr/>
      <dgm:t>
        <a:bodyPr/>
        <a:lstStyle/>
        <a:p>
          <a:pPr>
            <a:buFont typeface="Times New Roman" panose="02020603050405020304" pitchFamily="18" charset="0"/>
            <a:buChar char="•"/>
          </a:pPr>
          <a:r>
            <a:rPr lang="en-US" dirty="0"/>
            <a:t>Success will be measured by the acceptance of the program by employees and the number and quality of employees nominated. </a:t>
          </a:r>
        </a:p>
      </dgm:t>
    </dgm:pt>
    <dgm:pt modelId="{9CE18F82-F665-4D7A-B69D-72B8655186F5}" type="parTrans" cxnId="{D1DFFE94-5976-4CB8-A844-BFB71168A5B5}">
      <dgm:prSet/>
      <dgm:spPr/>
    </dgm:pt>
    <dgm:pt modelId="{FED09A19-4152-4291-97BD-2B4CCF18F1DE}" type="sibTrans" cxnId="{D1DFFE94-5976-4CB8-A844-BFB71168A5B5}">
      <dgm:prSet/>
      <dgm:spPr/>
    </dgm:pt>
    <dgm:pt modelId="{ADD7E050-B2E1-4D08-8483-FC64614A9800}">
      <dgm:prSet/>
      <dgm:spPr/>
      <dgm:t>
        <a:bodyPr/>
        <a:lstStyle/>
        <a:p>
          <a:pPr>
            <a:buFont typeface="Times New Roman" panose="02020603050405020304" pitchFamily="18" charset="0"/>
            <a:buChar char="•"/>
          </a:pPr>
          <a:r>
            <a:rPr lang="en-US" dirty="0"/>
            <a:t>Budget request is for the Career Development, Leadership and Training Manager (same position requested above).</a:t>
          </a:r>
        </a:p>
      </dgm:t>
    </dgm:pt>
    <dgm:pt modelId="{5B904E36-2232-4FB7-B93C-7339CAA9FDD9}" type="parTrans" cxnId="{0A0899A4-9016-49C6-ADD3-C2E82FF9A079}">
      <dgm:prSet/>
      <dgm:spPr/>
    </dgm:pt>
    <dgm:pt modelId="{63B786EF-2EB0-4AD7-9E7A-C11F740CC653}" type="sibTrans" cxnId="{0A0899A4-9016-49C6-ADD3-C2E82FF9A079}">
      <dgm:prSet/>
      <dgm:spPr/>
    </dgm:pt>
    <dgm:pt modelId="{D50FF874-2D4F-4B0E-ACD4-03AF4F9B1727}">
      <dgm:prSet/>
      <dgm:spPr/>
      <dgm:t>
        <a:bodyPr/>
        <a:lstStyle/>
        <a:p>
          <a:endParaRPr lang="en-US" dirty="0"/>
        </a:p>
      </dgm:t>
    </dgm:pt>
    <dgm:pt modelId="{31F07D6C-1B59-4A3F-AA40-54F6A96F5CA5}" type="parTrans" cxnId="{708B7ED6-4BE1-421A-8730-ABDE7E33EB8B}">
      <dgm:prSet/>
      <dgm:spPr/>
    </dgm:pt>
    <dgm:pt modelId="{321AADB2-14B8-4D37-A438-2B326F3BC963}" type="sibTrans" cxnId="{708B7ED6-4BE1-421A-8730-ABDE7E33EB8B}">
      <dgm:prSet/>
      <dgm:spPr/>
    </dgm:pt>
    <dgm:pt modelId="{B1B3C548-CB2B-4A97-9469-5B5D177D70D3}" type="pres">
      <dgm:prSet presAssocID="{E7552868-1F0B-4287-87B2-5247C1D97279}" presName="Name0" presStyleCnt="0">
        <dgm:presLayoutVars>
          <dgm:dir/>
          <dgm:animLvl val="lvl"/>
          <dgm:resizeHandles val="exact"/>
        </dgm:presLayoutVars>
      </dgm:prSet>
      <dgm:spPr/>
    </dgm:pt>
    <dgm:pt modelId="{FF7328C5-BCB0-4832-A416-14E6DE7199FD}" type="pres">
      <dgm:prSet presAssocID="{F63D3D7A-94D7-46EB-BB1D-74B05C905B25}" presName="boxAndChildren" presStyleCnt="0"/>
      <dgm:spPr/>
    </dgm:pt>
    <dgm:pt modelId="{7DFAEF5A-6E85-44BC-9DB8-4C4B9E95F777}" type="pres">
      <dgm:prSet presAssocID="{F63D3D7A-94D7-46EB-BB1D-74B05C905B25}" presName="parentTextBox" presStyleLbl="node1" presStyleIdx="0" presStyleCnt="2"/>
      <dgm:spPr/>
    </dgm:pt>
    <dgm:pt modelId="{99AC56C2-CD6B-48E5-895C-AD46E4CFDEF5}" type="pres">
      <dgm:prSet presAssocID="{F63D3D7A-94D7-46EB-BB1D-74B05C905B25}" presName="entireBox" presStyleLbl="node1" presStyleIdx="0" presStyleCnt="2"/>
      <dgm:spPr/>
    </dgm:pt>
    <dgm:pt modelId="{2C23394B-8563-4EC2-996A-8A5FE62AA511}" type="pres">
      <dgm:prSet presAssocID="{F63D3D7A-94D7-46EB-BB1D-74B05C905B25}" presName="descendantBox" presStyleCnt="0"/>
      <dgm:spPr/>
    </dgm:pt>
    <dgm:pt modelId="{0E46897B-2DAA-4F03-9DA5-EFE77D749F48}" type="pres">
      <dgm:prSet presAssocID="{D1714936-6D83-4FDB-8A7C-E10E712C2BA8}" presName="childTextBox" presStyleLbl="fgAccFollowNode1" presStyleIdx="0" presStyleCnt="5">
        <dgm:presLayoutVars>
          <dgm:bulletEnabled val="1"/>
        </dgm:presLayoutVars>
      </dgm:prSet>
      <dgm:spPr/>
    </dgm:pt>
    <dgm:pt modelId="{5C25EA10-1F7A-4257-AE8A-7C4911FD706A}" type="pres">
      <dgm:prSet presAssocID="{4E1BFC6A-7E91-4540-B038-84F1B383243C}" presName="childTextBox" presStyleLbl="fgAccFollowNode1" presStyleIdx="1" presStyleCnt="5">
        <dgm:presLayoutVars>
          <dgm:bulletEnabled val="1"/>
        </dgm:presLayoutVars>
      </dgm:prSet>
      <dgm:spPr/>
    </dgm:pt>
    <dgm:pt modelId="{EF12FBE5-368B-48D8-BDB3-F7FC4A4174A0}" type="pres">
      <dgm:prSet presAssocID="{E65EE5BC-BD6B-4F28-B0CF-8594CFDA1BA3}" presName="childTextBox" presStyleLbl="fgAccFollowNode1" presStyleIdx="2" presStyleCnt="5">
        <dgm:presLayoutVars>
          <dgm:bulletEnabled val="1"/>
        </dgm:presLayoutVars>
      </dgm:prSet>
      <dgm:spPr/>
    </dgm:pt>
    <dgm:pt modelId="{C9A662A3-1314-4186-89D2-5D5421959C05}" type="pres">
      <dgm:prSet presAssocID="{8B51770A-150D-4720-8651-CA0FDB72EF1C}" presName="childTextBox" presStyleLbl="fgAccFollowNode1" presStyleIdx="3" presStyleCnt="5">
        <dgm:presLayoutVars>
          <dgm:bulletEnabled val="1"/>
        </dgm:presLayoutVars>
      </dgm:prSet>
      <dgm:spPr/>
    </dgm:pt>
    <dgm:pt modelId="{D6B1F4B8-6059-4781-AD13-FBFD6A7CFA3C}" type="pres">
      <dgm:prSet presAssocID="{E56F3090-C2D5-4A5E-BC4D-41B75D843D4F}" presName="childTextBox" presStyleLbl="fgAccFollowNode1" presStyleIdx="4" presStyleCnt="5">
        <dgm:presLayoutVars>
          <dgm:bulletEnabled val="1"/>
        </dgm:presLayoutVars>
      </dgm:prSet>
      <dgm:spPr/>
    </dgm:pt>
    <dgm:pt modelId="{767737C2-E6F8-415D-8AE4-C15DE868E729}" type="pres">
      <dgm:prSet presAssocID="{E7ED84BA-8247-46CD-B045-0AE11CDD170E}" presName="sp" presStyleCnt="0"/>
      <dgm:spPr/>
    </dgm:pt>
    <dgm:pt modelId="{68A23B8E-03EE-476A-B4F1-88F8B46EC673}" type="pres">
      <dgm:prSet presAssocID="{80142833-6F61-495F-8DB1-B99497CBB10C}" presName="arrowAndChildren" presStyleCnt="0"/>
      <dgm:spPr/>
    </dgm:pt>
    <dgm:pt modelId="{BBAAF9E2-C4A6-4336-836D-7B867EBC4AA0}" type="pres">
      <dgm:prSet presAssocID="{80142833-6F61-495F-8DB1-B99497CBB10C}" presName="parentTextArrow" presStyleLbl="node1" presStyleIdx="1" presStyleCnt="2"/>
      <dgm:spPr/>
    </dgm:pt>
  </dgm:ptLst>
  <dgm:cxnLst>
    <dgm:cxn modelId="{C7F54806-CE17-4BF4-BDC4-AECDB6E82747}" type="presOf" srcId="{26D1D922-FB27-4ACE-8324-7F82DECEA29F}" destId="{0E46897B-2DAA-4F03-9DA5-EFE77D749F48}" srcOrd="0" destOrd="1" presId="urn:microsoft.com/office/officeart/2005/8/layout/process4"/>
    <dgm:cxn modelId="{CA3B0B0C-DDB5-4DC9-A0A5-223047701854}" type="presOf" srcId="{4217BD3C-30E8-4EFE-8856-583B90409219}" destId="{C9A662A3-1314-4186-89D2-5D5421959C05}" srcOrd="0" destOrd="1" presId="urn:microsoft.com/office/officeart/2005/8/layout/process4"/>
    <dgm:cxn modelId="{5B009610-CAAA-4E2E-B89B-E6BC38016A62}" srcId="{F63D3D7A-94D7-46EB-BB1D-74B05C905B25}" destId="{8B51770A-150D-4720-8651-CA0FDB72EF1C}" srcOrd="3" destOrd="0" parTransId="{96198DF3-F442-4DE1-BD91-EA5AD6101C2C}" sibTransId="{E0A0507B-C219-445F-BFFF-EA14BB074EFC}"/>
    <dgm:cxn modelId="{918F1514-95EF-4951-8B46-849FA4EABB3A}" type="presOf" srcId="{ADD7E050-B2E1-4D08-8483-FC64614A9800}" destId="{D6B1F4B8-6059-4781-AD13-FBFD6A7CFA3C}" srcOrd="0" destOrd="1" presId="urn:microsoft.com/office/officeart/2005/8/layout/process4"/>
    <dgm:cxn modelId="{7CBF4131-1C8F-4049-99DC-3D2D8E1155D3}" type="presOf" srcId="{D1714936-6D83-4FDB-8A7C-E10E712C2BA8}" destId="{0E46897B-2DAA-4F03-9DA5-EFE77D749F48}" srcOrd="0" destOrd="0" presId="urn:microsoft.com/office/officeart/2005/8/layout/process4"/>
    <dgm:cxn modelId="{DD50DF5F-5BC0-426A-B5D7-A9459686D665}" type="presOf" srcId="{F63D3D7A-94D7-46EB-BB1D-74B05C905B25}" destId="{99AC56C2-CD6B-48E5-895C-AD46E4CFDEF5}" srcOrd="1" destOrd="0" presId="urn:microsoft.com/office/officeart/2005/8/layout/process4"/>
    <dgm:cxn modelId="{77EA9B62-FBCA-4CB6-9147-51AF91E2FE35}" type="presOf" srcId="{4E1BFC6A-7E91-4540-B038-84F1B383243C}" destId="{5C25EA10-1F7A-4257-AE8A-7C4911FD706A}" srcOrd="0" destOrd="0" presId="urn:microsoft.com/office/officeart/2005/8/layout/process4"/>
    <dgm:cxn modelId="{14F76A63-2357-4DC9-9E24-DE704AD4D6D0}" type="presOf" srcId="{E7552868-1F0B-4287-87B2-5247C1D97279}" destId="{B1B3C548-CB2B-4A97-9469-5B5D177D70D3}" srcOrd="0" destOrd="0" presId="urn:microsoft.com/office/officeart/2005/8/layout/process4"/>
    <dgm:cxn modelId="{0F38F958-D25C-4755-9238-545144CD3FD2}" type="presOf" srcId="{BEDA4105-EEB6-4C25-859C-B28EED9636D9}" destId="{EF12FBE5-368B-48D8-BDB3-F7FC4A4174A0}" srcOrd="0" destOrd="1" presId="urn:microsoft.com/office/officeart/2005/8/layout/process4"/>
    <dgm:cxn modelId="{4061205A-8EDA-4101-8BB6-3FE9492B515D}" srcId="{F63D3D7A-94D7-46EB-BB1D-74B05C905B25}" destId="{D1714936-6D83-4FDB-8A7C-E10E712C2BA8}" srcOrd="0" destOrd="0" parTransId="{2B4403E5-5346-4A6D-BB1E-DE9DC7DBEBBB}" sibTransId="{5564996B-74E7-4BCB-8CEE-7966978680DB}"/>
    <dgm:cxn modelId="{34FA917C-0BCC-4E3B-ACB9-560B0AF71AD4}" srcId="{D1714936-6D83-4FDB-8A7C-E10E712C2BA8}" destId="{26D1D922-FB27-4ACE-8324-7F82DECEA29F}" srcOrd="0" destOrd="0" parTransId="{5D84C923-F40D-41CA-89C8-615ADED0CB01}" sibTransId="{FE6041E6-83C6-4BA0-A327-3D9A1DCD57CF}"/>
    <dgm:cxn modelId="{D1DFFE94-5976-4CB8-A844-BFB71168A5B5}" srcId="{8B51770A-150D-4720-8651-CA0FDB72EF1C}" destId="{4217BD3C-30E8-4EFE-8856-583B90409219}" srcOrd="0" destOrd="0" parTransId="{9CE18F82-F665-4D7A-B69D-72B8655186F5}" sibTransId="{FED09A19-4152-4291-97BD-2B4CCF18F1DE}"/>
    <dgm:cxn modelId="{0A4E7399-1628-42AF-892F-9C243B631384}" srcId="{E7552868-1F0B-4287-87B2-5247C1D97279}" destId="{F63D3D7A-94D7-46EB-BB1D-74B05C905B25}" srcOrd="1" destOrd="0" parTransId="{68A05F3F-3F09-417F-B65F-F7CC6A304CEA}" sibTransId="{59E39071-BA89-4631-BD2C-ABBA5E6AE543}"/>
    <dgm:cxn modelId="{3737C199-F61A-41B5-95FA-B21BC120ED32}" srcId="{E65EE5BC-BD6B-4F28-B0CF-8594CFDA1BA3}" destId="{BEDA4105-EEB6-4C25-859C-B28EED9636D9}" srcOrd="0" destOrd="0" parTransId="{67D993DF-2931-4AC5-90AA-2C630677CBC8}" sibTransId="{6318EDED-5031-4D31-8289-4B2C57BE66F5}"/>
    <dgm:cxn modelId="{A32A1EA1-63E3-4B22-A25C-DCBB99EEC8AE}" type="presOf" srcId="{D50FF874-2D4F-4B0E-ACD4-03AF4F9B1727}" destId="{0E46897B-2DAA-4F03-9DA5-EFE77D749F48}" srcOrd="0" destOrd="2" presId="urn:microsoft.com/office/officeart/2005/8/layout/process4"/>
    <dgm:cxn modelId="{0A0899A4-9016-49C6-ADD3-C2E82FF9A079}" srcId="{E56F3090-C2D5-4A5E-BC4D-41B75D843D4F}" destId="{ADD7E050-B2E1-4D08-8483-FC64614A9800}" srcOrd="0" destOrd="0" parTransId="{5B904E36-2232-4FB7-B93C-7339CAA9FDD9}" sibTransId="{63B786EF-2EB0-4AD7-9E7A-C11F740CC653}"/>
    <dgm:cxn modelId="{955073B3-BA74-4CED-90AD-0F0071428B53}" type="presOf" srcId="{25DEA436-CD1E-4E7E-A4DD-74EF20893741}" destId="{5C25EA10-1F7A-4257-AE8A-7C4911FD706A}" srcOrd="0" destOrd="1" presId="urn:microsoft.com/office/officeart/2005/8/layout/process4"/>
    <dgm:cxn modelId="{E2EA1CBB-5B0E-4C9F-875E-F2F8B46C4BE4}" srcId="{4E1BFC6A-7E91-4540-B038-84F1B383243C}" destId="{25DEA436-CD1E-4E7E-A4DD-74EF20893741}" srcOrd="0" destOrd="0" parTransId="{2EA1393F-40B4-48EF-BFF0-4D49DFF59410}" sibTransId="{1CBFA0E1-3C2B-423F-BED8-85831FB12759}"/>
    <dgm:cxn modelId="{BEC33EC4-76BB-4428-8A43-4F3498068F7E}" type="presOf" srcId="{80142833-6F61-495F-8DB1-B99497CBB10C}" destId="{BBAAF9E2-C4A6-4336-836D-7B867EBC4AA0}" srcOrd="0" destOrd="0" presId="urn:microsoft.com/office/officeart/2005/8/layout/process4"/>
    <dgm:cxn modelId="{76A8C0CE-2B25-4A7E-BE68-047D14CCE54C}" srcId="{F63D3D7A-94D7-46EB-BB1D-74B05C905B25}" destId="{4E1BFC6A-7E91-4540-B038-84F1B383243C}" srcOrd="1" destOrd="0" parTransId="{378EA2B8-9B46-4EF3-B08D-77EFD23D4D98}" sibTransId="{1BCDC73E-9014-4C4C-805F-1E932B23152B}"/>
    <dgm:cxn modelId="{708B7ED6-4BE1-421A-8730-ABDE7E33EB8B}" srcId="{D1714936-6D83-4FDB-8A7C-E10E712C2BA8}" destId="{D50FF874-2D4F-4B0E-ACD4-03AF4F9B1727}" srcOrd="1" destOrd="0" parTransId="{31F07D6C-1B59-4A3F-AA40-54F6A96F5CA5}" sibTransId="{321AADB2-14B8-4D37-A438-2B326F3BC963}"/>
    <dgm:cxn modelId="{064893D8-CEA9-4D4C-B591-0FBCA9BA760D}" srcId="{E7552868-1F0B-4287-87B2-5247C1D97279}" destId="{80142833-6F61-495F-8DB1-B99497CBB10C}" srcOrd="0" destOrd="0" parTransId="{C480E63A-B5F8-4420-B785-0180E9767A14}" sibTransId="{E7ED84BA-8247-46CD-B045-0AE11CDD170E}"/>
    <dgm:cxn modelId="{D1DAACDF-81CB-4B5C-B247-C9DB57B61D71}" type="presOf" srcId="{E65EE5BC-BD6B-4F28-B0CF-8594CFDA1BA3}" destId="{EF12FBE5-368B-48D8-BDB3-F7FC4A4174A0}" srcOrd="0" destOrd="0" presId="urn:microsoft.com/office/officeart/2005/8/layout/process4"/>
    <dgm:cxn modelId="{47AB53E2-F4B8-476B-B0D3-1BF0B5DDA506}" type="presOf" srcId="{8B51770A-150D-4720-8651-CA0FDB72EF1C}" destId="{C9A662A3-1314-4186-89D2-5D5421959C05}" srcOrd="0" destOrd="0" presId="urn:microsoft.com/office/officeart/2005/8/layout/process4"/>
    <dgm:cxn modelId="{C9EFA0EA-F172-4908-92BC-00C86F68A9D7}" type="presOf" srcId="{F63D3D7A-94D7-46EB-BB1D-74B05C905B25}" destId="{7DFAEF5A-6E85-44BC-9DB8-4C4B9E95F777}" srcOrd="0" destOrd="0" presId="urn:microsoft.com/office/officeart/2005/8/layout/process4"/>
    <dgm:cxn modelId="{6DF6BBEA-9A0F-45C2-B27E-FFC333FCCBA2}" type="presOf" srcId="{E56F3090-C2D5-4A5E-BC4D-41B75D843D4F}" destId="{D6B1F4B8-6059-4781-AD13-FBFD6A7CFA3C}" srcOrd="0" destOrd="0" presId="urn:microsoft.com/office/officeart/2005/8/layout/process4"/>
    <dgm:cxn modelId="{44137BF3-A14D-4837-A1BB-F67F45721CAE}" srcId="{F63D3D7A-94D7-46EB-BB1D-74B05C905B25}" destId="{E56F3090-C2D5-4A5E-BC4D-41B75D843D4F}" srcOrd="4" destOrd="0" parTransId="{42C24309-8764-4F9F-A40A-12044DDFF283}" sibTransId="{C3EF1206-730C-42A7-8437-BA6786019729}"/>
    <dgm:cxn modelId="{E748C3F5-CC69-4454-874C-EEE691C5ACF0}" srcId="{F63D3D7A-94D7-46EB-BB1D-74B05C905B25}" destId="{E65EE5BC-BD6B-4F28-B0CF-8594CFDA1BA3}" srcOrd="2" destOrd="0" parTransId="{270880F9-AAFF-4148-A780-465374453A27}" sibTransId="{A167E5F4-E3C3-4AEF-8E48-58FFE5B54EA4}"/>
    <dgm:cxn modelId="{FB74D5A6-1CE8-47D9-98D3-C731CC957155}" type="presParOf" srcId="{B1B3C548-CB2B-4A97-9469-5B5D177D70D3}" destId="{FF7328C5-BCB0-4832-A416-14E6DE7199FD}" srcOrd="0" destOrd="0" presId="urn:microsoft.com/office/officeart/2005/8/layout/process4"/>
    <dgm:cxn modelId="{995659A0-9827-42FF-84C1-B03B6924D6D9}" type="presParOf" srcId="{FF7328C5-BCB0-4832-A416-14E6DE7199FD}" destId="{7DFAEF5A-6E85-44BC-9DB8-4C4B9E95F777}" srcOrd="0" destOrd="0" presId="urn:microsoft.com/office/officeart/2005/8/layout/process4"/>
    <dgm:cxn modelId="{1C9E03F5-6E95-4350-840B-FC30F490902D}" type="presParOf" srcId="{FF7328C5-BCB0-4832-A416-14E6DE7199FD}" destId="{99AC56C2-CD6B-48E5-895C-AD46E4CFDEF5}" srcOrd="1" destOrd="0" presId="urn:microsoft.com/office/officeart/2005/8/layout/process4"/>
    <dgm:cxn modelId="{A4E87573-1BB3-4F0B-9799-B7A49F6E7152}" type="presParOf" srcId="{FF7328C5-BCB0-4832-A416-14E6DE7199FD}" destId="{2C23394B-8563-4EC2-996A-8A5FE62AA511}" srcOrd="2" destOrd="0" presId="urn:microsoft.com/office/officeart/2005/8/layout/process4"/>
    <dgm:cxn modelId="{7C653240-DD70-4538-8EF7-257A4AD187B6}" type="presParOf" srcId="{2C23394B-8563-4EC2-996A-8A5FE62AA511}" destId="{0E46897B-2DAA-4F03-9DA5-EFE77D749F48}" srcOrd="0" destOrd="0" presId="urn:microsoft.com/office/officeart/2005/8/layout/process4"/>
    <dgm:cxn modelId="{5525446D-7957-4E0D-9A43-1A5E13A1909A}" type="presParOf" srcId="{2C23394B-8563-4EC2-996A-8A5FE62AA511}" destId="{5C25EA10-1F7A-4257-AE8A-7C4911FD706A}" srcOrd="1" destOrd="0" presId="urn:microsoft.com/office/officeart/2005/8/layout/process4"/>
    <dgm:cxn modelId="{FB545529-5ADB-41B8-BA22-1BBFC1607A83}" type="presParOf" srcId="{2C23394B-8563-4EC2-996A-8A5FE62AA511}" destId="{EF12FBE5-368B-48D8-BDB3-F7FC4A4174A0}" srcOrd="2" destOrd="0" presId="urn:microsoft.com/office/officeart/2005/8/layout/process4"/>
    <dgm:cxn modelId="{E6156B15-4932-4172-8E9C-7C80ABC6353C}" type="presParOf" srcId="{2C23394B-8563-4EC2-996A-8A5FE62AA511}" destId="{C9A662A3-1314-4186-89D2-5D5421959C05}" srcOrd="3" destOrd="0" presId="urn:microsoft.com/office/officeart/2005/8/layout/process4"/>
    <dgm:cxn modelId="{786D670E-725C-4488-9ECD-61331EB3928E}" type="presParOf" srcId="{2C23394B-8563-4EC2-996A-8A5FE62AA511}" destId="{D6B1F4B8-6059-4781-AD13-FBFD6A7CFA3C}" srcOrd="4" destOrd="0" presId="urn:microsoft.com/office/officeart/2005/8/layout/process4"/>
    <dgm:cxn modelId="{FF5B4BF6-CF36-4A12-B017-0FC4BF508260}" type="presParOf" srcId="{B1B3C548-CB2B-4A97-9469-5B5D177D70D3}" destId="{767737C2-E6F8-415D-8AE4-C15DE868E729}" srcOrd="1" destOrd="0" presId="urn:microsoft.com/office/officeart/2005/8/layout/process4"/>
    <dgm:cxn modelId="{6E7A60EC-CD32-4DE0-B9ED-C77FD3466245}" type="presParOf" srcId="{B1B3C548-CB2B-4A97-9469-5B5D177D70D3}" destId="{68A23B8E-03EE-476A-B4F1-88F8B46EC673}" srcOrd="2" destOrd="0" presId="urn:microsoft.com/office/officeart/2005/8/layout/process4"/>
    <dgm:cxn modelId="{DA721BB2-82E0-40BF-B8F5-8E8792789940}" type="presParOf" srcId="{68A23B8E-03EE-476A-B4F1-88F8B46EC673}" destId="{BBAAF9E2-C4A6-4336-836D-7B867EBC4AA0}"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7552868-1F0B-4287-87B2-5247C1D97279}" type="doc">
      <dgm:prSet loTypeId="urn:microsoft.com/office/officeart/2005/8/layout/process4" loCatId="process" qsTypeId="urn:microsoft.com/office/officeart/2005/8/quickstyle/simple1" qsCatId="simple" csTypeId="urn:microsoft.com/office/officeart/2005/8/colors/colorful5" csCatId="colorful" phldr="1"/>
      <dgm:spPr/>
      <dgm:t>
        <a:bodyPr/>
        <a:lstStyle/>
        <a:p>
          <a:endParaRPr lang="en-US"/>
        </a:p>
      </dgm:t>
    </dgm:pt>
    <dgm:pt modelId="{80142833-6F61-495F-8DB1-B99497CBB10C}">
      <dgm:prSet/>
      <dgm:spPr/>
      <dgm:t>
        <a:bodyPr/>
        <a:lstStyle/>
        <a:p>
          <a:r>
            <a:rPr lang="en-US" b="1" i="1" dirty="0"/>
            <a:t>What are your department goals and plans for 2023-2024</a:t>
          </a:r>
          <a:endParaRPr lang="en-US" dirty="0"/>
        </a:p>
      </dgm:t>
    </dgm:pt>
    <dgm:pt modelId="{C480E63A-B5F8-4420-B785-0180E9767A14}" type="parTrans" cxnId="{064893D8-CEA9-4D4C-B591-0FBCA9BA760D}">
      <dgm:prSet/>
      <dgm:spPr/>
      <dgm:t>
        <a:bodyPr/>
        <a:lstStyle/>
        <a:p>
          <a:endParaRPr lang="en-US"/>
        </a:p>
      </dgm:t>
    </dgm:pt>
    <dgm:pt modelId="{E7ED84BA-8247-46CD-B045-0AE11CDD170E}" type="sibTrans" cxnId="{064893D8-CEA9-4D4C-B591-0FBCA9BA760D}">
      <dgm:prSet/>
      <dgm:spPr/>
      <dgm:t>
        <a:bodyPr/>
        <a:lstStyle/>
        <a:p>
          <a:endParaRPr lang="en-US"/>
        </a:p>
      </dgm:t>
    </dgm:pt>
    <dgm:pt modelId="{F63D3D7A-94D7-46EB-BB1D-74B05C905B25}">
      <dgm:prSet/>
      <dgm:spPr/>
      <dgm:t>
        <a:bodyPr/>
        <a:lstStyle/>
        <a:p>
          <a:r>
            <a:rPr lang="en-US" b="1" i="1" dirty="0"/>
            <a:t>What is the Department’s/Program’s budget? (highlight changes) </a:t>
          </a:r>
          <a:endParaRPr lang="en-US" dirty="0"/>
        </a:p>
      </dgm:t>
    </dgm:pt>
    <dgm:pt modelId="{68A05F3F-3F09-417F-B65F-F7CC6A304CEA}" type="parTrans" cxnId="{0A4E7399-1628-42AF-892F-9C243B631384}">
      <dgm:prSet/>
      <dgm:spPr/>
      <dgm:t>
        <a:bodyPr/>
        <a:lstStyle/>
        <a:p>
          <a:endParaRPr lang="en-US"/>
        </a:p>
      </dgm:t>
    </dgm:pt>
    <dgm:pt modelId="{59E39071-BA89-4631-BD2C-ABBA5E6AE543}" type="sibTrans" cxnId="{0A4E7399-1628-42AF-892F-9C243B631384}">
      <dgm:prSet/>
      <dgm:spPr/>
      <dgm:t>
        <a:bodyPr/>
        <a:lstStyle/>
        <a:p>
          <a:endParaRPr lang="en-US"/>
        </a:p>
      </dgm:t>
    </dgm:pt>
    <dgm:pt modelId="{D1714936-6D83-4FDB-8A7C-E10E712C2BA8}">
      <dgm:prSet/>
      <dgm:spPr/>
      <dgm:t>
        <a:bodyPr/>
        <a:lstStyle/>
        <a:p>
          <a:r>
            <a:rPr lang="en-US" dirty="0"/>
            <a:t>List goals and priorities for your department</a:t>
          </a:r>
        </a:p>
      </dgm:t>
    </dgm:pt>
    <dgm:pt modelId="{2B4403E5-5346-4A6D-BB1E-DE9DC7DBEBBB}" type="parTrans" cxnId="{4061205A-8EDA-4101-8BB6-3FE9492B515D}">
      <dgm:prSet/>
      <dgm:spPr/>
      <dgm:t>
        <a:bodyPr/>
        <a:lstStyle/>
        <a:p>
          <a:endParaRPr lang="en-US"/>
        </a:p>
      </dgm:t>
    </dgm:pt>
    <dgm:pt modelId="{5564996B-74E7-4BCB-8CEE-7966978680DB}" type="sibTrans" cxnId="{4061205A-8EDA-4101-8BB6-3FE9492B515D}">
      <dgm:prSet/>
      <dgm:spPr/>
      <dgm:t>
        <a:bodyPr/>
        <a:lstStyle/>
        <a:p>
          <a:endParaRPr lang="en-US"/>
        </a:p>
      </dgm:t>
    </dgm:pt>
    <dgm:pt modelId="{4E1BFC6A-7E91-4540-B038-84F1B383243C}">
      <dgm:prSet/>
      <dgm:spPr/>
      <dgm:t>
        <a:bodyPr/>
        <a:lstStyle/>
        <a:p>
          <a:r>
            <a:rPr lang="en-US" dirty="0"/>
            <a:t>Describe in detail the plan to achieve them</a:t>
          </a:r>
        </a:p>
      </dgm:t>
    </dgm:pt>
    <dgm:pt modelId="{378EA2B8-9B46-4EF3-B08D-77EFD23D4D98}" type="parTrans" cxnId="{76A8C0CE-2B25-4A7E-BE68-047D14CCE54C}">
      <dgm:prSet/>
      <dgm:spPr/>
      <dgm:t>
        <a:bodyPr/>
        <a:lstStyle/>
        <a:p>
          <a:endParaRPr lang="en-US"/>
        </a:p>
      </dgm:t>
    </dgm:pt>
    <dgm:pt modelId="{1BCDC73E-9014-4C4C-805F-1E932B23152B}" type="sibTrans" cxnId="{76A8C0CE-2B25-4A7E-BE68-047D14CCE54C}">
      <dgm:prSet/>
      <dgm:spPr/>
      <dgm:t>
        <a:bodyPr/>
        <a:lstStyle/>
        <a:p>
          <a:endParaRPr lang="en-US"/>
        </a:p>
      </dgm:t>
    </dgm:pt>
    <dgm:pt modelId="{E65EE5BC-BD6B-4F28-B0CF-8594CFDA1BA3}">
      <dgm:prSet/>
      <dgm:spPr/>
      <dgm:t>
        <a:bodyPr/>
        <a:lstStyle/>
        <a:p>
          <a:r>
            <a:rPr lang="en-US" dirty="0"/>
            <a:t>What are the obstacles to attaining your goals?</a:t>
          </a:r>
        </a:p>
      </dgm:t>
    </dgm:pt>
    <dgm:pt modelId="{270880F9-AAFF-4148-A780-465374453A27}" type="parTrans" cxnId="{E748C3F5-CC69-4454-874C-EEE691C5ACF0}">
      <dgm:prSet/>
      <dgm:spPr/>
      <dgm:t>
        <a:bodyPr/>
        <a:lstStyle/>
        <a:p>
          <a:endParaRPr lang="en-US"/>
        </a:p>
      </dgm:t>
    </dgm:pt>
    <dgm:pt modelId="{A167E5F4-E3C3-4AEF-8E48-58FFE5B54EA4}" type="sibTrans" cxnId="{E748C3F5-CC69-4454-874C-EEE691C5ACF0}">
      <dgm:prSet/>
      <dgm:spPr/>
      <dgm:t>
        <a:bodyPr/>
        <a:lstStyle/>
        <a:p>
          <a:endParaRPr lang="en-US"/>
        </a:p>
      </dgm:t>
    </dgm:pt>
    <dgm:pt modelId="{8B51770A-150D-4720-8651-CA0FDB72EF1C}">
      <dgm:prSet/>
      <dgm:spPr/>
      <dgm:t>
        <a:bodyPr/>
        <a:lstStyle/>
        <a:p>
          <a:r>
            <a:rPr lang="en-US" dirty="0"/>
            <a:t>How will you measure your success?</a:t>
          </a:r>
        </a:p>
      </dgm:t>
    </dgm:pt>
    <dgm:pt modelId="{96198DF3-F442-4DE1-BD91-EA5AD6101C2C}" type="parTrans" cxnId="{5B009610-CAAA-4E2E-B89B-E6BC38016A62}">
      <dgm:prSet/>
      <dgm:spPr/>
      <dgm:t>
        <a:bodyPr/>
        <a:lstStyle/>
        <a:p>
          <a:endParaRPr lang="en-US"/>
        </a:p>
      </dgm:t>
    </dgm:pt>
    <dgm:pt modelId="{E0A0507B-C219-445F-BFFF-EA14BB074EFC}" type="sibTrans" cxnId="{5B009610-CAAA-4E2E-B89B-E6BC38016A62}">
      <dgm:prSet/>
      <dgm:spPr/>
      <dgm:t>
        <a:bodyPr/>
        <a:lstStyle/>
        <a:p>
          <a:endParaRPr lang="en-US"/>
        </a:p>
      </dgm:t>
    </dgm:pt>
    <dgm:pt modelId="{E56F3090-C2D5-4A5E-BC4D-41B75D843D4F}">
      <dgm:prSet/>
      <dgm:spPr/>
      <dgm:t>
        <a:bodyPr/>
        <a:lstStyle/>
        <a:p>
          <a:pPr>
            <a:buNone/>
          </a:pPr>
          <a:r>
            <a:rPr lang="en-US" dirty="0"/>
            <a:t>Budget highlights</a:t>
          </a:r>
        </a:p>
      </dgm:t>
    </dgm:pt>
    <dgm:pt modelId="{42C24309-8764-4F9F-A40A-12044DDFF283}" type="parTrans" cxnId="{44137BF3-A14D-4837-A1BB-F67F45721CAE}">
      <dgm:prSet/>
      <dgm:spPr/>
      <dgm:t>
        <a:bodyPr/>
        <a:lstStyle/>
        <a:p>
          <a:endParaRPr lang="en-US"/>
        </a:p>
      </dgm:t>
    </dgm:pt>
    <dgm:pt modelId="{C3EF1206-730C-42A7-8437-BA6786019729}" type="sibTrans" cxnId="{44137BF3-A14D-4837-A1BB-F67F45721CAE}">
      <dgm:prSet/>
      <dgm:spPr/>
      <dgm:t>
        <a:bodyPr/>
        <a:lstStyle/>
        <a:p>
          <a:endParaRPr lang="en-US"/>
        </a:p>
      </dgm:t>
    </dgm:pt>
    <dgm:pt modelId="{26D1D922-FB27-4ACE-8324-7F82DECEA29F}">
      <dgm:prSet/>
      <dgm:spPr/>
      <dgm:t>
        <a:bodyPr/>
        <a:lstStyle/>
        <a:p>
          <a:pPr>
            <a:buFont typeface="Times New Roman" panose="02020603050405020304" pitchFamily="18" charset="0"/>
            <a:buChar char="•"/>
          </a:pPr>
          <a:r>
            <a:rPr lang="en-US" i="1" dirty="0"/>
            <a:t>Expansion of the Leadership and Training Institute’s training opportunities.</a:t>
          </a:r>
          <a:endParaRPr lang="en-US" dirty="0"/>
        </a:p>
      </dgm:t>
    </dgm:pt>
    <dgm:pt modelId="{5D84C923-F40D-41CA-89C8-615ADED0CB01}" type="parTrans" cxnId="{34FA917C-0BCC-4E3B-ACB9-560B0AF71AD4}">
      <dgm:prSet/>
      <dgm:spPr/>
      <dgm:t>
        <a:bodyPr/>
        <a:lstStyle/>
        <a:p>
          <a:endParaRPr lang="en-US"/>
        </a:p>
      </dgm:t>
    </dgm:pt>
    <dgm:pt modelId="{FE6041E6-83C6-4BA0-A327-3D9A1DCD57CF}" type="sibTrans" cxnId="{34FA917C-0BCC-4E3B-ACB9-560B0AF71AD4}">
      <dgm:prSet/>
      <dgm:spPr/>
      <dgm:t>
        <a:bodyPr/>
        <a:lstStyle/>
        <a:p>
          <a:endParaRPr lang="en-US"/>
        </a:p>
      </dgm:t>
    </dgm:pt>
    <dgm:pt modelId="{25DEA436-CD1E-4E7E-A4DD-74EF20893741}">
      <dgm:prSet/>
      <dgm:spPr/>
      <dgm:t>
        <a:bodyPr/>
        <a:lstStyle/>
        <a:p>
          <a:pPr>
            <a:buFont typeface="Times New Roman" panose="02020603050405020304" pitchFamily="18" charset="0"/>
            <a:buChar char="•"/>
          </a:pPr>
          <a:r>
            <a:rPr lang="en-US" dirty="0"/>
            <a:t>Increase the number of classes offered and add additional class offerings.  See the earlier slide of proposed increases in current class offerings and new offering, Of note is the addition of technology offerings with Microsoft Officer software to improve the skill set of employees and to organically develop employees for advancement within the organization.</a:t>
          </a:r>
        </a:p>
      </dgm:t>
    </dgm:pt>
    <dgm:pt modelId="{2EA1393F-40B4-48EF-BFF0-4D49DFF59410}" type="parTrans" cxnId="{E2EA1CBB-5B0E-4C9F-875E-F2F8B46C4BE4}">
      <dgm:prSet/>
      <dgm:spPr/>
      <dgm:t>
        <a:bodyPr/>
        <a:lstStyle/>
        <a:p>
          <a:endParaRPr lang="en-US"/>
        </a:p>
      </dgm:t>
    </dgm:pt>
    <dgm:pt modelId="{1CBFA0E1-3C2B-423F-BED8-85831FB12759}" type="sibTrans" cxnId="{E2EA1CBB-5B0E-4C9F-875E-F2F8B46C4BE4}">
      <dgm:prSet/>
      <dgm:spPr/>
      <dgm:t>
        <a:bodyPr/>
        <a:lstStyle/>
        <a:p>
          <a:endParaRPr lang="en-US"/>
        </a:p>
      </dgm:t>
    </dgm:pt>
    <dgm:pt modelId="{BEDA4105-EEB6-4C25-859C-B28EED9636D9}">
      <dgm:prSet/>
      <dgm:spPr/>
      <dgm:t>
        <a:bodyPr/>
        <a:lstStyle/>
        <a:p>
          <a:r>
            <a:rPr lang="en-US" dirty="0"/>
            <a:t>The obstacle to achieving this goal is having the necessary funding for faculty and commercial technology training.</a:t>
          </a:r>
        </a:p>
      </dgm:t>
    </dgm:pt>
    <dgm:pt modelId="{67D993DF-2931-4AC5-90AA-2C630677CBC8}" type="parTrans" cxnId="{3737C199-F61A-41B5-95FA-B21BC120ED32}">
      <dgm:prSet/>
      <dgm:spPr/>
    </dgm:pt>
    <dgm:pt modelId="{6318EDED-5031-4D31-8289-4B2C57BE66F5}" type="sibTrans" cxnId="{3737C199-F61A-41B5-95FA-B21BC120ED32}">
      <dgm:prSet/>
      <dgm:spPr/>
    </dgm:pt>
    <dgm:pt modelId="{4217BD3C-30E8-4EFE-8856-583B90409219}">
      <dgm:prSet/>
      <dgm:spPr/>
      <dgm:t>
        <a:bodyPr/>
        <a:lstStyle/>
        <a:p>
          <a:r>
            <a:rPr lang="en-US" dirty="0"/>
            <a:t>Success will be measured short-term based on the number of employees trained and a review of their written evaluations of the training; and long-term, an increase in hiring from within the organization</a:t>
          </a:r>
        </a:p>
      </dgm:t>
    </dgm:pt>
    <dgm:pt modelId="{9CE18F82-F665-4D7A-B69D-72B8655186F5}" type="parTrans" cxnId="{D1DFFE94-5976-4CB8-A844-BFB71168A5B5}">
      <dgm:prSet/>
      <dgm:spPr/>
    </dgm:pt>
    <dgm:pt modelId="{FED09A19-4152-4291-97BD-2B4CCF18F1DE}" type="sibTrans" cxnId="{D1DFFE94-5976-4CB8-A844-BFB71168A5B5}">
      <dgm:prSet/>
      <dgm:spPr/>
    </dgm:pt>
    <dgm:pt modelId="{D50FF874-2D4F-4B0E-ACD4-03AF4F9B1727}">
      <dgm:prSet/>
      <dgm:spPr/>
      <dgm:t>
        <a:bodyPr/>
        <a:lstStyle/>
        <a:p>
          <a:endParaRPr lang="en-US" dirty="0"/>
        </a:p>
      </dgm:t>
    </dgm:pt>
    <dgm:pt modelId="{31F07D6C-1B59-4A3F-AA40-54F6A96F5CA5}" type="parTrans" cxnId="{708B7ED6-4BE1-421A-8730-ABDE7E33EB8B}">
      <dgm:prSet/>
      <dgm:spPr/>
    </dgm:pt>
    <dgm:pt modelId="{321AADB2-14B8-4D37-A438-2B326F3BC963}" type="sibTrans" cxnId="{708B7ED6-4BE1-421A-8730-ABDE7E33EB8B}">
      <dgm:prSet/>
      <dgm:spPr/>
    </dgm:pt>
    <dgm:pt modelId="{ADD7E050-B2E1-4D08-8483-FC64614A9800}">
      <dgm:prSet/>
      <dgm:spPr/>
      <dgm:t>
        <a:bodyPr/>
        <a:lstStyle/>
        <a:p>
          <a:pPr>
            <a:buFont typeface="Times New Roman" panose="02020603050405020304" pitchFamily="18" charset="0"/>
            <a:buNone/>
          </a:pPr>
          <a:r>
            <a:rPr lang="en-US" dirty="0"/>
            <a:t>. Budget request of additional funding and the Career Development, Leadership and Training position who will be responsible for administering the City of Stamford Career Development and Training Institute. </a:t>
          </a:r>
        </a:p>
      </dgm:t>
    </dgm:pt>
    <dgm:pt modelId="{63B786EF-2EB0-4AD7-9E7A-C11F740CC653}" type="sibTrans" cxnId="{0A0899A4-9016-49C6-ADD3-C2E82FF9A079}">
      <dgm:prSet/>
      <dgm:spPr/>
    </dgm:pt>
    <dgm:pt modelId="{5B904E36-2232-4FB7-B93C-7339CAA9FDD9}" type="parTrans" cxnId="{0A0899A4-9016-49C6-ADD3-C2E82FF9A079}">
      <dgm:prSet/>
      <dgm:spPr/>
    </dgm:pt>
    <dgm:pt modelId="{B1B3C548-CB2B-4A97-9469-5B5D177D70D3}" type="pres">
      <dgm:prSet presAssocID="{E7552868-1F0B-4287-87B2-5247C1D97279}" presName="Name0" presStyleCnt="0">
        <dgm:presLayoutVars>
          <dgm:dir/>
          <dgm:animLvl val="lvl"/>
          <dgm:resizeHandles val="exact"/>
        </dgm:presLayoutVars>
      </dgm:prSet>
      <dgm:spPr/>
    </dgm:pt>
    <dgm:pt modelId="{FF7328C5-BCB0-4832-A416-14E6DE7199FD}" type="pres">
      <dgm:prSet presAssocID="{F63D3D7A-94D7-46EB-BB1D-74B05C905B25}" presName="boxAndChildren" presStyleCnt="0"/>
      <dgm:spPr/>
    </dgm:pt>
    <dgm:pt modelId="{7DFAEF5A-6E85-44BC-9DB8-4C4B9E95F777}" type="pres">
      <dgm:prSet presAssocID="{F63D3D7A-94D7-46EB-BB1D-74B05C905B25}" presName="parentTextBox" presStyleLbl="node1" presStyleIdx="0" presStyleCnt="2"/>
      <dgm:spPr/>
    </dgm:pt>
    <dgm:pt modelId="{99AC56C2-CD6B-48E5-895C-AD46E4CFDEF5}" type="pres">
      <dgm:prSet presAssocID="{F63D3D7A-94D7-46EB-BB1D-74B05C905B25}" presName="entireBox" presStyleLbl="node1" presStyleIdx="0" presStyleCnt="2"/>
      <dgm:spPr/>
    </dgm:pt>
    <dgm:pt modelId="{2C23394B-8563-4EC2-996A-8A5FE62AA511}" type="pres">
      <dgm:prSet presAssocID="{F63D3D7A-94D7-46EB-BB1D-74B05C905B25}" presName="descendantBox" presStyleCnt="0"/>
      <dgm:spPr/>
    </dgm:pt>
    <dgm:pt modelId="{0E46897B-2DAA-4F03-9DA5-EFE77D749F48}" type="pres">
      <dgm:prSet presAssocID="{D1714936-6D83-4FDB-8A7C-E10E712C2BA8}" presName="childTextBox" presStyleLbl="fgAccFollowNode1" presStyleIdx="0" presStyleCnt="5">
        <dgm:presLayoutVars>
          <dgm:bulletEnabled val="1"/>
        </dgm:presLayoutVars>
      </dgm:prSet>
      <dgm:spPr/>
    </dgm:pt>
    <dgm:pt modelId="{5C25EA10-1F7A-4257-AE8A-7C4911FD706A}" type="pres">
      <dgm:prSet presAssocID="{4E1BFC6A-7E91-4540-B038-84F1B383243C}" presName="childTextBox" presStyleLbl="fgAccFollowNode1" presStyleIdx="1" presStyleCnt="5">
        <dgm:presLayoutVars>
          <dgm:bulletEnabled val="1"/>
        </dgm:presLayoutVars>
      </dgm:prSet>
      <dgm:spPr/>
    </dgm:pt>
    <dgm:pt modelId="{EF12FBE5-368B-48D8-BDB3-F7FC4A4174A0}" type="pres">
      <dgm:prSet presAssocID="{E65EE5BC-BD6B-4F28-B0CF-8594CFDA1BA3}" presName="childTextBox" presStyleLbl="fgAccFollowNode1" presStyleIdx="2" presStyleCnt="5">
        <dgm:presLayoutVars>
          <dgm:bulletEnabled val="1"/>
        </dgm:presLayoutVars>
      </dgm:prSet>
      <dgm:spPr/>
    </dgm:pt>
    <dgm:pt modelId="{C9A662A3-1314-4186-89D2-5D5421959C05}" type="pres">
      <dgm:prSet presAssocID="{8B51770A-150D-4720-8651-CA0FDB72EF1C}" presName="childTextBox" presStyleLbl="fgAccFollowNode1" presStyleIdx="3" presStyleCnt="5">
        <dgm:presLayoutVars>
          <dgm:bulletEnabled val="1"/>
        </dgm:presLayoutVars>
      </dgm:prSet>
      <dgm:spPr/>
    </dgm:pt>
    <dgm:pt modelId="{D6B1F4B8-6059-4781-AD13-FBFD6A7CFA3C}" type="pres">
      <dgm:prSet presAssocID="{E56F3090-C2D5-4A5E-BC4D-41B75D843D4F}" presName="childTextBox" presStyleLbl="fgAccFollowNode1" presStyleIdx="4" presStyleCnt="5">
        <dgm:presLayoutVars>
          <dgm:bulletEnabled val="1"/>
        </dgm:presLayoutVars>
      </dgm:prSet>
      <dgm:spPr/>
    </dgm:pt>
    <dgm:pt modelId="{767737C2-E6F8-415D-8AE4-C15DE868E729}" type="pres">
      <dgm:prSet presAssocID="{E7ED84BA-8247-46CD-B045-0AE11CDD170E}" presName="sp" presStyleCnt="0"/>
      <dgm:spPr/>
    </dgm:pt>
    <dgm:pt modelId="{68A23B8E-03EE-476A-B4F1-88F8B46EC673}" type="pres">
      <dgm:prSet presAssocID="{80142833-6F61-495F-8DB1-B99497CBB10C}" presName="arrowAndChildren" presStyleCnt="0"/>
      <dgm:spPr/>
    </dgm:pt>
    <dgm:pt modelId="{BBAAF9E2-C4A6-4336-836D-7B867EBC4AA0}" type="pres">
      <dgm:prSet presAssocID="{80142833-6F61-495F-8DB1-B99497CBB10C}" presName="parentTextArrow" presStyleLbl="node1" presStyleIdx="1" presStyleCnt="2"/>
      <dgm:spPr/>
    </dgm:pt>
  </dgm:ptLst>
  <dgm:cxnLst>
    <dgm:cxn modelId="{C7F54806-CE17-4BF4-BDC4-AECDB6E82747}" type="presOf" srcId="{26D1D922-FB27-4ACE-8324-7F82DECEA29F}" destId="{0E46897B-2DAA-4F03-9DA5-EFE77D749F48}" srcOrd="0" destOrd="1" presId="urn:microsoft.com/office/officeart/2005/8/layout/process4"/>
    <dgm:cxn modelId="{CA3B0B0C-DDB5-4DC9-A0A5-223047701854}" type="presOf" srcId="{4217BD3C-30E8-4EFE-8856-583B90409219}" destId="{C9A662A3-1314-4186-89D2-5D5421959C05}" srcOrd="0" destOrd="1" presId="urn:microsoft.com/office/officeart/2005/8/layout/process4"/>
    <dgm:cxn modelId="{5B009610-CAAA-4E2E-B89B-E6BC38016A62}" srcId="{F63D3D7A-94D7-46EB-BB1D-74B05C905B25}" destId="{8B51770A-150D-4720-8651-CA0FDB72EF1C}" srcOrd="3" destOrd="0" parTransId="{96198DF3-F442-4DE1-BD91-EA5AD6101C2C}" sibTransId="{E0A0507B-C219-445F-BFFF-EA14BB074EFC}"/>
    <dgm:cxn modelId="{918F1514-95EF-4951-8B46-849FA4EABB3A}" type="presOf" srcId="{ADD7E050-B2E1-4D08-8483-FC64614A9800}" destId="{D6B1F4B8-6059-4781-AD13-FBFD6A7CFA3C}" srcOrd="0" destOrd="1" presId="urn:microsoft.com/office/officeart/2005/8/layout/process4"/>
    <dgm:cxn modelId="{7CBF4131-1C8F-4049-99DC-3D2D8E1155D3}" type="presOf" srcId="{D1714936-6D83-4FDB-8A7C-E10E712C2BA8}" destId="{0E46897B-2DAA-4F03-9DA5-EFE77D749F48}" srcOrd="0" destOrd="0" presId="urn:microsoft.com/office/officeart/2005/8/layout/process4"/>
    <dgm:cxn modelId="{DD50DF5F-5BC0-426A-B5D7-A9459686D665}" type="presOf" srcId="{F63D3D7A-94D7-46EB-BB1D-74B05C905B25}" destId="{99AC56C2-CD6B-48E5-895C-AD46E4CFDEF5}" srcOrd="1" destOrd="0" presId="urn:microsoft.com/office/officeart/2005/8/layout/process4"/>
    <dgm:cxn modelId="{77EA9B62-FBCA-4CB6-9147-51AF91E2FE35}" type="presOf" srcId="{4E1BFC6A-7E91-4540-B038-84F1B383243C}" destId="{5C25EA10-1F7A-4257-AE8A-7C4911FD706A}" srcOrd="0" destOrd="0" presId="urn:microsoft.com/office/officeart/2005/8/layout/process4"/>
    <dgm:cxn modelId="{14F76A63-2357-4DC9-9E24-DE704AD4D6D0}" type="presOf" srcId="{E7552868-1F0B-4287-87B2-5247C1D97279}" destId="{B1B3C548-CB2B-4A97-9469-5B5D177D70D3}" srcOrd="0" destOrd="0" presId="urn:microsoft.com/office/officeart/2005/8/layout/process4"/>
    <dgm:cxn modelId="{0F38F958-D25C-4755-9238-545144CD3FD2}" type="presOf" srcId="{BEDA4105-EEB6-4C25-859C-B28EED9636D9}" destId="{EF12FBE5-368B-48D8-BDB3-F7FC4A4174A0}" srcOrd="0" destOrd="1" presId="urn:microsoft.com/office/officeart/2005/8/layout/process4"/>
    <dgm:cxn modelId="{4061205A-8EDA-4101-8BB6-3FE9492B515D}" srcId="{F63D3D7A-94D7-46EB-BB1D-74B05C905B25}" destId="{D1714936-6D83-4FDB-8A7C-E10E712C2BA8}" srcOrd="0" destOrd="0" parTransId="{2B4403E5-5346-4A6D-BB1E-DE9DC7DBEBBB}" sibTransId="{5564996B-74E7-4BCB-8CEE-7966978680DB}"/>
    <dgm:cxn modelId="{34FA917C-0BCC-4E3B-ACB9-560B0AF71AD4}" srcId="{D1714936-6D83-4FDB-8A7C-E10E712C2BA8}" destId="{26D1D922-FB27-4ACE-8324-7F82DECEA29F}" srcOrd="0" destOrd="0" parTransId="{5D84C923-F40D-41CA-89C8-615ADED0CB01}" sibTransId="{FE6041E6-83C6-4BA0-A327-3D9A1DCD57CF}"/>
    <dgm:cxn modelId="{D1DFFE94-5976-4CB8-A844-BFB71168A5B5}" srcId="{8B51770A-150D-4720-8651-CA0FDB72EF1C}" destId="{4217BD3C-30E8-4EFE-8856-583B90409219}" srcOrd="0" destOrd="0" parTransId="{9CE18F82-F665-4D7A-B69D-72B8655186F5}" sibTransId="{FED09A19-4152-4291-97BD-2B4CCF18F1DE}"/>
    <dgm:cxn modelId="{0A4E7399-1628-42AF-892F-9C243B631384}" srcId="{E7552868-1F0B-4287-87B2-5247C1D97279}" destId="{F63D3D7A-94D7-46EB-BB1D-74B05C905B25}" srcOrd="1" destOrd="0" parTransId="{68A05F3F-3F09-417F-B65F-F7CC6A304CEA}" sibTransId="{59E39071-BA89-4631-BD2C-ABBA5E6AE543}"/>
    <dgm:cxn modelId="{3737C199-F61A-41B5-95FA-B21BC120ED32}" srcId="{E65EE5BC-BD6B-4F28-B0CF-8594CFDA1BA3}" destId="{BEDA4105-EEB6-4C25-859C-B28EED9636D9}" srcOrd="0" destOrd="0" parTransId="{67D993DF-2931-4AC5-90AA-2C630677CBC8}" sibTransId="{6318EDED-5031-4D31-8289-4B2C57BE66F5}"/>
    <dgm:cxn modelId="{A32A1EA1-63E3-4B22-A25C-DCBB99EEC8AE}" type="presOf" srcId="{D50FF874-2D4F-4B0E-ACD4-03AF4F9B1727}" destId="{0E46897B-2DAA-4F03-9DA5-EFE77D749F48}" srcOrd="0" destOrd="2" presId="urn:microsoft.com/office/officeart/2005/8/layout/process4"/>
    <dgm:cxn modelId="{0A0899A4-9016-49C6-ADD3-C2E82FF9A079}" srcId="{E56F3090-C2D5-4A5E-BC4D-41B75D843D4F}" destId="{ADD7E050-B2E1-4D08-8483-FC64614A9800}" srcOrd="0" destOrd="0" parTransId="{5B904E36-2232-4FB7-B93C-7339CAA9FDD9}" sibTransId="{63B786EF-2EB0-4AD7-9E7A-C11F740CC653}"/>
    <dgm:cxn modelId="{955073B3-BA74-4CED-90AD-0F0071428B53}" type="presOf" srcId="{25DEA436-CD1E-4E7E-A4DD-74EF20893741}" destId="{5C25EA10-1F7A-4257-AE8A-7C4911FD706A}" srcOrd="0" destOrd="1" presId="urn:microsoft.com/office/officeart/2005/8/layout/process4"/>
    <dgm:cxn modelId="{E2EA1CBB-5B0E-4C9F-875E-F2F8B46C4BE4}" srcId="{4E1BFC6A-7E91-4540-B038-84F1B383243C}" destId="{25DEA436-CD1E-4E7E-A4DD-74EF20893741}" srcOrd="0" destOrd="0" parTransId="{2EA1393F-40B4-48EF-BFF0-4D49DFF59410}" sibTransId="{1CBFA0E1-3C2B-423F-BED8-85831FB12759}"/>
    <dgm:cxn modelId="{BEC33EC4-76BB-4428-8A43-4F3498068F7E}" type="presOf" srcId="{80142833-6F61-495F-8DB1-B99497CBB10C}" destId="{BBAAF9E2-C4A6-4336-836D-7B867EBC4AA0}" srcOrd="0" destOrd="0" presId="urn:microsoft.com/office/officeart/2005/8/layout/process4"/>
    <dgm:cxn modelId="{76A8C0CE-2B25-4A7E-BE68-047D14CCE54C}" srcId="{F63D3D7A-94D7-46EB-BB1D-74B05C905B25}" destId="{4E1BFC6A-7E91-4540-B038-84F1B383243C}" srcOrd="1" destOrd="0" parTransId="{378EA2B8-9B46-4EF3-B08D-77EFD23D4D98}" sibTransId="{1BCDC73E-9014-4C4C-805F-1E932B23152B}"/>
    <dgm:cxn modelId="{708B7ED6-4BE1-421A-8730-ABDE7E33EB8B}" srcId="{D1714936-6D83-4FDB-8A7C-E10E712C2BA8}" destId="{D50FF874-2D4F-4B0E-ACD4-03AF4F9B1727}" srcOrd="1" destOrd="0" parTransId="{31F07D6C-1B59-4A3F-AA40-54F6A96F5CA5}" sibTransId="{321AADB2-14B8-4D37-A438-2B326F3BC963}"/>
    <dgm:cxn modelId="{064893D8-CEA9-4D4C-B591-0FBCA9BA760D}" srcId="{E7552868-1F0B-4287-87B2-5247C1D97279}" destId="{80142833-6F61-495F-8DB1-B99497CBB10C}" srcOrd="0" destOrd="0" parTransId="{C480E63A-B5F8-4420-B785-0180E9767A14}" sibTransId="{E7ED84BA-8247-46CD-B045-0AE11CDD170E}"/>
    <dgm:cxn modelId="{D1DAACDF-81CB-4B5C-B247-C9DB57B61D71}" type="presOf" srcId="{E65EE5BC-BD6B-4F28-B0CF-8594CFDA1BA3}" destId="{EF12FBE5-368B-48D8-BDB3-F7FC4A4174A0}" srcOrd="0" destOrd="0" presId="urn:microsoft.com/office/officeart/2005/8/layout/process4"/>
    <dgm:cxn modelId="{47AB53E2-F4B8-476B-B0D3-1BF0B5DDA506}" type="presOf" srcId="{8B51770A-150D-4720-8651-CA0FDB72EF1C}" destId="{C9A662A3-1314-4186-89D2-5D5421959C05}" srcOrd="0" destOrd="0" presId="urn:microsoft.com/office/officeart/2005/8/layout/process4"/>
    <dgm:cxn modelId="{C9EFA0EA-F172-4908-92BC-00C86F68A9D7}" type="presOf" srcId="{F63D3D7A-94D7-46EB-BB1D-74B05C905B25}" destId="{7DFAEF5A-6E85-44BC-9DB8-4C4B9E95F777}" srcOrd="0" destOrd="0" presId="urn:microsoft.com/office/officeart/2005/8/layout/process4"/>
    <dgm:cxn modelId="{6DF6BBEA-9A0F-45C2-B27E-FFC333FCCBA2}" type="presOf" srcId="{E56F3090-C2D5-4A5E-BC4D-41B75D843D4F}" destId="{D6B1F4B8-6059-4781-AD13-FBFD6A7CFA3C}" srcOrd="0" destOrd="0" presId="urn:microsoft.com/office/officeart/2005/8/layout/process4"/>
    <dgm:cxn modelId="{44137BF3-A14D-4837-A1BB-F67F45721CAE}" srcId="{F63D3D7A-94D7-46EB-BB1D-74B05C905B25}" destId="{E56F3090-C2D5-4A5E-BC4D-41B75D843D4F}" srcOrd="4" destOrd="0" parTransId="{42C24309-8764-4F9F-A40A-12044DDFF283}" sibTransId="{C3EF1206-730C-42A7-8437-BA6786019729}"/>
    <dgm:cxn modelId="{E748C3F5-CC69-4454-874C-EEE691C5ACF0}" srcId="{F63D3D7A-94D7-46EB-BB1D-74B05C905B25}" destId="{E65EE5BC-BD6B-4F28-B0CF-8594CFDA1BA3}" srcOrd="2" destOrd="0" parTransId="{270880F9-AAFF-4148-A780-465374453A27}" sibTransId="{A167E5F4-E3C3-4AEF-8E48-58FFE5B54EA4}"/>
    <dgm:cxn modelId="{FB74D5A6-1CE8-47D9-98D3-C731CC957155}" type="presParOf" srcId="{B1B3C548-CB2B-4A97-9469-5B5D177D70D3}" destId="{FF7328C5-BCB0-4832-A416-14E6DE7199FD}" srcOrd="0" destOrd="0" presId="urn:microsoft.com/office/officeart/2005/8/layout/process4"/>
    <dgm:cxn modelId="{995659A0-9827-42FF-84C1-B03B6924D6D9}" type="presParOf" srcId="{FF7328C5-BCB0-4832-A416-14E6DE7199FD}" destId="{7DFAEF5A-6E85-44BC-9DB8-4C4B9E95F777}" srcOrd="0" destOrd="0" presId="urn:microsoft.com/office/officeart/2005/8/layout/process4"/>
    <dgm:cxn modelId="{1C9E03F5-6E95-4350-840B-FC30F490902D}" type="presParOf" srcId="{FF7328C5-BCB0-4832-A416-14E6DE7199FD}" destId="{99AC56C2-CD6B-48E5-895C-AD46E4CFDEF5}" srcOrd="1" destOrd="0" presId="urn:microsoft.com/office/officeart/2005/8/layout/process4"/>
    <dgm:cxn modelId="{A4E87573-1BB3-4F0B-9799-B7A49F6E7152}" type="presParOf" srcId="{FF7328C5-BCB0-4832-A416-14E6DE7199FD}" destId="{2C23394B-8563-4EC2-996A-8A5FE62AA511}" srcOrd="2" destOrd="0" presId="urn:microsoft.com/office/officeart/2005/8/layout/process4"/>
    <dgm:cxn modelId="{7C653240-DD70-4538-8EF7-257A4AD187B6}" type="presParOf" srcId="{2C23394B-8563-4EC2-996A-8A5FE62AA511}" destId="{0E46897B-2DAA-4F03-9DA5-EFE77D749F48}" srcOrd="0" destOrd="0" presId="urn:microsoft.com/office/officeart/2005/8/layout/process4"/>
    <dgm:cxn modelId="{5525446D-7957-4E0D-9A43-1A5E13A1909A}" type="presParOf" srcId="{2C23394B-8563-4EC2-996A-8A5FE62AA511}" destId="{5C25EA10-1F7A-4257-AE8A-7C4911FD706A}" srcOrd="1" destOrd="0" presId="urn:microsoft.com/office/officeart/2005/8/layout/process4"/>
    <dgm:cxn modelId="{FB545529-5ADB-41B8-BA22-1BBFC1607A83}" type="presParOf" srcId="{2C23394B-8563-4EC2-996A-8A5FE62AA511}" destId="{EF12FBE5-368B-48D8-BDB3-F7FC4A4174A0}" srcOrd="2" destOrd="0" presId="urn:microsoft.com/office/officeart/2005/8/layout/process4"/>
    <dgm:cxn modelId="{E6156B15-4932-4172-8E9C-7C80ABC6353C}" type="presParOf" srcId="{2C23394B-8563-4EC2-996A-8A5FE62AA511}" destId="{C9A662A3-1314-4186-89D2-5D5421959C05}" srcOrd="3" destOrd="0" presId="urn:microsoft.com/office/officeart/2005/8/layout/process4"/>
    <dgm:cxn modelId="{786D670E-725C-4488-9ECD-61331EB3928E}" type="presParOf" srcId="{2C23394B-8563-4EC2-996A-8A5FE62AA511}" destId="{D6B1F4B8-6059-4781-AD13-FBFD6A7CFA3C}" srcOrd="4" destOrd="0" presId="urn:microsoft.com/office/officeart/2005/8/layout/process4"/>
    <dgm:cxn modelId="{FF5B4BF6-CF36-4A12-B017-0FC4BF508260}" type="presParOf" srcId="{B1B3C548-CB2B-4A97-9469-5B5D177D70D3}" destId="{767737C2-E6F8-415D-8AE4-C15DE868E729}" srcOrd="1" destOrd="0" presId="urn:microsoft.com/office/officeart/2005/8/layout/process4"/>
    <dgm:cxn modelId="{6E7A60EC-CD32-4DE0-B9ED-C77FD3466245}" type="presParOf" srcId="{B1B3C548-CB2B-4A97-9469-5B5D177D70D3}" destId="{68A23B8E-03EE-476A-B4F1-88F8B46EC673}" srcOrd="2" destOrd="0" presId="urn:microsoft.com/office/officeart/2005/8/layout/process4"/>
    <dgm:cxn modelId="{DA721BB2-82E0-40BF-B8F5-8E8792789940}" type="presParOf" srcId="{68A23B8E-03EE-476A-B4F1-88F8B46EC673}" destId="{BBAAF9E2-C4A6-4336-836D-7B867EBC4AA0}"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AC56C2-CD6B-48E5-895C-AD46E4CFDEF5}">
      <dsp:nvSpPr>
        <dsp:cNvPr id="0" name=""/>
        <dsp:cNvSpPr/>
      </dsp:nvSpPr>
      <dsp:spPr>
        <a:xfrm>
          <a:off x="0" y="2626263"/>
          <a:ext cx="7886700" cy="172311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b="1" i="1" kern="1200" dirty="0"/>
            <a:t>What is the Department’s/Program’s budget? (highlight changes) </a:t>
          </a:r>
          <a:endParaRPr lang="en-US" sz="2200" kern="1200" dirty="0"/>
        </a:p>
      </dsp:txBody>
      <dsp:txXfrm>
        <a:off x="0" y="2626263"/>
        <a:ext cx="7886700" cy="930480"/>
      </dsp:txXfrm>
    </dsp:sp>
    <dsp:sp modelId="{0E46897B-2DAA-4F03-9DA5-EFE77D749F48}">
      <dsp:nvSpPr>
        <dsp:cNvPr id="0" name=""/>
        <dsp:cNvSpPr/>
      </dsp:nvSpPr>
      <dsp:spPr>
        <a:xfrm>
          <a:off x="962" y="3522281"/>
          <a:ext cx="1576954" cy="792631"/>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2672" tIns="7620" rIns="42672" bIns="7620" numCol="1" spcCol="1270" anchor="t" anchorCtr="0">
          <a:noAutofit/>
        </a:bodyPr>
        <a:lstStyle/>
        <a:p>
          <a:pPr marL="0" lvl="0" indent="0" algn="l" defTabSz="266700">
            <a:lnSpc>
              <a:spcPct val="90000"/>
            </a:lnSpc>
            <a:spcBef>
              <a:spcPct val="0"/>
            </a:spcBef>
            <a:spcAft>
              <a:spcPct val="35000"/>
            </a:spcAft>
            <a:buNone/>
          </a:pPr>
          <a:r>
            <a:rPr lang="en-US" sz="600" kern="1200" dirty="0"/>
            <a:t>List goals and priorities for your department</a:t>
          </a:r>
        </a:p>
        <a:p>
          <a:pPr marL="57150" lvl="1" indent="-57150" algn="l" defTabSz="222250">
            <a:lnSpc>
              <a:spcPct val="90000"/>
            </a:lnSpc>
            <a:spcBef>
              <a:spcPct val="0"/>
            </a:spcBef>
            <a:spcAft>
              <a:spcPct val="15000"/>
            </a:spcAft>
            <a:buChar char="•"/>
          </a:pPr>
          <a:r>
            <a:rPr lang="en-US" sz="500" kern="1200" dirty="0"/>
            <a:t>Design implement </a:t>
          </a:r>
          <a:r>
            <a:rPr lang="en-US" sz="500" i="1" kern="1200" dirty="0"/>
            <a:t>and administer an employee evaluation program.</a:t>
          </a:r>
          <a:endParaRPr lang="en-US" sz="500" kern="1200" dirty="0"/>
        </a:p>
        <a:p>
          <a:pPr marL="57150" lvl="1" indent="-57150" algn="l" defTabSz="222250">
            <a:lnSpc>
              <a:spcPct val="90000"/>
            </a:lnSpc>
            <a:spcBef>
              <a:spcPct val="0"/>
            </a:spcBef>
            <a:spcAft>
              <a:spcPct val="15000"/>
            </a:spcAft>
            <a:buChar char="•"/>
          </a:pPr>
          <a:endParaRPr lang="en-US" sz="500" kern="1200" dirty="0"/>
        </a:p>
      </dsp:txBody>
      <dsp:txXfrm>
        <a:off x="962" y="3522281"/>
        <a:ext cx="1576954" cy="792631"/>
      </dsp:txXfrm>
    </dsp:sp>
    <dsp:sp modelId="{5C25EA10-1F7A-4257-AE8A-7C4911FD706A}">
      <dsp:nvSpPr>
        <dsp:cNvPr id="0" name=""/>
        <dsp:cNvSpPr/>
      </dsp:nvSpPr>
      <dsp:spPr>
        <a:xfrm>
          <a:off x="1577917" y="3522281"/>
          <a:ext cx="1576954" cy="792631"/>
        </a:xfrm>
        <a:prstGeom prst="rect">
          <a:avLst/>
        </a:prstGeom>
        <a:solidFill>
          <a:schemeClr val="accent5">
            <a:tint val="40000"/>
            <a:alpha val="90000"/>
            <a:hueOff val="-1684941"/>
            <a:satOff val="-5708"/>
            <a:lumOff val="-732"/>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2672" tIns="7620" rIns="42672" bIns="7620" numCol="1" spcCol="1270" anchor="t" anchorCtr="0">
          <a:noAutofit/>
        </a:bodyPr>
        <a:lstStyle/>
        <a:p>
          <a:pPr marL="0" lvl="0" indent="0" algn="l" defTabSz="266700">
            <a:lnSpc>
              <a:spcPct val="90000"/>
            </a:lnSpc>
            <a:spcBef>
              <a:spcPct val="0"/>
            </a:spcBef>
            <a:spcAft>
              <a:spcPct val="35000"/>
            </a:spcAft>
            <a:buNone/>
          </a:pPr>
          <a:r>
            <a:rPr lang="en-US" sz="600" kern="1200" dirty="0"/>
            <a:t>Describe in detail the plan to achieve them</a:t>
          </a:r>
        </a:p>
        <a:p>
          <a:pPr marL="57150" lvl="1" indent="-57150" algn="l" defTabSz="222250">
            <a:lnSpc>
              <a:spcPct val="90000"/>
            </a:lnSpc>
            <a:spcBef>
              <a:spcPct val="0"/>
            </a:spcBef>
            <a:spcAft>
              <a:spcPct val="15000"/>
            </a:spcAft>
            <a:buFont typeface="Times New Roman" panose="02020603050405020304" pitchFamily="18" charset="0"/>
            <a:buChar char="•"/>
          </a:pPr>
          <a:r>
            <a:rPr lang="en-US" sz="500" kern="1200" dirty="0"/>
            <a:t>HR Staff to assess department expectations of employee performance and develop relevant criteria to be used to measure performance.  Design performance evaluation instrument based on that assessment.   Train supervisors in conducting employee performance evaluations and determine the evaluation schedule.  Follow-up with supervisor to ensure that evaluations are complete.  Assist supervisors in developing performance improvement plans where necessary.</a:t>
          </a:r>
        </a:p>
      </dsp:txBody>
      <dsp:txXfrm>
        <a:off x="1577917" y="3522281"/>
        <a:ext cx="1576954" cy="792631"/>
      </dsp:txXfrm>
    </dsp:sp>
    <dsp:sp modelId="{EF12FBE5-368B-48D8-BDB3-F7FC4A4174A0}">
      <dsp:nvSpPr>
        <dsp:cNvPr id="0" name=""/>
        <dsp:cNvSpPr/>
      </dsp:nvSpPr>
      <dsp:spPr>
        <a:xfrm>
          <a:off x="3154872" y="3522281"/>
          <a:ext cx="1576954" cy="792631"/>
        </a:xfrm>
        <a:prstGeom prst="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2672" tIns="7620" rIns="42672" bIns="7620" numCol="1" spcCol="1270" anchor="t" anchorCtr="0">
          <a:noAutofit/>
        </a:bodyPr>
        <a:lstStyle/>
        <a:p>
          <a:pPr marL="0" lvl="0" indent="0" algn="l" defTabSz="266700">
            <a:lnSpc>
              <a:spcPct val="90000"/>
            </a:lnSpc>
            <a:spcBef>
              <a:spcPct val="0"/>
            </a:spcBef>
            <a:spcAft>
              <a:spcPct val="35000"/>
            </a:spcAft>
            <a:buNone/>
          </a:pPr>
          <a:r>
            <a:rPr lang="en-US" sz="600" kern="1200" dirty="0"/>
            <a:t>What are the obstacles to attaining your goals?</a:t>
          </a:r>
        </a:p>
        <a:p>
          <a:pPr marL="57150" lvl="1" indent="-57150" algn="l" defTabSz="222250">
            <a:lnSpc>
              <a:spcPct val="90000"/>
            </a:lnSpc>
            <a:spcBef>
              <a:spcPct val="0"/>
            </a:spcBef>
            <a:spcAft>
              <a:spcPct val="15000"/>
            </a:spcAft>
            <a:buFont typeface="Times New Roman" panose="02020603050405020304" pitchFamily="18" charset="0"/>
            <a:buChar char="•"/>
          </a:pPr>
          <a:r>
            <a:rPr lang="en-US" sz="500" kern="1200" dirty="0"/>
            <a:t>The obstacles to achieving this goal are:  approval of requested position who will be responsible for this program; successfully negotiating any impact with unions that this program may have on terms and conditions of employment; and, cooperation of supervisors responsible for performing the evaluations in both their training and conducing a meaningful evaluation in a timely manner.</a:t>
          </a:r>
        </a:p>
      </dsp:txBody>
      <dsp:txXfrm>
        <a:off x="3154872" y="3522281"/>
        <a:ext cx="1576954" cy="792631"/>
      </dsp:txXfrm>
    </dsp:sp>
    <dsp:sp modelId="{C9A662A3-1314-4186-89D2-5D5421959C05}">
      <dsp:nvSpPr>
        <dsp:cNvPr id="0" name=""/>
        <dsp:cNvSpPr/>
      </dsp:nvSpPr>
      <dsp:spPr>
        <a:xfrm>
          <a:off x="4731827" y="3522281"/>
          <a:ext cx="1576954" cy="792631"/>
        </a:xfrm>
        <a:prstGeom prst="rect">
          <a:avLst/>
        </a:prstGeom>
        <a:solidFill>
          <a:schemeClr val="accent5">
            <a:tint val="40000"/>
            <a:alpha val="90000"/>
            <a:hueOff val="-5054821"/>
            <a:satOff val="-17124"/>
            <a:lumOff val="-2196"/>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2672" tIns="7620" rIns="42672" bIns="7620" numCol="1" spcCol="1270" anchor="t" anchorCtr="0">
          <a:noAutofit/>
        </a:bodyPr>
        <a:lstStyle/>
        <a:p>
          <a:pPr marL="0" lvl="0" indent="0" algn="l" defTabSz="266700">
            <a:lnSpc>
              <a:spcPct val="90000"/>
            </a:lnSpc>
            <a:spcBef>
              <a:spcPct val="0"/>
            </a:spcBef>
            <a:spcAft>
              <a:spcPct val="35000"/>
            </a:spcAft>
            <a:buNone/>
          </a:pPr>
          <a:r>
            <a:rPr lang="en-US" sz="600" kern="1200" dirty="0"/>
            <a:t>How will you measure your success?</a:t>
          </a:r>
        </a:p>
        <a:p>
          <a:pPr marL="57150" lvl="1" indent="-57150" algn="l" defTabSz="222250">
            <a:lnSpc>
              <a:spcPct val="90000"/>
            </a:lnSpc>
            <a:spcBef>
              <a:spcPct val="0"/>
            </a:spcBef>
            <a:spcAft>
              <a:spcPct val="15000"/>
            </a:spcAft>
            <a:buFont typeface="Times New Roman" panose="02020603050405020304" pitchFamily="18" charset="0"/>
            <a:buChar char="•"/>
          </a:pPr>
          <a:r>
            <a:rPr lang="en-US" sz="500" kern="1200" dirty="0"/>
            <a:t>Success will be measured initially on implementing the program during FY 23/24 and thereafter on the number and quality of evaluations performed annually.</a:t>
          </a:r>
        </a:p>
      </dsp:txBody>
      <dsp:txXfrm>
        <a:off x="4731827" y="3522281"/>
        <a:ext cx="1576954" cy="792631"/>
      </dsp:txXfrm>
    </dsp:sp>
    <dsp:sp modelId="{D6B1F4B8-6059-4781-AD13-FBFD6A7CFA3C}">
      <dsp:nvSpPr>
        <dsp:cNvPr id="0" name=""/>
        <dsp:cNvSpPr/>
      </dsp:nvSpPr>
      <dsp:spPr>
        <a:xfrm>
          <a:off x="6308782" y="3522281"/>
          <a:ext cx="1576954" cy="792631"/>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2672" tIns="7620" rIns="42672" bIns="7620" numCol="1" spcCol="1270" anchor="t" anchorCtr="0">
          <a:noAutofit/>
        </a:bodyPr>
        <a:lstStyle/>
        <a:p>
          <a:pPr marL="0" lvl="0" indent="0" algn="l" defTabSz="266700">
            <a:lnSpc>
              <a:spcPct val="90000"/>
            </a:lnSpc>
            <a:spcBef>
              <a:spcPct val="0"/>
            </a:spcBef>
            <a:spcAft>
              <a:spcPct val="35000"/>
            </a:spcAft>
            <a:buNone/>
          </a:pPr>
          <a:r>
            <a:rPr lang="en-US" sz="600" kern="1200" dirty="0"/>
            <a:t>Budget highlights</a:t>
          </a:r>
        </a:p>
        <a:p>
          <a:pPr marL="57150" lvl="1" indent="-57150" algn="l" defTabSz="222250">
            <a:lnSpc>
              <a:spcPct val="90000"/>
            </a:lnSpc>
            <a:spcBef>
              <a:spcPct val="0"/>
            </a:spcBef>
            <a:spcAft>
              <a:spcPct val="15000"/>
            </a:spcAft>
            <a:buFont typeface="Times New Roman" panose="02020603050405020304" pitchFamily="18" charset="0"/>
            <a:buChar char="•"/>
          </a:pPr>
          <a:r>
            <a:rPr lang="en-US" sz="500" kern="1200" dirty="0"/>
            <a:t>Budget request of one position of Career Development, Leadership and Training Manager who, among other responsibilities, will be the individual responsible for the performance evaluation program.</a:t>
          </a:r>
        </a:p>
      </dsp:txBody>
      <dsp:txXfrm>
        <a:off x="6308782" y="3522281"/>
        <a:ext cx="1576954" cy="792631"/>
      </dsp:txXfrm>
    </dsp:sp>
    <dsp:sp modelId="{BBAAF9E2-C4A6-4336-836D-7B867EBC4AA0}">
      <dsp:nvSpPr>
        <dsp:cNvPr id="0" name=""/>
        <dsp:cNvSpPr/>
      </dsp:nvSpPr>
      <dsp:spPr>
        <a:xfrm rot="10800000">
          <a:off x="0" y="1962"/>
          <a:ext cx="7886700" cy="2650147"/>
        </a:xfrm>
        <a:prstGeom prst="upArrowCallou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b="1" i="1" kern="1200" dirty="0"/>
            <a:t>What are your department goals and plans for 2023-2024</a:t>
          </a:r>
          <a:endParaRPr lang="en-US" sz="2200" kern="1200" dirty="0"/>
        </a:p>
      </dsp:txBody>
      <dsp:txXfrm rot="10800000">
        <a:off x="0" y="1962"/>
        <a:ext cx="7886700" cy="17219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AC56C2-CD6B-48E5-895C-AD46E4CFDEF5}">
      <dsp:nvSpPr>
        <dsp:cNvPr id="0" name=""/>
        <dsp:cNvSpPr/>
      </dsp:nvSpPr>
      <dsp:spPr>
        <a:xfrm>
          <a:off x="0" y="2626263"/>
          <a:ext cx="7886700" cy="172311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b="1" i="1" kern="1200" dirty="0"/>
            <a:t>What is the Department’s/Program’s budget? (highlight changes) </a:t>
          </a:r>
          <a:endParaRPr lang="en-US" sz="2200" kern="1200" dirty="0"/>
        </a:p>
      </dsp:txBody>
      <dsp:txXfrm>
        <a:off x="0" y="2626263"/>
        <a:ext cx="7886700" cy="930480"/>
      </dsp:txXfrm>
    </dsp:sp>
    <dsp:sp modelId="{0E46897B-2DAA-4F03-9DA5-EFE77D749F48}">
      <dsp:nvSpPr>
        <dsp:cNvPr id="0" name=""/>
        <dsp:cNvSpPr/>
      </dsp:nvSpPr>
      <dsp:spPr>
        <a:xfrm>
          <a:off x="962" y="3522281"/>
          <a:ext cx="1576954" cy="792631"/>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2672" tIns="7620" rIns="42672" bIns="7620" numCol="1" spcCol="1270" anchor="t" anchorCtr="0">
          <a:noAutofit/>
        </a:bodyPr>
        <a:lstStyle/>
        <a:p>
          <a:pPr marL="0" lvl="0" indent="0" algn="l" defTabSz="266700">
            <a:lnSpc>
              <a:spcPct val="90000"/>
            </a:lnSpc>
            <a:spcBef>
              <a:spcPct val="0"/>
            </a:spcBef>
            <a:spcAft>
              <a:spcPct val="35000"/>
            </a:spcAft>
            <a:buNone/>
          </a:pPr>
          <a:r>
            <a:rPr lang="en-US" sz="600" kern="1200" dirty="0"/>
            <a:t>List goals and priorities for your department</a:t>
          </a:r>
        </a:p>
        <a:p>
          <a:pPr marL="57150" lvl="1" indent="-57150" algn="l" defTabSz="222250">
            <a:lnSpc>
              <a:spcPct val="90000"/>
            </a:lnSpc>
            <a:spcBef>
              <a:spcPct val="0"/>
            </a:spcBef>
            <a:spcAft>
              <a:spcPct val="15000"/>
            </a:spcAft>
            <a:buChar char="•"/>
          </a:pPr>
          <a:r>
            <a:rPr lang="en-US" sz="500" i="1" kern="1200" dirty="0"/>
            <a:t> Review and update all job descriptions.</a:t>
          </a:r>
          <a:endParaRPr lang="en-US" sz="500" kern="1200" dirty="0"/>
        </a:p>
        <a:p>
          <a:pPr marL="57150" lvl="1" indent="-57150" algn="l" defTabSz="222250">
            <a:lnSpc>
              <a:spcPct val="90000"/>
            </a:lnSpc>
            <a:spcBef>
              <a:spcPct val="0"/>
            </a:spcBef>
            <a:spcAft>
              <a:spcPct val="15000"/>
            </a:spcAft>
            <a:buChar char="•"/>
          </a:pPr>
          <a:endParaRPr lang="en-US" sz="500" kern="1200" dirty="0"/>
        </a:p>
      </dsp:txBody>
      <dsp:txXfrm>
        <a:off x="962" y="3522281"/>
        <a:ext cx="1576954" cy="792631"/>
      </dsp:txXfrm>
    </dsp:sp>
    <dsp:sp modelId="{5C25EA10-1F7A-4257-AE8A-7C4911FD706A}">
      <dsp:nvSpPr>
        <dsp:cNvPr id="0" name=""/>
        <dsp:cNvSpPr/>
      </dsp:nvSpPr>
      <dsp:spPr>
        <a:xfrm>
          <a:off x="1577917" y="3522281"/>
          <a:ext cx="1576954" cy="792631"/>
        </a:xfrm>
        <a:prstGeom prst="rect">
          <a:avLst/>
        </a:prstGeom>
        <a:solidFill>
          <a:schemeClr val="accent5">
            <a:tint val="40000"/>
            <a:alpha val="90000"/>
            <a:hueOff val="-1684941"/>
            <a:satOff val="-5708"/>
            <a:lumOff val="-732"/>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2672" tIns="7620" rIns="42672" bIns="7620" numCol="1" spcCol="1270" anchor="t" anchorCtr="0">
          <a:noAutofit/>
        </a:bodyPr>
        <a:lstStyle/>
        <a:p>
          <a:pPr marL="0" lvl="0" indent="0" algn="l" defTabSz="266700">
            <a:lnSpc>
              <a:spcPct val="90000"/>
            </a:lnSpc>
            <a:spcBef>
              <a:spcPct val="0"/>
            </a:spcBef>
            <a:spcAft>
              <a:spcPct val="35000"/>
            </a:spcAft>
            <a:buNone/>
          </a:pPr>
          <a:r>
            <a:rPr lang="en-US" sz="600" kern="1200" dirty="0"/>
            <a:t>Describe in detail the plan to achieve them</a:t>
          </a:r>
        </a:p>
        <a:p>
          <a:pPr marL="57150" lvl="1" indent="-57150" algn="l" defTabSz="222250">
            <a:lnSpc>
              <a:spcPct val="90000"/>
            </a:lnSpc>
            <a:spcBef>
              <a:spcPct val="0"/>
            </a:spcBef>
            <a:spcAft>
              <a:spcPct val="15000"/>
            </a:spcAft>
            <a:buFont typeface="Times New Roman" panose="02020603050405020304" pitchFamily="18" charset="0"/>
            <a:buChar char="•"/>
          </a:pPr>
          <a:r>
            <a:rPr lang="en-US" sz="500" kern="1200" dirty="0"/>
            <a:t>HR Generalist will devise a systematic process to review each family of jobs with department managers for the following:  listed duties and responsibilities are up to date an accurate; required skills, knowledges and abilities are those necessary for the incumbent to successfully perform the duties of the position; and minimum qualifications to be considered for the position are appropriate for the position and free of artificial barriers for consideration.</a:t>
          </a:r>
        </a:p>
      </dsp:txBody>
      <dsp:txXfrm>
        <a:off x="1577917" y="3522281"/>
        <a:ext cx="1576954" cy="792631"/>
      </dsp:txXfrm>
    </dsp:sp>
    <dsp:sp modelId="{EF12FBE5-368B-48D8-BDB3-F7FC4A4174A0}">
      <dsp:nvSpPr>
        <dsp:cNvPr id="0" name=""/>
        <dsp:cNvSpPr/>
      </dsp:nvSpPr>
      <dsp:spPr>
        <a:xfrm>
          <a:off x="3154872" y="3522281"/>
          <a:ext cx="1576954" cy="792631"/>
        </a:xfrm>
        <a:prstGeom prst="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2672" tIns="7620" rIns="42672" bIns="7620" numCol="1" spcCol="1270" anchor="t" anchorCtr="0">
          <a:noAutofit/>
        </a:bodyPr>
        <a:lstStyle/>
        <a:p>
          <a:pPr marL="0" lvl="0" indent="0" algn="l" defTabSz="266700">
            <a:lnSpc>
              <a:spcPct val="90000"/>
            </a:lnSpc>
            <a:spcBef>
              <a:spcPct val="0"/>
            </a:spcBef>
            <a:spcAft>
              <a:spcPct val="35000"/>
            </a:spcAft>
            <a:buNone/>
          </a:pPr>
          <a:r>
            <a:rPr lang="en-US" sz="600" kern="1200" dirty="0"/>
            <a:t>What are the obstacles to attaining your goals?</a:t>
          </a:r>
        </a:p>
        <a:p>
          <a:pPr marL="57150" lvl="1" indent="-57150" algn="l" defTabSz="222250">
            <a:lnSpc>
              <a:spcPct val="90000"/>
            </a:lnSpc>
            <a:spcBef>
              <a:spcPct val="0"/>
            </a:spcBef>
            <a:spcAft>
              <a:spcPct val="15000"/>
            </a:spcAft>
            <a:buFont typeface="Times New Roman" panose="02020603050405020304" pitchFamily="18" charset="0"/>
            <a:buChar char="•"/>
          </a:pPr>
          <a:r>
            <a:rPr lang="en-US" sz="500" kern="1200" dirty="0"/>
            <a:t>The obstacles to achieving this goal are: sufficient trained HR staff to conduct this systematic review of all job descriptions; cooperation of managers in identifying accurately the required duties and skill set required for each position; negotiating with the unions any impact on terms and conditions of employment.</a:t>
          </a:r>
        </a:p>
      </dsp:txBody>
      <dsp:txXfrm>
        <a:off x="3154872" y="3522281"/>
        <a:ext cx="1576954" cy="792631"/>
      </dsp:txXfrm>
    </dsp:sp>
    <dsp:sp modelId="{C9A662A3-1314-4186-89D2-5D5421959C05}">
      <dsp:nvSpPr>
        <dsp:cNvPr id="0" name=""/>
        <dsp:cNvSpPr/>
      </dsp:nvSpPr>
      <dsp:spPr>
        <a:xfrm>
          <a:off x="4731827" y="3522281"/>
          <a:ext cx="1576954" cy="792631"/>
        </a:xfrm>
        <a:prstGeom prst="rect">
          <a:avLst/>
        </a:prstGeom>
        <a:solidFill>
          <a:schemeClr val="accent5">
            <a:tint val="40000"/>
            <a:alpha val="90000"/>
            <a:hueOff val="-5054821"/>
            <a:satOff val="-17124"/>
            <a:lumOff val="-2196"/>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2672" tIns="7620" rIns="42672" bIns="7620" numCol="1" spcCol="1270" anchor="t" anchorCtr="0">
          <a:noAutofit/>
        </a:bodyPr>
        <a:lstStyle/>
        <a:p>
          <a:pPr marL="0" lvl="0" indent="0" algn="l" defTabSz="266700">
            <a:lnSpc>
              <a:spcPct val="90000"/>
            </a:lnSpc>
            <a:spcBef>
              <a:spcPct val="0"/>
            </a:spcBef>
            <a:spcAft>
              <a:spcPct val="35000"/>
            </a:spcAft>
            <a:buNone/>
          </a:pPr>
          <a:r>
            <a:rPr lang="en-US" sz="600" kern="1200" dirty="0"/>
            <a:t>How will you measure your success?</a:t>
          </a:r>
        </a:p>
        <a:p>
          <a:pPr marL="57150" lvl="1" indent="-57150" algn="l" defTabSz="222250">
            <a:lnSpc>
              <a:spcPct val="90000"/>
            </a:lnSpc>
            <a:spcBef>
              <a:spcPct val="0"/>
            </a:spcBef>
            <a:spcAft>
              <a:spcPct val="15000"/>
            </a:spcAft>
            <a:buFont typeface="Times New Roman" panose="02020603050405020304" pitchFamily="18" charset="0"/>
            <a:buChar char="•"/>
          </a:pPr>
          <a:r>
            <a:rPr lang="en-US" sz="500" kern="1200" dirty="0"/>
            <a:t>Success will be measured in the short-term by the number of job descriptions updated and approved by the Personnel Commission and long-term by the ability to hire, retain and promote quality employees. </a:t>
          </a:r>
        </a:p>
      </dsp:txBody>
      <dsp:txXfrm>
        <a:off x="4731827" y="3522281"/>
        <a:ext cx="1576954" cy="792631"/>
      </dsp:txXfrm>
    </dsp:sp>
    <dsp:sp modelId="{D6B1F4B8-6059-4781-AD13-FBFD6A7CFA3C}">
      <dsp:nvSpPr>
        <dsp:cNvPr id="0" name=""/>
        <dsp:cNvSpPr/>
      </dsp:nvSpPr>
      <dsp:spPr>
        <a:xfrm>
          <a:off x="6308782" y="3522281"/>
          <a:ext cx="1576954" cy="792631"/>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2672" tIns="7620" rIns="42672" bIns="7620" numCol="1" spcCol="1270" anchor="t" anchorCtr="0">
          <a:noAutofit/>
        </a:bodyPr>
        <a:lstStyle/>
        <a:p>
          <a:pPr marL="0" lvl="0" indent="0" algn="l" defTabSz="266700">
            <a:lnSpc>
              <a:spcPct val="90000"/>
            </a:lnSpc>
            <a:spcBef>
              <a:spcPct val="0"/>
            </a:spcBef>
            <a:spcAft>
              <a:spcPct val="35000"/>
            </a:spcAft>
            <a:buNone/>
          </a:pPr>
          <a:r>
            <a:rPr lang="en-US" sz="600" kern="1200" dirty="0"/>
            <a:t>Budget highlights</a:t>
          </a:r>
        </a:p>
        <a:p>
          <a:pPr marL="57150" lvl="1" indent="-57150" algn="l" defTabSz="222250">
            <a:lnSpc>
              <a:spcPct val="90000"/>
            </a:lnSpc>
            <a:spcBef>
              <a:spcPct val="0"/>
            </a:spcBef>
            <a:spcAft>
              <a:spcPct val="15000"/>
            </a:spcAft>
            <a:buFont typeface="Times New Roman" panose="02020603050405020304" pitchFamily="18" charset="0"/>
            <a:buChar char="•"/>
          </a:pPr>
          <a:r>
            <a:rPr lang="en-US" sz="500" kern="1200" dirty="0"/>
            <a:t>Budget request of a position of Junior Human Resources Generalist.</a:t>
          </a:r>
        </a:p>
      </dsp:txBody>
      <dsp:txXfrm>
        <a:off x="6308782" y="3522281"/>
        <a:ext cx="1576954" cy="792631"/>
      </dsp:txXfrm>
    </dsp:sp>
    <dsp:sp modelId="{BBAAF9E2-C4A6-4336-836D-7B867EBC4AA0}">
      <dsp:nvSpPr>
        <dsp:cNvPr id="0" name=""/>
        <dsp:cNvSpPr/>
      </dsp:nvSpPr>
      <dsp:spPr>
        <a:xfrm rot="10800000">
          <a:off x="0" y="1962"/>
          <a:ext cx="7886700" cy="2650147"/>
        </a:xfrm>
        <a:prstGeom prst="upArrowCallou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b="1" i="1" kern="1200" dirty="0"/>
            <a:t>What are your department goals and plans for 2023-2024</a:t>
          </a:r>
          <a:endParaRPr lang="en-US" sz="2200" kern="1200" dirty="0"/>
        </a:p>
      </dsp:txBody>
      <dsp:txXfrm rot="10800000">
        <a:off x="0" y="1962"/>
        <a:ext cx="7886700" cy="17219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AC56C2-CD6B-48E5-895C-AD46E4CFDEF5}">
      <dsp:nvSpPr>
        <dsp:cNvPr id="0" name=""/>
        <dsp:cNvSpPr/>
      </dsp:nvSpPr>
      <dsp:spPr>
        <a:xfrm>
          <a:off x="0" y="2626263"/>
          <a:ext cx="7886700" cy="172311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b="1" i="1" kern="1200" dirty="0"/>
            <a:t>What is the Department’s/Program’s budget? (highlight changes) </a:t>
          </a:r>
          <a:endParaRPr lang="en-US" sz="2200" kern="1200" dirty="0"/>
        </a:p>
      </dsp:txBody>
      <dsp:txXfrm>
        <a:off x="0" y="2626263"/>
        <a:ext cx="7886700" cy="930480"/>
      </dsp:txXfrm>
    </dsp:sp>
    <dsp:sp modelId="{0E46897B-2DAA-4F03-9DA5-EFE77D749F48}">
      <dsp:nvSpPr>
        <dsp:cNvPr id="0" name=""/>
        <dsp:cNvSpPr/>
      </dsp:nvSpPr>
      <dsp:spPr>
        <a:xfrm>
          <a:off x="962" y="3522281"/>
          <a:ext cx="1576954" cy="792631"/>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6350" rIns="35560" bIns="6350" numCol="1" spcCol="1270" anchor="t" anchorCtr="0">
          <a:noAutofit/>
        </a:bodyPr>
        <a:lstStyle/>
        <a:p>
          <a:pPr marL="0" lvl="0" indent="0" algn="l" defTabSz="222250">
            <a:lnSpc>
              <a:spcPct val="90000"/>
            </a:lnSpc>
            <a:spcBef>
              <a:spcPct val="0"/>
            </a:spcBef>
            <a:spcAft>
              <a:spcPct val="35000"/>
            </a:spcAft>
            <a:buNone/>
          </a:pPr>
          <a:r>
            <a:rPr lang="en-US" sz="500" kern="1200" dirty="0"/>
            <a:t>List goals and priorities for your department</a:t>
          </a:r>
        </a:p>
        <a:p>
          <a:pPr marL="57150" lvl="1" indent="-57150" algn="l" defTabSz="177800">
            <a:lnSpc>
              <a:spcPct val="90000"/>
            </a:lnSpc>
            <a:spcBef>
              <a:spcPct val="0"/>
            </a:spcBef>
            <a:spcAft>
              <a:spcPct val="15000"/>
            </a:spcAft>
            <a:buChar char="•"/>
          </a:pPr>
          <a:r>
            <a:rPr lang="en-US" sz="400" i="1" kern="1200" dirty="0"/>
            <a:t>Design and implement an annual “Employee Recognition Program</a:t>
          </a:r>
          <a:endParaRPr lang="en-US" sz="400" kern="1200" dirty="0"/>
        </a:p>
        <a:p>
          <a:pPr marL="57150" lvl="1" indent="-57150" algn="l" defTabSz="177800">
            <a:lnSpc>
              <a:spcPct val="90000"/>
            </a:lnSpc>
            <a:spcBef>
              <a:spcPct val="0"/>
            </a:spcBef>
            <a:spcAft>
              <a:spcPct val="15000"/>
            </a:spcAft>
            <a:buChar char="•"/>
          </a:pPr>
          <a:endParaRPr lang="en-US" sz="400" kern="1200" dirty="0"/>
        </a:p>
      </dsp:txBody>
      <dsp:txXfrm>
        <a:off x="962" y="3522281"/>
        <a:ext cx="1576954" cy="792631"/>
      </dsp:txXfrm>
    </dsp:sp>
    <dsp:sp modelId="{5C25EA10-1F7A-4257-AE8A-7C4911FD706A}">
      <dsp:nvSpPr>
        <dsp:cNvPr id="0" name=""/>
        <dsp:cNvSpPr/>
      </dsp:nvSpPr>
      <dsp:spPr>
        <a:xfrm>
          <a:off x="1577917" y="3522281"/>
          <a:ext cx="1576954" cy="792631"/>
        </a:xfrm>
        <a:prstGeom prst="rect">
          <a:avLst/>
        </a:prstGeom>
        <a:solidFill>
          <a:schemeClr val="accent5">
            <a:tint val="40000"/>
            <a:alpha val="90000"/>
            <a:hueOff val="-1684941"/>
            <a:satOff val="-5708"/>
            <a:lumOff val="-732"/>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6350" rIns="35560" bIns="6350" numCol="1" spcCol="1270" anchor="t" anchorCtr="0">
          <a:noAutofit/>
        </a:bodyPr>
        <a:lstStyle/>
        <a:p>
          <a:pPr marL="0" lvl="0" indent="0" algn="l" defTabSz="222250">
            <a:lnSpc>
              <a:spcPct val="90000"/>
            </a:lnSpc>
            <a:spcBef>
              <a:spcPct val="0"/>
            </a:spcBef>
            <a:spcAft>
              <a:spcPct val="35000"/>
            </a:spcAft>
            <a:buNone/>
          </a:pPr>
          <a:r>
            <a:rPr lang="en-US" sz="500" kern="1200" dirty="0"/>
            <a:t>Describe in detail the plan to achieve them</a:t>
          </a:r>
        </a:p>
        <a:p>
          <a:pPr marL="57150" lvl="1" indent="-57150" algn="l" defTabSz="177800">
            <a:lnSpc>
              <a:spcPct val="90000"/>
            </a:lnSpc>
            <a:spcBef>
              <a:spcPct val="0"/>
            </a:spcBef>
            <a:spcAft>
              <a:spcPct val="15000"/>
            </a:spcAft>
            <a:buFont typeface="Times New Roman" panose="02020603050405020304" pitchFamily="18" charset="0"/>
            <a:buChar char="•"/>
          </a:pPr>
          <a:r>
            <a:rPr lang="en-US" sz="400" kern="1200" dirty="0"/>
            <a:t>HR staff, working with department managers, will design a program to recognize employees in several categories such as: employee of the year, manager of the year, team of the year, workplace safety award, personal achievement award, etc.  Defined criteria will be developed for each award. Working with a selection committee, employees will nominate co-workers for awards, the committee will make selections or recommendation to the mayor, and a finalist(s) for each award will be selected.  Awards are presented at an Annual Employee Recognition Ceremony.  Employee, manager and team of the year recipients will have their names etched on a plaque located in the lobby of the Government Center.  This program will complement the employee evaluation program. </a:t>
          </a:r>
        </a:p>
      </dsp:txBody>
      <dsp:txXfrm>
        <a:off x="1577917" y="3522281"/>
        <a:ext cx="1576954" cy="792631"/>
      </dsp:txXfrm>
    </dsp:sp>
    <dsp:sp modelId="{EF12FBE5-368B-48D8-BDB3-F7FC4A4174A0}">
      <dsp:nvSpPr>
        <dsp:cNvPr id="0" name=""/>
        <dsp:cNvSpPr/>
      </dsp:nvSpPr>
      <dsp:spPr>
        <a:xfrm>
          <a:off x="3154872" y="3522281"/>
          <a:ext cx="1576954" cy="792631"/>
        </a:xfrm>
        <a:prstGeom prst="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6350" rIns="35560" bIns="6350" numCol="1" spcCol="1270" anchor="t" anchorCtr="0">
          <a:noAutofit/>
        </a:bodyPr>
        <a:lstStyle/>
        <a:p>
          <a:pPr marL="0" lvl="0" indent="0" algn="l" defTabSz="222250">
            <a:lnSpc>
              <a:spcPct val="90000"/>
            </a:lnSpc>
            <a:spcBef>
              <a:spcPct val="0"/>
            </a:spcBef>
            <a:spcAft>
              <a:spcPct val="35000"/>
            </a:spcAft>
            <a:buNone/>
          </a:pPr>
          <a:r>
            <a:rPr lang="en-US" sz="500" kern="1200" dirty="0"/>
            <a:t>What are the obstacles to attaining your goals?</a:t>
          </a:r>
        </a:p>
        <a:p>
          <a:pPr marL="57150" lvl="1" indent="-57150" algn="l" defTabSz="177800">
            <a:lnSpc>
              <a:spcPct val="90000"/>
            </a:lnSpc>
            <a:spcBef>
              <a:spcPct val="0"/>
            </a:spcBef>
            <a:spcAft>
              <a:spcPct val="15000"/>
            </a:spcAft>
            <a:buChar char="•"/>
          </a:pPr>
          <a:r>
            <a:rPr lang="en-US" sz="400" kern="1200" dirty="0"/>
            <a:t>The obstacles to achieving this goal are cooperation from managers and employees in nominating employees deserving of the award and sufficient HR staff to implement the program</a:t>
          </a:r>
        </a:p>
      </dsp:txBody>
      <dsp:txXfrm>
        <a:off x="3154872" y="3522281"/>
        <a:ext cx="1576954" cy="792631"/>
      </dsp:txXfrm>
    </dsp:sp>
    <dsp:sp modelId="{C9A662A3-1314-4186-89D2-5D5421959C05}">
      <dsp:nvSpPr>
        <dsp:cNvPr id="0" name=""/>
        <dsp:cNvSpPr/>
      </dsp:nvSpPr>
      <dsp:spPr>
        <a:xfrm>
          <a:off x="4731827" y="3522281"/>
          <a:ext cx="1576954" cy="792631"/>
        </a:xfrm>
        <a:prstGeom prst="rect">
          <a:avLst/>
        </a:prstGeom>
        <a:solidFill>
          <a:schemeClr val="accent5">
            <a:tint val="40000"/>
            <a:alpha val="90000"/>
            <a:hueOff val="-5054821"/>
            <a:satOff val="-17124"/>
            <a:lumOff val="-2196"/>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6350" rIns="35560" bIns="6350" numCol="1" spcCol="1270" anchor="t" anchorCtr="0">
          <a:noAutofit/>
        </a:bodyPr>
        <a:lstStyle/>
        <a:p>
          <a:pPr marL="0" lvl="0" indent="0" algn="l" defTabSz="222250">
            <a:lnSpc>
              <a:spcPct val="90000"/>
            </a:lnSpc>
            <a:spcBef>
              <a:spcPct val="0"/>
            </a:spcBef>
            <a:spcAft>
              <a:spcPct val="35000"/>
            </a:spcAft>
            <a:buNone/>
          </a:pPr>
          <a:r>
            <a:rPr lang="en-US" sz="500" kern="1200" dirty="0"/>
            <a:t>How will you measure your success?</a:t>
          </a:r>
        </a:p>
        <a:p>
          <a:pPr marL="57150" lvl="1" indent="-57150" algn="l" defTabSz="177800">
            <a:lnSpc>
              <a:spcPct val="90000"/>
            </a:lnSpc>
            <a:spcBef>
              <a:spcPct val="0"/>
            </a:spcBef>
            <a:spcAft>
              <a:spcPct val="15000"/>
            </a:spcAft>
            <a:buFont typeface="Times New Roman" panose="02020603050405020304" pitchFamily="18" charset="0"/>
            <a:buChar char="•"/>
          </a:pPr>
          <a:r>
            <a:rPr lang="en-US" sz="400" kern="1200" dirty="0"/>
            <a:t>Success will be measured by the acceptance of the program by employees and the number and quality of employees nominated. </a:t>
          </a:r>
        </a:p>
      </dsp:txBody>
      <dsp:txXfrm>
        <a:off x="4731827" y="3522281"/>
        <a:ext cx="1576954" cy="792631"/>
      </dsp:txXfrm>
    </dsp:sp>
    <dsp:sp modelId="{D6B1F4B8-6059-4781-AD13-FBFD6A7CFA3C}">
      <dsp:nvSpPr>
        <dsp:cNvPr id="0" name=""/>
        <dsp:cNvSpPr/>
      </dsp:nvSpPr>
      <dsp:spPr>
        <a:xfrm>
          <a:off x="6308782" y="3522281"/>
          <a:ext cx="1576954" cy="792631"/>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6350" rIns="35560" bIns="6350" numCol="1" spcCol="1270" anchor="t" anchorCtr="0">
          <a:noAutofit/>
        </a:bodyPr>
        <a:lstStyle/>
        <a:p>
          <a:pPr marL="0" lvl="0" indent="0" algn="l" defTabSz="222250">
            <a:lnSpc>
              <a:spcPct val="90000"/>
            </a:lnSpc>
            <a:spcBef>
              <a:spcPct val="0"/>
            </a:spcBef>
            <a:spcAft>
              <a:spcPct val="35000"/>
            </a:spcAft>
            <a:buNone/>
          </a:pPr>
          <a:r>
            <a:rPr lang="en-US" sz="500" kern="1200" dirty="0"/>
            <a:t>Budget highlights</a:t>
          </a:r>
        </a:p>
        <a:p>
          <a:pPr marL="57150" lvl="1" indent="-57150" algn="l" defTabSz="177800">
            <a:lnSpc>
              <a:spcPct val="90000"/>
            </a:lnSpc>
            <a:spcBef>
              <a:spcPct val="0"/>
            </a:spcBef>
            <a:spcAft>
              <a:spcPct val="15000"/>
            </a:spcAft>
            <a:buFont typeface="Times New Roman" panose="02020603050405020304" pitchFamily="18" charset="0"/>
            <a:buChar char="•"/>
          </a:pPr>
          <a:r>
            <a:rPr lang="en-US" sz="400" kern="1200" dirty="0"/>
            <a:t>Budget request is for the Career Development, Leadership and Training Manager (same position requested above).</a:t>
          </a:r>
        </a:p>
      </dsp:txBody>
      <dsp:txXfrm>
        <a:off x="6308782" y="3522281"/>
        <a:ext cx="1576954" cy="792631"/>
      </dsp:txXfrm>
    </dsp:sp>
    <dsp:sp modelId="{BBAAF9E2-C4A6-4336-836D-7B867EBC4AA0}">
      <dsp:nvSpPr>
        <dsp:cNvPr id="0" name=""/>
        <dsp:cNvSpPr/>
      </dsp:nvSpPr>
      <dsp:spPr>
        <a:xfrm rot="10800000">
          <a:off x="0" y="1962"/>
          <a:ext cx="7886700" cy="2650147"/>
        </a:xfrm>
        <a:prstGeom prst="upArrowCallou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b="1" i="1" kern="1200" dirty="0"/>
            <a:t>What are your department goals and plans for 2023-2024</a:t>
          </a:r>
          <a:endParaRPr lang="en-US" sz="2200" kern="1200" dirty="0"/>
        </a:p>
      </dsp:txBody>
      <dsp:txXfrm rot="10800000">
        <a:off x="0" y="1962"/>
        <a:ext cx="7886700" cy="17219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AC56C2-CD6B-48E5-895C-AD46E4CFDEF5}">
      <dsp:nvSpPr>
        <dsp:cNvPr id="0" name=""/>
        <dsp:cNvSpPr/>
      </dsp:nvSpPr>
      <dsp:spPr>
        <a:xfrm>
          <a:off x="0" y="2626263"/>
          <a:ext cx="7886700" cy="172311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b="1" i="1" kern="1200" dirty="0"/>
            <a:t>What is the Department’s/Program’s budget? (highlight changes) </a:t>
          </a:r>
          <a:endParaRPr lang="en-US" sz="2200" kern="1200" dirty="0"/>
        </a:p>
      </dsp:txBody>
      <dsp:txXfrm>
        <a:off x="0" y="2626263"/>
        <a:ext cx="7886700" cy="930480"/>
      </dsp:txXfrm>
    </dsp:sp>
    <dsp:sp modelId="{0E46897B-2DAA-4F03-9DA5-EFE77D749F48}">
      <dsp:nvSpPr>
        <dsp:cNvPr id="0" name=""/>
        <dsp:cNvSpPr/>
      </dsp:nvSpPr>
      <dsp:spPr>
        <a:xfrm>
          <a:off x="962" y="3522281"/>
          <a:ext cx="1576954" cy="792631"/>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784" tIns="8890" rIns="49784" bIns="8890" numCol="1" spcCol="1270" anchor="t" anchorCtr="0">
          <a:noAutofit/>
        </a:bodyPr>
        <a:lstStyle/>
        <a:p>
          <a:pPr marL="0" lvl="0" indent="0" algn="l" defTabSz="311150">
            <a:lnSpc>
              <a:spcPct val="90000"/>
            </a:lnSpc>
            <a:spcBef>
              <a:spcPct val="0"/>
            </a:spcBef>
            <a:spcAft>
              <a:spcPct val="35000"/>
            </a:spcAft>
            <a:buNone/>
          </a:pPr>
          <a:r>
            <a:rPr lang="en-US" sz="700" kern="1200" dirty="0"/>
            <a:t>List goals and priorities for your department</a:t>
          </a:r>
        </a:p>
        <a:p>
          <a:pPr marL="57150" lvl="1" indent="-57150" algn="l" defTabSz="222250">
            <a:lnSpc>
              <a:spcPct val="90000"/>
            </a:lnSpc>
            <a:spcBef>
              <a:spcPct val="0"/>
            </a:spcBef>
            <a:spcAft>
              <a:spcPct val="15000"/>
            </a:spcAft>
            <a:buFont typeface="Times New Roman" panose="02020603050405020304" pitchFamily="18" charset="0"/>
            <a:buChar char="•"/>
          </a:pPr>
          <a:r>
            <a:rPr lang="en-US" sz="500" i="1" kern="1200" dirty="0"/>
            <a:t>Expansion of the Leadership and Training Institute’s training opportunities.</a:t>
          </a:r>
          <a:endParaRPr lang="en-US" sz="500" kern="1200" dirty="0"/>
        </a:p>
        <a:p>
          <a:pPr marL="57150" lvl="1" indent="-57150" algn="l" defTabSz="222250">
            <a:lnSpc>
              <a:spcPct val="90000"/>
            </a:lnSpc>
            <a:spcBef>
              <a:spcPct val="0"/>
            </a:spcBef>
            <a:spcAft>
              <a:spcPct val="15000"/>
            </a:spcAft>
            <a:buChar char="•"/>
          </a:pPr>
          <a:endParaRPr lang="en-US" sz="500" kern="1200" dirty="0"/>
        </a:p>
      </dsp:txBody>
      <dsp:txXfrm>
        <a:off x="962" y="3522281"/>
        <a:ext cx="1576954" cy="792631"/>
      </dsp:txXfrm>
    </dsp:sp>
    <dsp:sp modelId="{5C25EA10-1F7A-4257-AE8A-7C4911FD706A}">
      <dsp:nvSpPr>
        <dsp:cNvPr id="0" name=""/>
        <dsp:cNvSpPr/>
      </dsp:nvSpPr>
      <dsp:spPr>
        <a:xfrm>
          <a:off x="1577917" y="3522281"/>
          <a:ext cx="1576954" cy="792631"/>
        </a:xfrm>
        <a:prstGeom prst="rect">
          <a:avLst/>
        </a:prstGeom>
        <a:solidFill>
          <a:schemeClr val="accent5">
            <a:tint val="40000"/>
            <a:alpha val="90000"/>
            <a:hueOff val="-1684941"/>
            <a:satOff val="-5708"/>
            <a:lumOff val="-732"/>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784" tIns="8890" rIns="49784" bIns="8890" numCol="1" spcCol="1270" anchor="t" anchorCtr="0">
          <a:noAutofit/>
        </a:bodyPr>
        <a:lstStyle/>
        <a:p>
          <a:pPr marL="0" lvl="0" indent="0" algn="l" defTabSz="311150">
            <a:lnSpc>
              <a:spcPct val="90000"/>
            </a:lnSpc>
            <a:spcBef>
              <a:spcPct val="0"/>
            </a:spcBef>
            <a:spcAft>
              <a:spcPct val="35000"/>
            </a:spcAft>
            <a:buNone/>
          </a:pPr>
          <a:r>
            <a:rPr lang="en-US" sz="700" kern="1200" dirty="0"/>
            <a:t>Describe in detail the plan to achieve them</a:t>
          </a:r>
        </a:p>
        <a:p>
          <a:pPr marL="57150" lvl="1" indent="-57150" algn="l" defTabSz="222250">
            <a:lnSpc>
              <a:spcPct val="90000"/>
            </a:lnSpc>
            <a:spcBef>
              <a:spcPct val="0"/>
            </a:spcBef>
            <a:spcAft>
              <a:spcPct val="15000"/>
            </a:spcAft>
            <a:buFont typeface="Times New Roman" panose="02020603050405020304" pitchFamily="18" charset="0"/>
            <a:buChar char="•"/>
          </a:pPr>
          <a:r>
            <a:rPr lang="en-US" sz="500" kern="1200" dirty="0"/>
            <a:t>Increase the number of classes offered and add additional class offerings.  See the earlier slide of proposed increases in current class offerings and new offering, Of note is the addition of technology offerings with Microsoft Officer software to improve the skill set of employees and to organically develop employees for advancement within the organization.</a:t>
          </a:r>
        </a:p>
      </dsp:txBody>
      <dsp:txXfrm>
        <a:off x="1577917" y="3522281"/>
        <a:ext cx="1576954" cy="792631"/>
      </dsp:txXfrm>
    </dsp:sp>
    <dsp:sp modelId="{EF12FBE5-368B-48D8-BDB3-F7FC4A4174A0}">
      <dsp:nvSpPr>
        <dsp:cNvPr id="0" name=""/>
        <dsp:cNvSpPr/>
      </dsp:nvSpPr>
      <dsp:spPr>
        <a:xfrm>
          <a:off x="3154872" y="3522281"/>
          <a:ext cx="1576954" cy="792631"/>
        </a:xfrm>
        <a:prstGeom prst="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784" tIns="8890" rIns="49784" bIns="8890" numCol="1" spcCol="1270" anchor="t" anchorCtr="0">
          <a:noAutofit/>
        </a:bodyPr>
        <a:lstStyle/>
        <a:p>
          <a:pPr marL="0" lvl="0" indent="0" algn="l" defTabSz="311150">
            <a:lnSpc>
              <a:spcPct val="90000"/>
            </a:lnSpc>
            <a:spcBef>
              <a:spcPct val="0"/>
            </a:spcBef>
            <a:spcAft>
              <a:spcPct val="35000"/>
            </a:spcAft>
            <a:buNone/>
          </a:pPr>
          <a:r>
            <a:rPr lang="en-US" sz="700" kern="1200" dirty="0"/>
            <a:t>What are the obstacles to attaining your goals?</a:t>
          </a:r>
        </a:p>
        <a:p>
          <a:pPr marL="57150" lvl="1" indent="-57150" algn="l" defTabSz="222250">
            <a:lnSpc>
              <a:spcPct val="90000"/>
            </a:lnSpc>
            <a:spcBef>
              <a:spcPct val="0"/>
            </a:spcBef>
            <a:spcAft>
              <a:spcPct val="15000"/>
            </a:spcAft>
            <a:buChar char="•"/>
          </a:pPr>
          <a:r>
            <a:rPr lang="en-US" sz="500" kern="1200" dirty="0"/>
            <a:t>The obstacle to achieving this goal is having the necessary funding for faculty and commercial technology training.</a:t>
          </a:r>
        </a:p>
      </dsp:txBody>
      <dsp:txXfrm>
        <a:off x="3154872" y="3522281"/>
        <a:ext cx="1576954" cy="792631"/>
      </dsp:txXfrm>
    </dsp:sp>
    <dsp:sp modelId="{C9A662A3-1314-4186-89D2-5D5421959C05}">
      <dsp:nvSpPr>
        <dsp:cNvPr id="0" name=""/>
        <dsp:cNvSpPr/>
      </dsp:nvSpPr>
      <dsp:spPr>
        <a:xfrm>
          <a:off x="4731827" y="3522281"/>
          <a:ext cx="1576954" cy="792631"/>
        </a:xfrm>
        <a:prstGeom prst="rect">
          <a:avLst/>
        </a:prstGeom>
        <a:solidFill>
          <a:schemeClr val="accent5">
            <a:tint val="40000"/>
            <a:alpha val="90000"/>
            <a:hueOff val="-5054821"/>
            <a:satOff val="-17124"/>
            <a:lumOff val="-2196"/>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784" tIns="8890" rIns="49784" bIns="8890" numCol="1" spcCol="1270" anchor="t" anchorCtr="0">
          <a:noAutofit/>
        </a:bodyPr>
        <a:lstStyle/>
        <a:p>
          <a:pPr marL="0" lvl="0" indent="0" algn="l" defTabSz="311150">
            <a:lnSpc>
              <a:spcPct val="90000"/>
            </a:lnSpc>
            <a:spcBef>
              <a:spcPct val="0"/>
            </a:spcBef>
            <a:spcAft>
              <a:spcPct val="35000"/>
            </a:spcAft>
            <a:buNone/>
          </a:pPr>
          <a:r>
            <a:rPr lang="en-US" sz="700" kern="1200" dirty="0"/>
            <a:t>How will you measure your success?</a:t>
          </a:r>
        </a:p>
        <a:p>
          <a:pPr marL="57150" lvl="1" indent="-57150" algn="l" defTabSz="222250">
            <a:lnSpc>
              <a:spcPct val="90000"/>
            </a:lnSpc>
            <a:spcBef>
              <a:spcPct val="0"/>
            </a:spcBef>
            <a:spcAft>
              <a:spcPct val="15000"/>
            </a:spcAft>
            <a:buChar char="•"/>
          </a:pPr>
          <a:r>
            <a:rPr lang="en-US" sz="500" kern="1200" dirty="0"/>
            <a:t>Success will be measured short-term based on the number of employees trained and a review of their written evaluations of the training; and long-term, an increase in hiring from within the organization</a:t>
          </a:r>
        </a:p>
      </dsp:txBody>
      <dsp:txXfrm>
        <a:off x="4731827" y="3522281"/>
        <a:ext cx="1576954" cy="792631"/>
      </dsp:txXfrm>
    </dsp:sp>
    <dsp:sp modelId="{D6B1F4B8-6059-4781-AD13-FBFD6A7CFA3C}">
      <dsp:nvSpPr>
        <dsp:cNvPr id="0" name=""/>
        <dsp:cNvSpPr/>
      </dsp:nvSpPr>
      <dsp:spPr>
        <a:xfrm>
          <a:off x="6308782" y="3522281"/>
          <a:ext cx="1576954" cy="792631"/>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784" tIns="8890" rIns="49784" bIns="8890" numCol="1" spcCol="1270" anchor="t" anchorCtr="0">
          <a:noAutofit/>
        </a:bodyPr>
        <a:lstStyle/>
        <a:p>
          <a:pPr marL="0" lvl="0" indent="0" algn="l" defTabSz="311150">
            <a:lnSpc>
              <a:spcPct val="90000"/>
            </a:lnSpc>
            <a:spcBef>
              <a:spcPct val="0"/>
            </a:spcBef>
            <a:spcAft>
              <a:spcPct val="35000"/>
            </a:spcAft>
            <a:buNone/>
          </a:pPr>
          <a:r>
            <a:rPr lang="en-US" sz="700" kern="1200" dirty="0"/>
            <a:t>Budget highlights</a:t>
          </a:r>
        </a:p>
        <a:p>
          <a:pPr marL="57150" lvl="1" indent="-57150" algn="l" defTabSz="222250">
            <a:lnSpc>
              <a:spcPct val="90000"/>
            </a:lnSpc>
            <a:spcBef>
              <a:spcPct val="0"/>
            </a:spcBef>
            <a:spcAft>
              <a:spcPct val="15000"/>
            </a:spcAft>
            <a:buFont typeface="Times New Roman" panose="02020603050405020304" pitchFamily="18" charset="0"/>
            <a:buNone/>
          </a:pPr>
          <a:r>
            <a:rPr lang="en-US" sz="500" kern="1200" dirty="0"/>
            <a:t>. Budget request of additional funding and the Career Development, Leadership and Training position who will be responsible for administering the City of Stamford Career Development and Training Institute. </a:t>
          </a:r>
        </a:p>
      </dsp:txBody>
      <dsp:txXfrm>
        <a:off x="6308782" y="3522281"/>
        <a:ext cx="1576954" cy="792631"/>
      </dsp:txXfrm>
    </dsp:sp>
    <dsp:sp modelId="{BBAAF9E2-C4A6-4336-836D-7B867EBC4AA0}">
      <dsp:nvSpPr>
        <dsp:cNvPr id="0" name=""/>
        <dsp:cNvSpPr/>
      </dsp:nvSpPr>
      <dsp:spPr>
        <a:xfrm rot="10800000">
          <a:off x="0" y="1962"/>
          <a:ext cx="7886700" cy="2650147"/>
        </a:xfrm>
        <a:prstGeom prst="upArrowCallou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b="1" i="1" kern="1200" dirty="0"/>
            <a:t>What are your department goals and plans for 2023-2024</a:t>
          </a:r>
          <a:endParaRPr lang="en-US" sz="2200" kern="1200" dirty="0"/>
        </a:p>
      </dsp:txBody>
      <dsp:txXfrm rot="10800000">
        <a:off x="0" y="1962"/>
        <a:ext cx="7886700" cy="1721986"/>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6" y="0"/>
            <a:ext cx="3038161" cy="464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77" tIns="46537" rIns="93077" bIns="46537" numCol="1" anchor="t" anchorCtr="0" compatLnSpc="1">
            <a:prstTxWarp prst="textNoShape">
              <a:avLst/>
            </a:prstTxWarp>
          </a:bodyPr>
          <a:lstStyle>
            <a:lvl1pPr defTabSz="930004" eaLnBrk="1" hangingPunct="1">
              <a:defRPr kumimoji="1" sz="1200"/>
            </a:lvl1pPr>
          </a:lstStyle>
          <a:p>
            <a:endParaRPr lang="en-US" altLang="en-US" dirty="0"/>
          </a:p>
        </p:txBody>
      </p:sp>
      <p:sp>
        <p:nvSpPr>
          <p:cNvPr id="39939" name="Rectangle 3"/>
          <p:cNvSpPr>
            <a:spLocks noGrp="1" noChangeArrowheads="1"/>
          </p:cNvSpPr>
          <p:nvPr>
            <p:ph type="dt" sz="quarter" idx="1"/>
          </p:nvPr>
        </p:nvSpPr>
        <p:spPr bwMode="auto">
          <a:xfrm>
            <a:off x="3970638" y="0"/>
            <a:ext cx="3038161" cy="464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77" tIns="46537" rIns="93077" bIns="46537" numCol="1" anchor="t" anchorCtr="0" compatLnSpc="1">
            <a:prstTxWarp prst="textNoShape">
              <a:avLst/>
            </a:prstTxWarp>
          </a:bodyPr>
          <a:lstStyle>
            <a:lvl1pPr algn="r" defTabSz="930004" eaLnBrk="1" hangingPunct="1">
              <a:defRPr kumimoji="1" sz="1200"/>
            </a:lvl1pPr>
          </a:lstStyle>
          <a:p>
            <a:endParaRPr lang="en-US" altLang="en-US" dirty="0"/>
          </a:p>
        </p:txBody>
      </p:sp>
      <p:sp>
        <p:nvSpPr>
          <p:cNvPr id="39940" name="Rectangle 4"/>
          <p:cNvSpPr>
            <a:spLocks noGrp="1" noChangeArrowheads="1"/>
          </p:cNvSpPr>
          <p:nvPr>
            <p:ph type="ftr" sz="quarter" idx="2"/>
          </p:nvPr>
        </p:nvSpPr>
        <p:spPr bwMode="auto">
          <a:xfrm>
            <a:off x="6" y="8830620"/>
            <a:ext cx="3038161" cy="464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77" tIns="46537" rIns="93077" bIns="46537" numCol="1" anchor="b" anchorCtr="0" compatLnSpc="1">
            <a:prstTxWarp prst="textNoShape">
              <a:avLst/>
            </a:prstTxWarp>
          </a:bodyPr>
          <a:lstStyle>
            <a:lvl1pPr defTabSz="930004" eaLnBrk="1" hangingPunct="1">
              <a:defRPr kumimoji="1" sz="1200"/>
            </a:lvl1pPr>
          </a:lstStyle>
          <a:p>
            <a:endParaRPr lang="en-US" altLang="en-US" dirty="0"/>
          </a:p>
        </p:txBody>
      </p:sp>
      <p:sp>
        <p:nvSpPr>
          <p:cNvPr id="39941" name="Rectangle 5"/>
          <p:cNvSpPr>
            <a:spLocks noGrp="1" noChangeArrowheads="1"/>
          </p:cNvSpPr>
          <p:nvPr>
            <p:ph type="sldNum" sz="quarter" idx="3"/>
          </p:nvPr>
        </p:nvSpPr>
        <p:spPr bwMode="auto">
          <a:xfrm>
            <a:off x="3970638" y="8830620"/>
            <a:ext cx="3038161" cy="464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77" tIns="46537" rIns="93077" bIns="46537" numCol="1" anchor="b" anchorCtr="0" compatLnSpc="1">
            <a:prstTxWarp prst="textNoShape">
              <a:avLst/>
            </a:prstTxWarp>
          </a:bodyPr>
          <a:lstStyle>
            <a:lvl1pPr algn="r" defTabSz="930004" eaLnBrk="1" hangingPunct="1">
              <a:defRPr kumimoji="1" sz="1200">
                <a:latin typeface="Arial Black" pitchFamily="34" charset="0"/>
              </a:defRPr>
            </a:lvl1pPr>
          </a:lstStyle>
          <a:p>
            <a:fld id="{342263C6-7E49-494E-A759-35C0EFEA3139}" type="slidenum">
              <a:rPr lang="en-US" altLang="en-US"/>
              <a:pPr/>
              <a:t>‹#›</a:t>
            </a:fld>
            <a:endParaRPr lang="en-US" altLang="en-US" dirty="0"/>
          </a:p>
        </p:txBody>
      </p:sp>
    </p:spTree>
    <p:extLst>
      <p:ext uri="{BB962C8B-B14F-4D97-AF65-F5344CB8AC3E}">
        <p14:creationId xmlns:p14="http://schemas.microsoft.com/office/powerpoint/2010/main" val="1792831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6" y="0"/>
            <a:ext cx="3038161" cy="464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77" tIns="46537" rIns="93077" bIns="46537" numCol="1" anchor="ctr" anchorCtr="0" compatLnSpc="1">
            <a:prstTxWarp prst="textNoShape">
              <a:avLst/>
            </a:prstTxWarp>
          </a:bodyPr>
          <a:lstStyle>
            <a:lvl1pPr defTabSz="930004">
              <a:defRPr sz="1200"/>
            </a:lvl1pPr>
          </a:lstStyle>
          <a:p>
            <a:endParaRPr lang="en-US" altLang="en-US" dirty="0"/>
          </a:p>
        </p:txBody>
      </p:sp>
      <p:sp>
        <p:nvSpPr>
          <p:cNvPr id="1027" name="Rectangle 3"/>
          <p:cNvSpPr>
            <a:spLocks noGrp="1" noChangeArrowheads="1"/>
          </p:cNvSpPr>
          <p:nvPr>
            <p:ph type="dt" idx="1"/>
          </p:nvPr>
        </p:nvSpPr>
        <p:spPr bwMode="auto">
          <a:xfrm>
            <a:off x="3972240" y="0"/>
            <a:ext cx="3038160" cy="464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3077" tIns="46537" rIns="93077" bIns="46537" numCol="1" anchor="ctr" anchorCtr="0" compatLnSpc="1">
            <a:prstTxWarp prst="textNoShape">
              <a:avLst/>
            </a:prstTxWarp>
          </a:bodyPr>
          <a:lstStyle>
            <a:lvl1pPr algn="r" defTabSz="930004">
              <a:defRPr sz="1200"/>
            </a:lvl1pPr>
          </a:lstStyle>
          <a:p>
            <a:endParaRPr lang="en-US" altLang="en-US" dirty="0"/>
          </a:p>
        </p:txBody>
      </p:sp>
      <p:sp>
        <p:nvSpPr>
          <p:cNvPr id="1028" name="Rectangle 4"/>
          <p:cNvSpPr>
            <a:spLocks noGrp="1" noRot="1" noChangeAspect="1" noChangeArrowheads="1" noTextEdit="1"/>
          </p:cNvSpPr>
          <p:nvPr>
            <p:ph type="sldImg" idx="2"/>
          </p:nvPr>
        </p:nvSpPr>
        <p:spPr bwMode="auto">
          <a:xfrm>
            <a:off x="1182688" y="698500"/>
            <a:ext cx="4645025" cy="348456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9" name="Rectangle 5"/>
          <p:cNvSpPr>
            <a:spLocks noGrp="1" noChangeArrowheads="1"/>
          </p:cNvSpPr>
          <p:nvPr>
            <p:ph type="body" sz="quarter" idx="3"/>
          </p:nvPr>
        </p:nvSpPr>
        <p:spPr bwMode="auto">
          <a:xfrm>
            <a:off x="934079" y="4416116"/>
            <a:ext cx="5142244" cy="4182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77" tIns="46537" rIns="93077" bIns="46537"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p:cNvSpPr>
            <a:spLocks noGrp="1" noChangeArrowheads="1"/>
          </p:cNvSpPr>
          <p:nvPr>
            <p:ph type="ftr" sz="quarter" idx="4"/>
          </p:nvPr>
        </p:nvSpPr>
        <p:spPr bwMode="auto">
          <a:xfrm>
            <a:off x="6" y="8832221"/>
            <a:ext cx="3038161" cy="464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77" tIns="46537" rIns="93077" bIns="46537" numCol="1" anchor="b" anchorCtr="0" compatLnSpc="1">
            <a:prstTxWarp prst="textNoShape">
              <a:avLst/>
            </a:prstTxWarp>
          </a:bodyPr>
          <a:lstStyle>
            <a:lvl1pPr defTabSz="930004">
              <a:defRPr sz="1200"/>
            </a:lvl1pPr>
          </a:lstStyle>
          <a:p>
            <a:endParaRPr lang="en-US" altLang="en-US" dirty="0"/>
          </a:p>
        </p:txBody>
      </p:sp>
      <p:sp>
        <p:nvSpPr>
          <p:cNvPr id="1031" name="Rectangle 7"/>
          <p:cNvSpPr>
            <a:spLocks noGrp="1" noChangeArrowheads="1"/>
          </p:cNvSpPr>
          <p:nvPr>
            <p:ph type="sldNum" sz="quarter" idx="5"/>
          </p:nvPr>
        </p:nvSpPr>
        <p:spPr bwMode="auto">
          <a:xfrm>
            <a:off x="3972240" y="8832221"/>
            <a:ext cx="3038160" cy="464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3077" tIns="46537" rIns="93077" bIns="46537" numCol="1" anchor="b" anchorCtr="0" compatLnSpc="1">
            <a:prstTxWarp prst="textNoShape">
              <a:avLst/>
            </a:prstTxWarp>
          </a:bodyPr>
          <a:lstStyle>
            <a:lvl1pPr algn="r" defTabSz="930004">
              <a:defRPr sz="1200">
                <a:latin typeface="Arial Black" pitchFamily="34" charset="0"/>
              </a:defRPr>
            </a:lvl1pPr>
          </a:lstStyle>
          <a:p>
            <a:fld id="{26FEBCC3-C707-49FC-8BCC-9CF45520271A}" type="slidenum">
              <a:rPr lang="en-US" altLang="en-US"/>
              <a:pPr/>
              <a:t>‹#›</a:t>
            </a:fld>
            <a:endParaRPr lang="en-US" altLang="en-US" dirty="0"/>
          </a:p>
        </p:txBody>
      </p:sp>
    </p:spTree>
    <p:extLst>
      <p:ext uri="{BB962C8B-B14F-4D97-AF65-F5344CB8AC3E}">
        <p14:creationId xmlns:p14="http://schemas.microsoft.com/office/powerpoint/2010/main" val="26244606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FEBCC3-C707-49FC-8BCC-9CF45520271A}" type="slidenum">
              <a:rPr lang="en-US" altLang="en-US" smtClean="0"/>
              <a:pPr/>
              <a:t>15</a:t>
            </a:fld>
            <a:endParaRPr lang="en-US" altLang="en-US" dirty="0"/>
          </a:p>
        </p:txBody>
      </p:sp>
    </p:spTree>
    <p:extLst>
      <p:ext uri="{BB962C8B-B14F-4D97-AF65-F5344CB8AC3E}">
        <p14:creationId xmlns:p14="http://schemas.microsoft.com/office/powerpoint/2010/main" val="2463641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FEBCC3-C707-49FC-8BCC-9CF45520271A}" type="slidenum">
              <a:rPr lang="en-US" altLang="en-US" smtClean="0"/>
              <a:pPr/>
              <a:t>16</a:t>
            </a:fld>
            <a:endParaRPr lang="en-US" altLang="en-US" dirty="0"/>
          </a:p>
        </p:txBody>
      </p:sp>
    </p:spTree>
    <p:extLst>
      <p:ext uri="{BB962C8B-B14F-4D97-AF65-F5344CB8AC3E}">
        <p14:creationId xmlns:p14="http://schemas.microsoft.com/office/powerpoint/2010/main" val="366876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FEBCC3-C707-49FC-8BCC-9CF45520271A}" type="slidenum">
              <a:rPr lang="en-US" altLang="en-US" smtClean="0"/>
              <a:pPr/>
              <a:t>17</a:t>
            </a:fld>
            <a:endParaRPr lang="en-US" altLang="en-US" dirty="0"/>
          </a:p>
        </p:txBody>
      </p:sp>
    </p:spTree>
    <p:extLst>
      <p:ext uri="{BB962C8B-B14F-4D97-AF65-F5344CB8AC3E}">
        <p14:creationId xmlns:p14="http://schemas.microsoft.com/office/powerpoint/2010/main" val="4193417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FEBCC3-C707-49FC-8BCC-9CF45520271A}" type="slidenum">
              <a:rPr lang="en-US" altLang="en-US" smtClean="0"/>
              <a:pPr/>
              <a:t>18</a:t>
            </a:fld>
            <a:endParaRPr lang="en-US" altLang="en-US" dirty="0"/>
          </a:p>
        </p:txBody>
      </p:sp>
    </p:spTree>
    <p:extLst>
      <p:ext uri="{BB962C8B-B14F-4D97-AF65-F5344CB8AC3E}">
        <p14:creationId xmlns:p14="http://schemas.microsoft.com/office/powerpoint/2010/main" val="127290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dirty="0"/>
          </a:p>
        </p:txBody>
      </p:sp>
      <p:sp>
        <p:nvSpPr>
          <p:cNvPr id="5" name="Footer Placeholder 4"/>
          <p:cNvSpPr>
            <a:spLocks noGrp="1"/>
          </p:cNvSpPr>
          <p:nvPr>
            <p:ph type="ftr" sz="quarter" idx="11"/>
          </p:nvPr>
        </p:nvSpPr>
        <p:spPr/>
        <p:txBody>
          <a:bodyPr/>
          <a:lstStyle/>
          <a:p>
            <a:endParaRPr lang="en-US" altLang="en-US" dirty="0"/>
          </a:p>
        </p:txBody>
      </p:sp>
      <p:sp>
        <p:nvSpPr>
          <p:cNvPr id="6" name="Slide Number Placeholder 5"/>
          <p:cNvSpPr>
            <a:spLocks noGrp="1"/>
          </p:cNvSpPr>
          <p:nvPr>
            <p:ph type="sldNum" sz="quarter" idx="12"/>
          </p:nvPr>
        </p:nvSpPr>
        <p:spPr/>
        <p:txBody>
          <a:bodyPr/>
          <a:lstStyle/>
          <a:p>
            <a:fld id="{6F46DDD6-E68C-4F7C-AF23-735217335D91}" type="slidenum">
              <a:rPr lang="en-US" altLang="en-US" smtClean="0"/>
              <a:pPr/>
              <a:t>‹#›</a:t>
            </a:fld>
            <a:endParaRPr lang="en-US" altLang="en-US" dirty="0"/>
          </a:p>
        </p:txBody>
      </p:sp>
    </p:spTree>
    <p:extLst>
      <p:ext uri="{BB962C8B-B14F-4D97-AF65-F5344CB8AC3E}">
        <p14:creationId xmlns:p14="http://schemas.microsoft.com/office/powerpoint/2010/main" val="4021218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dirty="0"/>
          </a:p>
        </p:txBody>
      </p:sp>
      <p:sp>
        <p:nvSpPr>
          <p:cNvPr id="5" name="Footer Placeholder 4"/>
          <p:cNvSpPr>
            <a:spLocks noGrp="1"/>
          </p:cNvSpPr>
          <p:nvPr>
            <p:ph type="ftr" sz="quarter" idx="11"/>
          </p:nvPr>
        </p:nvSpPr>
        <p:spPr/>
        <p:txBody>
          <a:bodyPr/>
          <a:lstStyle/>
          <a:p>
            <a:endParaRPr lang="en-US" altLang="en-US" dirty="0"/>
          </a:p>
        </p:txBody>
      </p:sp>
      <p:sp>
        <p:nvSpPr>
          <p:cNvPr id="6" name="Slide Number Placeholder 5"/>
          <p:cNvSpPr>
            <a:spLocks noGrp="1"/>
          </p:cNvSpPr>
          <p:nvPr>
            <p:ph type="sldNum" sz="quarter" idx="12"/>
          </p:nvPr>
        </p:nvSpPr>
        <p:spPr/>
        <p:txBody>
          <a:bodyPr/>
          <a:lstStyle/>
          <a:p>
            <a:fld id="{527F0CE1-866A-4BD4-ACD1-A60431EE7217}" type="slidenum">
              <a:rPr lang="en-US" altLang="en-US" smtClean="0"/>
              <a:pPr/>
              <a:t>‹#›</a:t>
            </a:fld>
            <a:endParaRPr lang="en-US" altLang="en-US" dirty="0"/>
          </a:p>
        </p:txBody>
      </p:sp>
    </p:spTree>
    <p:extLst>
      <p:ext uri="{BB962C8B-B14F-4D97-AF65-F5344CB8AC3E}">
        <p14:creationId xmlns:p14="http://schemas.microsoft.com/office/powerpoint/2010/main" val="526150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dirty="0"/>
          </a:p>
        </p:txBody>
      </p:sp>
      <p:sp>
        <p:nvSpPr>
          <p:cNvPr id="5" name="Footer Placeholder 4"/>
          <p:cNvSpPr>
            <a:spLocks noGrp="1"/>
          </p:cNvSpPr>
          <p:nvPr>
            <p:ph type="ftr" sz="quarter" idx="11"/>
          </p:nvPr>
        </p:nvSpPr>
        <p:spPr/>
        <p:txBody>
          <a:bodyPr/>
          <a:lstStyle/>
          <a:p>
            <a:endParaRPr lang="en-US" altLang="en-US" dirty="0"/>
          </a:p>
        </p:txBody>
      </p:sp>
      <p:sp>
        <p:nvSpPr>
          <p:cNvPr id="6" name="Slide Number Placeholder 5"/>
          <p:cNvSpPr>
            <a:spLocks noGrp="1"/>
          </p:cNvSpPr>
          <p:nvPr>
            <p:ph type="sldNum" sz="quarter" idx="12"/>
          </p:nvPr>
        </p:nvSpPr>
        <p:spPr/>
        <p:txBody>
          <a:bodyPr/>
          <a:lstStyle/>
          <a:p>
            <a:fld id="{6860F03A-583D-4A9B-999F-74DA13C958E9}" type="slidenum">
              <a:rPr lang="en-US" altLang="en-US" smtClean="0"/>
              <a:pPr/>
              <a:t>‹#›</a:t>
            </a:fld>
            <a:endParaRPr lang="en-US" altLang="en-US" dirty="0"/>
          </a:p>
        </p:txBody>
      </p:sp>
    </p:spTree>
    <p:extLst>
      <p:ext uri="{BB962C8B-B14F-4D97-AF65-F5344CB8AC3E}">
        <p14:creationId xmlns:p14="http://schemas.microsoft.com/office/powerpoint/2010/main" val="1381883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dirty="0"/>
          </a:p>
        </p:txBody>
      </p:sp>
      <p:sp>
        <p:nvSpPr>
          <p:cNvPr id="5" name="Footer Placeholder 4"/>
          <p:cNvSpPr>
            <a:spLocks noGrp="1"/>
          </p:cNvSpPr>
          <p:nvPr>
            <p:ph type="ftr" sz="quarter" idx="11"/>
          </p:nvPr>
        </p:nvSpPr>
        <p:spPr/>
        <p:txBody>
          <a:bodyPr/>
          <a:lstStyle/>
          <a:p>
            <a:endParaRPr lang="en-US" altLang="en-US" dirty="0"/>
          </a:p>
        </p:txBody>
      </p:sp>
      <p:sp>
        <p:nvSpPr>
          <p:cNvPr id="6" name="Slide Number Placeholder 5"/>
          <p:cNvSpPr>
            <a:spLocks noGrp="1"/>
          </p:cNvSpPr>
          <p:nvPr>
            <p:ph type="sldNum" sz="quarter" idx="12"/>
          </p:nvPr>
        </p:nvSpPr>
        <p:spPr/>
        <p:txBody>
          <a:bodyPr/>
          <a:lstStyle/>
          <a:p>
            <a:fld id="{72FDC3A4-3ECB-4CC5-8031-F712224A9F4A}" type="slidenum">
              <a:rPr lang="en-US" altLang="en-US" smtClean="0"/>
              <a:pPr/>
              <a:t>‹#›</a:t>
            </a:fld>
            <a:endParaRPr lang="en-US" altLang="en-US" dirty="0"/>
          </a:p>
        </p:txBody>
      </p:sp>
    </p:spTree>
    <p:extLst>
      <p:ext uri="{BB962C8B-B14F-4D97-AF65-F5344CB8AC3E}">
        <p14:creationId xmlns:p14="http://schemas.microsoft.com/office/powerpoint/2010/main" val="3899230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dirty="0"/>
          </a:p>
        </p:txBody>
      </p:sp>
      <p:sp>
        <p:nvSpPr>
          <p:cNvPr id="5" name="Footer Placeholder 4"/>
          <p:cNvSpPr>
            <a:spLocks noGrp="1"/>
          </p:cNvSpPr>
          <p:nvPr>
            <p:ph type="ftr" sz="quarter" idx="11"/>
          </p:nvPr>
        </p:nvSpPr>
        <p:spPr/>
        <p:txBody>
          <a:bodyPr/>
          <a:lstStyle/>
          <a:p>
            <a:endParaRPr lang="en-US" altLang="en-US" dirty="0"/>
          </a:p>
        </p:txBody>
      </p:sp>
      <p:sp>
        <p:nvSpPr>
          <p:cNvPr id="6" name="Slide Number Placeholder 5"/>
          <p:cNvSpPr>
            <a:spLocks noGrp="1"/>
          </p:cNvSpPr>
          <p:nvPr>
            <p:ph type="sldNum" sz="quarter" idx="12"/>
          </p:nvPr>
        </p:nvSpPr>
        <p:spPr/>
        <p:txBody>
          <a:bodyPr/>
          <a:lstStyle/>
          <a:p>
            <a:fld id="{AA163D5B-07E7-4F0E-BCB2-32B96E85206D}" type="slidenum">
              <a:rPr lang="en-US" altLang="en-US" smtClean="0"/>
              <a:pPr/>
              <a:t>‹#›</a:t>
            </a:fld>
            <a:endParaRPr lang="en-US" altLang="en-US" dirty="0"/>
          </a:p>
        </p:txBody>
      </p:sp>
    </p:spTree>
    <p:extLst>
      <p:ext uri="{BB962C8B-B14F-4D97-AF65-F5344CB8AC3E}">
        <p14:creationId xmlns:p14="http://schemas.microsoft.com/office/powerpoint/2010/main" val="1506102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dirty="0"/>
          </a:p>
        </p:txBody>
      </p:sp>
      <p:sp>
        <p:nvSpPr>
          <p:cNvPr id="6" name="Footer Placeholder 5"/>
          <p:cNvSpPr>
            <a:spLocks noGrp="1"/>
          </p:cNvSpPr>
          <p:nvPr>
            <p:ph type="ftr" sz="quarter" idx="11"/>
          </p:nvPr>
        </p:nvSpPr>
        <p:spPr/>
        <p:txBody>
          <a:bodyPr/>
          <a:lstStyle/>
          <a:p>
            <a:endParaRPr lang="en-US" altLang="en-US" dirty="0"/>
          </a:p>
        </p:txBody>
      </p:sp>
      <p:sp>
        <p:nvSpPr>
          <p:cNvPr id="7" name="Slide Number Placeholder 6"/>
          <p:cNvSpPr>
            <a:spLocks noGrp="1"/>
          </p:cNvSpPr>
          <p:nvPr>
            <p:ph type="sldNum" sz="quarter" idx="12"/>
          </p:nvPr>
        </p:nvSpPr>
        <p:spPr/>
        <p:txBody>
          <a:bodyPr/>
          <a:lstStyle/>
          <a:p>
            <a:fld id="{D8242185-4B3A-4B3C-B1A3-48131BA4B7C1}" type="slidenum">
              <a:rPr lang="en-US" altLang="en-US" smtClean="0"/>
              <a:pPr/>
              <a:t>‹#›</a:t>
            </a:fld>
            <a:endParaRPr lang="en-US" altLang="en-US" dirty="0"/>
          </a:p>
        </p:txBody>
      </p:sp>
    </p:spTree>
    <p:extLst>
      <p:ext uri="{BB962C8B-B14F-4D97-AF65-F5344CB8AC3E}">
        <p14:creationId xmlns:p14="http://schemas.microsoft.com/office/powerpoint/2010/main" val="2765367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dirty="0"/>
          </a:p>
        </p:txBody>
      </p:sp>
      <p:sp>
        <p:nvSpPr>
          <p:cNvPr id="8" name="Footer Placeholder 7"/>
          <p:cNvSpPr>
            <a:spLocks noGrp="1"/>
          </p:cNvSpPr>
          <p:nvPr>
            <p:ph type="ftr" sz="quarter" idx="11"/>
          </p:nvPr>
        </p:nvSpPr>
        <p:spPr/>
        <p:txBody>
          <a:bodyPr/>
          <a:lstStyle/>
          <a:p>
            <a:endParaRPr lang="en-US" altLang="en-US" dirty="0"/>
          </a:p>
        </p:txBody>
      </p:sp>
      <p:sp>
        <p:nvSpPr>
          <p:cNvPr id="9" name="Slide Number Placeholder 8"/>
          <p:cNvSpPr>
            <a:spLocks noGrp="1"/>
          </p:cNvSpPr>
          <p:nvPr>
            <p:ph type="sldNum" sz="quarter" idx="12"/>
          </p:nvPr>
        </p:nvSpPr>
        <p:spPr/>
        <p:txBody>
          <a:bodyPr/>
          <a:lstStyle/>
          <a:p>
            <a:fld id="{D0775048-FC03-4291-928B-BDB9F655CF73}" type="slidenum">
              <a:rPr lang="en-US" altLang="en-US" smtClean="0"/>
              <a:pPr/>
              <a:t>‹#›</a:t>
            </a:fld>
            <a:endParaRPr lang="en-US" altLang="en-US" dirty="0"/>
          </a:p>
        </p:txBody>
      </p:sp>
    </p:spTree>
    <p:extLst>
      <p:ext uri="{BB962C8B-B14F-4D97-AF65-F5344CB8AC3E}">
        <p14:creationId xmlns:p14="http://schemas.microsoft.com/office/powerpoint/2010/main" val="1321249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dirty="0"/>
          </a:p>
        </p:txBody>
      </p:sp>
      <p:sp>
        <p:nvSpPr>
          <p:cNvPr id="4" name="Footer Placeholder 3"/>
          <p:cNvSpPr>
            <a:spLocks noGrp="1"/>
          </p:cNvSpPr>
          <p:nvPr>
            <p:ph type="ftr" sz="quarter" idx="11"/>
          </p:nvPr>
        </p:nvSpPr>
        <p:spPr/>
        <p:txBody>
          <a:bodyPr/>
          <a:lstStyle/>
          <a:p>
            <a:endParaRPr lang="en-US" altLang="en-US" dirty="0"/>
          </a:p>
        </p:txBody>
      </p:sp>
      <p:sp>
        <p:nvSpPr>
          <p:cNvPr id="5" name="Slide Number Placeholder 4"/>
          <p:cNvSpPr>
            <a:spLocks noGrp="1"/>
          </p:cNvSpPr>
          <p:nvPr>
            <p:ph type="sldNum" sz="quarter" idx="12"/>
          </p:nvPr>
        </p:nvSpPr>
        <p:spPr/>
        <p:txBody>
          <a:bodyPr/>
          <a:lstStyle/>
          <a:p>
            <a:fld id="{EF195582-20C7-4B36-B562-5BE424F7108D}" type="slidenum">
              <a:rPr lang="en-US" altLang="en-US" smtClean="0"/>
              <a:pPr/>
              <a:t>‹#›</a:t>
            </a:fld>
            <a:endParaRPr lang="en-US" altLang="en-US" dirty="0"/>
          </a:p>
        </p:txBody>
      </p:sp>
    </p:spTree>
    <p:extLst>
      <p:ext uri="{BB962C8B-B14F-4D97-AF65-F5344CB8AC3E}">
        <p14:creationId xmlns:p14="http://schemas.microsoft.com/office/powerpoint/2010/main" val="3568814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dirty="0"/>
          </a:p>
        </p:txBody>
      </p:sp>
      <p:sp>
        <p:nvSpPr>
          <p:cNvPr id="3" name="Footer Placeholder 2"/>
          <p:cNvSpPr>
            <a:spLocks noGrp="1"/>
          </p:cNvSpPr>
          <p:nvPr>
            <p:ph type="ftr" sz="quarter" idx="11"/>
          </p:nvPr>
        </p:nvSpPr>
        <p:spPr/>
        <p:txBody>
          <a:bodyPr/>
          <a:lstStyle/>
          <a:p>
            <a:endParaRPr lang="en-US" altLang="en-US" dirty="0"/>
          </a:p>
        </p:txBody>
      </p:sp>
      <p:sp>
        <p:nvSpPr>
          <p:cNvPr id="4" name="Slide Number Placeholder 3"/>
          <p:cNvSpPr>
            <a:spLocks noGrp="1"/>
          </p:cNvSpPr>
          <p:nvPr>
            <p:ph type="sldNum" sz="quarter" idx="12"/>
          </p:nvPr>
        </p:nvSpPr>
        <p:spPr/>
        <p:txBody>
          <a:bodyPr/>
          <a:lstStyle/>
          <a:p>
            <a:fld id="{C3E3C68F-1F6D-40C9-9574-8D30D2C4248C}" type="slidenum">
              <a:rPr lang="en-US" altLang="en-US" smtClean="0"/>
              <a:pPr/>
              <a:t>‹#›</a:t>
            </a:fld>
            <a:endParaRPr lang="en-US" altLang="en-US" dirty="0"/>
          </a:p>
        </p:txBody>
      </p:sp>
    </p:spTree>
    <p:extLst>
      <p:ext uri="{BB962C8B-B14F-4D97-AF65-F5344CB8AC3E}">
        <p14:creationId xmlns:p14="http://schemas.microsoft.com/office/powerpoint/2010/main" val="454430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dirty="0"/>
          </a:p>
        </p:txBody>
      </p:sp>
      <p:sp>
        <p:nvSpPr>
          <p:cNvPr id="6" name="Footer Placeholder 5"/>
          <p:cNvSpPr>
            <a:spLocks noGrp="1"/>
          </p:cNvSpPr>
          <p:nvPr>
            <p:ph type="ftr" sz="quarter" idx="11"/>
          </p:nvPr>
        </p:nvSpPr>
        <p:spPr/>
        <p:txBody>
          <a:bodyPr/>
          <a:lstStyle/>
          <a:p>
            <a:endParaRPr lang="en-US" altLang="en-US" dirty="0"/>
          </a:p>
        </p:txBody>
      </p:sp>
      <p:sp>
        <p:nvSpPr>
          <p:cNvPr id="7" name="Slide Number Placeholder 6"/>
          <p:cNvSpPr>
            <a:spLocks noGrp="1"/>
          </p:cNvSpPr>
          <p:nvPr>
            <p:ph type="sldNum" sz="quarter" idx="12"/>
          </p:nvPr>
        </p:nvSpPr>
        <p:spPr/>
        <p:txBody>
          <a:bodyPr/>
          <a:lstStyle/>
          <a:p>
            <a:fld id="{E87432F6-7821-4653-A61A-EEA69F8A5E0C}" type="slidenum">
              <a:rPr lang="en-US" altLang="en-US" smtClean="0"/>
              <a:pPr/>
              <a:t>‹#›</a:t>
            </a:fld>
            <a:endParaRPr lang="en-US" altLang="en-US" dirty="0"/>
          </a:p>
        </p:txBody>
      </p:sp>
    </p:spTree>
    <p:extLst>
      <p:ext uri="{BB962C8B-B14F-4D97-AF65-F5344CB8AC3E}">
        <p14:creationId xmlns:p14="http://schemas.microsoft.com/office/powerpoint/2010/main" val="4050396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dirty="0"/>
          </a:p>
        </p:txBody>
      </p:sp>
      <p:sp>
        <p:nvSpPr>
          <p:cNvPr id="6" name="Footer Placeholder 5"/>
          <p:cNvSpPr>
            <a:spLocks noGrp="1"/>
          </p:cNvSpPr>
          <p:nvPr>
            <p:ph type="ftr" sz="quarter" idx="11"/>
          </p:nvPr>
        </p:nvSpPr>
        <p:spPr/>
        <p:txBody>
          <a:bodyPr/>
          <a:lstStyle/>
          <a:p>
            <a:endParaRPr lang="en-US" altLang="en-US" dirty="0"/>
          </a:p>
        </p:txBody>
      </p:sp>
      <p:sp>
        <p:nvSpPr>
          <p:cNvPr id="7" name="Slide Number Placeholder 6"/>
          <p:cNvSpPr>
            <a:spLocks noGrp="1"/>
          </p:cNvSpPr>
          <p:nvPr>
            <p:ph type="sldNum" sz="quarter" idx="12"/>
          </p:nvPr>
        </p:nvSpPr>
        <p:spPr/>
        <p:txBody>
          <a:bodyPr/>
          <a:lstStyle/>
          <a:p>
            <a:fld id="{4B6CA6EF-D364-49C2-8EF9-0228E40A8C93}" type="slidenum">
              <a:rPr lang="en-US" altLang="en-US" smtClean="0"/>
              <a:pPr/>
              <a:t>‹#›</a:t>
            </a:fld>
            <a:endParaRPr lang="en-US" altLang="en-US" dirty="0"/>
          </a:p>
        </p:txBody>
      </p:sp>
    </p:spTree>
    <p:extLst>
      <p:ext uri="{BB962C8B-B14F-4D97-AF65-F5344CB8AC3E}">
        <p14:creationId xmlns:p14="http://schemas.microsoft.com/office/powerpoint/2010/main" val="2975849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0A2963-3AE2-4712-B816-981AE9D70521}" type="slidenum">
              <a:rPr lang="en-US" altLang="en-US" smtClean="0"/>
              <a:pPr/>
              <a:t>‹#›</a:t>
            </a:fld>
            <a:endParaRPr lang="en-US" altLang="en-US" dirty="0"/>
          </a:p>
        </p:txBody>
      </p:sp>
    </p:spTree>
    <p:extLst>
      <p:ext uri="{BB962C8B-B14F-4D97-AF65-F5344CB8AC3E}">
        <p14:creationId xmlns:p14="http://schemas.microsoft.com/office/powerpoint/2010/main" val="156436138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jpeg"/><Relationship Id="rId7" Type="http://schemas.openxmlformats.org/officeDocument/2006/relationships/diagramColors" Target="../diagrams/colors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jpeg"/><Relationship Id="rId7" Type="http://schemas.openxmlformats.org/officeDocument/2006/relationships/diagramColors" Target="../diagrams/colors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2" name="Rectangle 61">
            <a:extLst>
              <a:ext uri="{FF2B5EF4-FFF2-40B4-BE49-F238E27FC236}">
                <a16:creationId xmlns:a16="http://schemas.microsoft.com/office/drawing/2014/main" id="{8D0D6D3E-D7F9-4591-9CA9-DDF4DB1F7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2502" y="-3"/>
            <a:ext cx="3051498" cy="6858000"/>
          </a:xfrm>
          <a:prstGeom prst="rect">
            <a:avLst/>
          </a:prstGeom>
          <a:gradFill>
            <a:gsLst>
              <a:gs pos="26000">
                <a:srgbClr val="000000"/>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2502" y="-3"/>
            <a:ext cx="2708597" cy="6858000"/>
          </a:xfrm>
          <a:prstGeom prst="rect">
            <a:avLst/>
          </a:prstGeom>
          <a:gradFill>
            <a:gsLst>
              <a:gs pos="0">
                <a:schemeClr val="accent1">
                  <a:lumMod val="75000"/>
                  <a:alpha val="56000"/>
                </a:schemeClr>
              </a:gs>
              <a:gs pos="100000">
                <a:srgbClr val="000000">
                  <a:alpha val="52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7">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91305" y="401193"/>
            <a:ext cx="3853890" cy="3051499"/>
          </a:xfrm>
          <a:prstGeom prst="rect">
            <a:avLst/>
          </a:prstGeom>
          <a:gradFill>
            <a:gsLst>
              <a:gs pos="0">
                <a:srgbClr val="000000">
                  <a:alpha val="34000"/>
                </a:srgbClr>
              </a:gs>
              <a:gs pos="96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C20B48F9-47B4-DAC6-44F7-534829623147}"/>
              </a:ext>
            </a:extLst>
          </p:cNvPr>
          <p:cNvPicPr>
            <a:picLocks noGrp="1" noChangeAspect="1"/>
          </p:cNvPicPr>
          <p:nvPr>
            <p:ph idx="1"/>
          </p:nvPr>
        </p:nvPicPr>
        <p:blipFill rotWithShape="1">
          <a:blip r:embed="rId2"/>
          <a:srcRect l="768" r="6061" b="-3"/>
          <a:stretch/>
        </p:blipFill>
        <p:spPr>
          <a:xfrm>
            <a:off x="4572000" y="1012536"/>
            <a:ext cx="3567121" cy="4756162"/>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sp>
        <p:nvSpPr>
          <p:cNvPr id="4" name="Slide Number Placeholder 3">
            <a:extLst>
              <a:ext uri="{FF2B5EF4-FFF2-40B4-BE49-F238E27FC236}">
                <a16:creationId xmlns:a16="http://schemas.microsoft.com/office/drawing/2014/main" id="{F9B90DC7-8EEC-D76C-8311-057BFAF7509C}"/>
              </a:ext>
            </a:extLst>
          </p:cNvPr>
          <p:cNvSpPr>
            <a:spLocks noGrp="1"/>
          </p:cNvSpPr>
          <p:nvPr>
            <p:ph type="sldNum" sz="quarter" idx="12"/>
          </p:nvPr>
        </p:nvSpPr>
        <p:spPr>
          <a:xfrm>
            <a:off x="8778240" y="6455664"/>
            <a:ext cx="336042" cy="365125"/>
          </a:xfrm>
        </p:spPr>
        <p:txBody>
          <a:bodyPr vert="horz" lIns="91440" tIns="45720" rIns="91440" bIns="45720" rtlCol="0" anchor="ctr">
            <a:normAutofit/>
          </a:bodyPr>
          <a:lstStyle/>
          <a:p>
            <a:pPr defTabSz="914400">
              <a:spcAft>
                <a:spcPts val="600"/>
              </a:spcAft>
              <a:defRPr/>
            </a:pPr>
            <a:fld id="{72FDC3A4-3ECB-4CC5-8031-F712224A9F4A}" type="slidenum">
              <a:rPr lang="en-US" altLang="en-US" sz="1000">
                <a:solidFill>
                  <a:srgbClr val="FFFFFF"/>
                </a:solidFill>
                <a:latin typeface="Calibri" panose="020F0502020204030204"/>
              </a:rPr>
              <a:pPr defTabSz="914400">
                <a:spcAft>
                  <a:spcPts val="600"/>
                </a:spcAft>
                <a:defRPr/>
              </a:pPr>
              <a:t>1</a:t>
            </a:fld>
            <a:endParaRPr lang="en-US" altLang="en-US" sz="1000">
              <a:solidFill>
                <a:srgbClr val="FFFFFF"/>
              </a:solidFill>
              <a:latin typeface="Calibri" panose="020F0502020204030204"/>
            </a:endParaRPr>
          </a:p>
        </p:txBody>
      </p:sp>
      <p:sp>
        <p:nvSpPr>
          <p:cNvPr id="3" name="Title 1">
            <a:extLst>
              <a:ext uri="{FF2B5EF4-FFF2-40B4-BE49-F238E27FC236}">
                <a16:creationId xmlns:a16="http://schemas.microsoft.com/office/drawing/2014/main" id="{B77169EF-90EC-7C0E-FF19-7BA1763AC09C}"/>
              </a:ext>
            </a:extLst>
          </p:cNvPr>
          <p:cNvSpPr txBox="1">
            <a:spLocks/>
          </p:cNvSpPr>
          <p:nvPr/>
        </p:nvSpPr>
        <p:spPr>
          <a:xfrm>
            <a:off x="786424" y="1439856"/>
            <a:ext cx="3567121" cy="5443128"/>
          </a:xfrm>
          <a:prstGeom prst="rect">
            <a:avLst/>
          </a:prstGeom>
        </p:spPr>
        <p:txBody>
          <a:bodyPr vert="horz" lIns="91440" tIns="45720" rIns="91440" bIns="45720" rtlCol="0" anchor="t">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600" b="1" dirty="0"/>
              <a:t>CITY OF STAMFORD</a:t>
            </a:r>
            <a:br>
              <a:rPr lang="en-US" sz="3600" b="1" dirty="0"/>
            </a:br>
            <a:r>
              <a:rPr lang="en-US" sz="3600" b="1" dirty="0"/>
              <a:t>HUMAN RESOURCES</a:t>
            </a:r>
            <a:br>
              <a:rPr lang="en-US" sz="3600" b="1" dirty="0"/>
            </a:br>
            <a:br>
              <a:rPr lang="en-US" sz="4200" b="1" dirty="0"/>
            </a:br>
            <a:br>
              <a:rPr lang="en-US" sz="4200" b="1" dirty="0"/>
            </a:br>
            <a:br>
              <a:rPr lang="en-US" sz="4200" b="1" dirty="0"/>
            </a:br>
            <a:br>
              <a:rPr lang="en-US" sz="4200" b="1" dirty="0"/>
            </a:br>
            <a:r>
              <a:rPr lang="en-US" sz="2700" b="1" dirty="0"/>
              <a:t>Alfred C. Cava</a:t>
            </a:r>
            <a:br>
              <a:rPr lang="en-US" sz="2700" b="1" dirty="0"/>
            </a:br>
            <a:r>
              <a:rPr lang="en-US" sz="2200" b="1" dirty="0"/>
              <a:t>Director of Human Resources</a:t>
            </a:r>
            <a:br>
              <a:rPr lang="en-US" sz="2200" b="1" dirty="0"/>
            </a:br>
            <a:r>
              <a:rPr lang="en-US" sz="2200" b="1" dirty="0"/>
              <a:t>203-977-4073</a:t>
            </a:r>
            <a:br>
              <a:rPr lang="en-US" sz="2200" b="1" dirty="0"/>
            </a:br>
            <a:r>
              <a:rPr lang="en-US" sz="2200" b="1" dirty="0"/>
              <a:t>March 3, 2023</a:t>
            </a:r>
            <a:br>
              <a:rPr lang="en-US" sz="2000" b="1" dirty="0"/>
            </a:br>
            <a:br>
              <a:rPr lang="en-US" sz="4200" dirty="0"/>
            </a:br>
            <a:endParaRPr lang="en-US" sz="4200" dirty="0"/>
          </a:p>
        </p:txBody>
      </p:sp>
    </p:spTree>
    <p:extLst>
      <p:ext uri="{BB962C8B-B14F-4D97-AF65-F5344CB8AC3E}">
        <p14:creationId xmlns:p14="http://schemas.microsoft.com/office/powerpoint/2010/main" val="4259633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3" name="Graphic 50182" descr="Upward trend">
            <a:extLst>
              <a:ext uri="{FF2B5EF4-FFF2-40B4-BE49-F238E27FC236}">
                <a16:creationId xmlns:a16="http://schemas.microsoft.com/office/drawing/2014/main" id="{B56CD6CF-0E61-82DD-64E5-36009923231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1097" y="1759590"/>
            <a:ext cx="2907124" cy="2907124"/>
          </a:xfrm>
          <a:prstGeom prst="rect">
            <a:avLst/>
          </a:prstGeom>
        </p:spPr>
      </p:pic>
      <p:sp>
        <p:nvSpPr>
          <p:cNvPr id="50179" name="Rectangle 3"/>
          <p:cNvSpPr>
            <a:spLocks noGrp="1" noChangeArrowheads="1"/>
          </p:cNvSpPr>
          <p:nvPr>
            <p:ph idx="1"/>
          </p:nvPr>
        </p:nvSpPr>
        <p:spPr>
          <a:xfrm>
            <a:off x="3352801" y="914400"/>
            <a:ext cx="5351526" cy="5715000"/>
          </a:xfrm>
        </p:spPr>
        <p:txBody>
          <a:bodyPr anchor="t">
            <a:normAutofit fontScale="92500"/>
          </a:bodyPr>
          <a:lstStyle/>
          <a:p>
            <a:pPr marL="457200" lvl="1" indent="0">
              <a:buNone/>
            </a:pPr>
            <a:r>
              <a:rPr lang="en-US" altLang="en-US" sz="1700" b="1" i="1" dirty="0"/>
              <a:t>What are the most significant accomplishments made &amp; challenges faced by the department in the last FY 2021-2022.</a:t>
            </a:r>
          </a:p>
          <a:p>
            <a:pPr marL="457200" lvl="1" indent="0">
              <a:buNone/>
            </a:pPr>
            <a:r>
              <a:rPr lang="en-US" altLang="en-US" sz="2000" u="sng" dirty="0">
                <a:latin typeface="Times New Roman" panose="02020603050405020304" pitchFamily="18" charset="0"/>
                <a:cs typeface="Times New Roman" panose="02020603050405020304" pitchFamily="18" charset="0"/>
              </a:rPr>
              <a:t>Accomplishments</a:t>
            </a:r>
          </a:p>
          <a:p>
            <a:pPr lvl="2"/>
            <a:r>
              <a:rPr lang="en-US" altLang="en-US" sz="1600" dirty="0">
                <a:latin typeface="Times New Roman" panose="02020603050405020304" pitchFamily="18" charset="0"/>
                <a:cs typeface="Times New Roman" panose="02020603050405020304" pitchFamily="18" charset="0"/>
              </a:rPr>
              <a:t>Continued to migrate employees and retirees to SPP.</a:t>
            </a:r>
          </a:p>
          <a:p>
            <a:pPr lvl="2"/>
            <a:r>
              <a:rPr lang="en-US" altLang="en-US" sz="1600" dirty="0">
                <a:latin typeface="Times New Roman" panose="02020603050405020304" pitchFamily="18" charset="0"/>
                <a:cs typeface="Times New Roman" panose="02020603050405020304" pitchFamily="18" charset="0"/>
              </a:rPr>
              <a:t>Improved employee/retiree experience with retirement:</a:t>
            </a:r>
          </a:p>
          <a:p>
            <a:pPr lvl="3"/>
            <a:r>
              <a:rPr lang="en-US" altLang="en-US" sz="1500" dirty="0">
                <a:latin typeface="Times New Roman" panose="02020603050405020304" pitchFamily="18" charset="0"/>
                <a:cs typeface="Times New Roman" panose="02020603050405020304" pitchFamily="18" charset="0"/>
              </a:rPr>
              <a:t>Implemented on-line access for employees to model retirement projections</a:t>
            </a:r>
            <a:r>
              <a:rPr lang="en-US" altLang="en-US" sz="1700" dirty="0">
                <a:latin typeface="Times New Roman" panose="02020603050405020304" pitchFamily="18" charset="0"/>
                <a:cs typeface="Times New Roman" panose="02020603050405020304" pitchFamily="18" charset="0"/>
              </a:rPr>
              <a:t>.</a:t>
            </a:r>
          </a:p>
          <a:p>
            <a:pPr lvl="3"/>
            <a:r>
              <a:rPr lang="en-US" altLang="en-US" sz="1500" dirty="0">
                <a:latin typeface="Times New Roman" panose="02020603050405020304" pitchFamily="18" charset="0"/>
                <a:cs typeface="Times New Roman" panose="02020603050405020304" pitchFamily="18" charset="0"/>
              </a:rPr>
              <a:t>Combined pension and retiree medical administration to improve employee experience. </a:t>
            </a:r>
          </a:p>
          <a:p>
            <a:pPr lvl="3"/>
            <a:r>
              <a:rPr lang="en-US" altLang="en-US" sz="1500" dirty="0">
                <a:latin typeface="Times New Roman" panose="02020603050405020304" pitchFamily="18" charset="0"/>
                <a:cs typeface="Times New Roman" panose="02020603050405020304" pitchFamily="18" charset="0"/>
              </a:rPr>
              <a:t>Transition 457/401a plans to Empower from Mass Mutual.</a:t>
            </a:r>
          </a:p>
          <a:p>
            <a:pPr lvl="2"/>
            <a:r>
              <a:rPr lang="en-US" altLang="en-US" sz="1600" dirty="0">
                <a:latin typeface="Times New Roman" panose="02020603050405020304" pitchFamily="18" charset="0"/>
                <a:cs typeface="Times New Roman" panose="02020603050405020304" pitchFamily="18" charset="0"/>
              </a:rPr>
              <a:t>Labor Settlements</a:t>
            </a:r>
          </a:p>
          <a:p>
            <a:pPr lvl="3"/>
            <a:r>
              <a:rPr lang="en-US" altLang="en-US" sz="1600" dirty="0">
                <a:latin typeface="Times New Roman" panose="02020603050405020304" pitchFamily="18" charset="0"/>
                <a:cs typeface="Times New Roman" panose="02020603050405020304" pitchFamily="18" charset="0"/>
              </a:rPr>
              <a:t>IUOE Local 30 Operations</a:t>
            </a:r>
          </a:p>
          <a:p>
            <a:pPr lvl="3"/>
            <a:r>
              <a:rPr lang="en-US" altLang="en-US" sz="1600" dirty="0">
                <a:latin typeface="Times New Roman" panose="02020603050405020304" pitchFamily="18" charset="0"/>
                <a:cs typeface="Times New Roman" panose="02020603050405020304" pitchFamily="18" charset="0"/>
              </a:rPr>
              <a:t>IUOE Local 30 WPCA</a:t>
            </a:r>
          </a:p>
          <a:p>
            <a:pPr lvl="3"/>
            <a:r>
              <a:rPr lang="en-US" altLang="en-US" sz="1600" dirty="0">
                <a:latin typeface="Times New Roman" panose="02020603050405020304" pitchFamily="18" charset="0"/>
                <a:cs typeface="Times New Roman" panose="02020603050405020304" pitchFamily="18" charset="0"/>
              </a:rPr>
              <a:t>Dental Hygienist</a:t>
            </a:r>
          </a:p>
          <a:p>
            <a:pPr lvl="3"/>
            <a:r>
              <a:rPr lang="en-US" altLang="en-US" sz="1600" dirty="0">
                <a:latin typeface="Times New Roman" panose="02020603050405020304" pitchFamily="18" charset="0"/>
                <a:cs typeface="Times New Roman" panose="02020603050405020304" pitchFamily="18" charset="0"/>
              </a:rPr>
              <a:t>Nurses Association</a:t>
            </a:r>
          </a:p>
          <a:p>
            <a:pPr lvl="3"/>
            <a:r>
              <a:rPr lang="en-US" altLang="en-US" sz="1600" dirty="0">
                <a:latin typeface="Times New Roman" panose="02020603050405020304" pitchFamily="18" charset="0"/>
                <a:cs typeface="Times New Roman" panose="02020603050405020304" pitchFamily="18" charset="0"/>
              </a:rPr>
              <a:t>Custodians (assisted BOE)</a:t>
            </a:r>
          </a:p>
          <a:p>
            <a:pPr lvl="2"/>
            <a:r>
              <a:rPr lang="en-US" altLang="en-US" sz="1600" dirty="0">
                <a:latin typeface="Times New Roman" panose="02020603050405020304" pitchFamily="18" charset="0"/>
                <a:cs typeface="Times New Roman" panose="02020603050405020304" pitchFamily="18" charset="0"/>
              </a:rPr>
              <a:t>Complete interface with Oracle for employee worker data and HSA bank for new Flexible Spending Account employee claims reimbursement via debt card.</a:t>
            </a:r>
          </a:p>
          <a:p>
            <a:pPr lvl="4"/>
            <a:endParaRPr lang="en-US" altLang="en-US" sz="1700" dirty="0">
              <a:latin typeface="Times New Roman" panose="02020603050405020304" pitchFamily="18" charset="0"/>
              <a:cs typeface="Times New Roman" panose="02020603050405020304" pitchFamily="18" charset="0"/>
            </a:endParaRPr>
          </a:p>
          <a:p>
            <a:pPr lvl="4"/>
            <a:endParaRPr lang="en-US" altLang="en-US" sz="1500" dirty="0"/>
          </a:p>
          <a:p>
            <a:pPr marL="914400" lvl="2" indent="0">
              <a:buNone/>
            </a:pPr>
            <a:endParaRPr lang="en-US" altLang="en-US" sz="1700" dirty="0"/>
          </a:p>
        </p:txBody>
      </p:sp>
      <p:sp>
        <p:nvSpPr>
          <p:cNvPr id="2" name="Slide Number Placeholder 1"/>
          <p:cNvSpPr>
            <a:spLocks noGrp="1"/>
          </p:cNvSpPr>
          <p:nvPr>
            <p:ph type="sldNum" sz="quarter" idx="12"/>
          </p:nvPr>
        </p:nvSpPr>
        <p:spPr>
          <a:xfrm>
            <a:off x="8778240" y="6455664"/>
            <a:ext cx="336042" cy="365125"/>
          </a:xfrm>
        </p:spPr>
        <p:txBody>
          <a:bodyPr>
            <a:normAutofit/>
          </a:bodyPr>
          <a:lstStyle/>
          <a:p>
            <a:pPr>
              <a:spcAft>
                <a:spcPts val="600"/>
              </a:spcAft>
            </a:pPr>
            <a:fld id="{72FDC3A4-3ECB-4CC5-8031-F712224A9F4A}" type="slidenum">
              <a:rPr lang="en-US" altLang="en-US" sz="1000">
                <a:solidFill>
                  <a:srgbClr val="FFFFFF"/>
                </a:solidFill>
              </a:rPr>
              <a:pPr>
                <a:spcAft>
                  <a:spcPts val="600"/>
                </a:spcAft>
              </a:pPr>
              <a:t>10</a:t>
            </a:fld>
            <a:endParaRPr lang="en-US" altLang="en-US" sz="1000">
              <a:solidFill>
                <a:srgbClr val="FFFFFF"/>
              </a:solidFill>
            </a:endParaRPr>
          </a:p>
        </p:txBody>
      </p:sp>
      <p:pic>
        <p:nvPicPr>
          <p:cNvPr id="4" name="Picture 2" descr="http://tse1.mm.bing.net/th?&amp;id=JN.sAbfTz7oVgFn7cqJ7CTGiw&amp;w=300&amp;h=300&amp;c=0&amp;pid=1.9&amp;rs=0&amp;p=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8153400" y="162791"/>
            <a:ext cx="550926"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373525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3" name="Graphic 50182" descr="Upward trend">
            <a:extLst>
              <a:ext uri="{FF2B5EF4-FFF2-40B4-BE49-F238E27FC236}">
                <a16:creationId xmlns:a16="http://schemas.microsoft.com/office/drawing/2014/main" id="{B56CD6CF-0E61-82DD-64E5-36009923231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1097" y="1759590"/>
            <a:ext cx="2907124" cy="2907124"/>
          </a:xfrm>
          <a:prstGeom prst="rect">
            <a:avLst/>
          </a:prstGeom>
        </p:spPr>
      </p:pic>
      <p:sp>
        <p:nvSpPr>
          <p:cNvPr id="50179" name="Rectangle 3"/>
          <p:cNvSpPr>
            <a:spLocks noGrp="1" noChangeArrowheads="1"/>
          </p:cNvSpPr>
          <p:nvPr>
            <p:ph idx="1"/>
          </p:nvPr>
        </p:nvSpPr>
        <p:spPr>
          <a:xfrm>
            <a:off x="3708221" y="990599"/>
            <a:ext cx="5070019" cy="5704609"/>
          </a:xfrm>
        </p:spPr>
        <p:txBody>
          <a:bodyPr anchor="t">
            <a:normAutofit/>
          </a:bodyPr>
          <a:lstStyle/>
          <a:p>
            <a:pPr marL="457200" lvl="1" indent="0">
              <a:buNone/>
            </a:pPr>
            <a:r>
              <a:rPr lang="en-US" altLang="en-US" sz="1700" b="1" i="1" dirty="0"/>
              <a:t>What are the most significant accomplishments made &amp; challenges faced by the department in the last FY 2021-2022.</a:t>
            </a:r>
          </a:p>
          <a:p>
            <a:pPr marL="457200" lvl="1" indent="0">
              <a:buNone/>
            </a:pPr>
            <a:r>
              <a:rPr lang="en-US" altLang="en-US" u="sng" dirty="0">
                <a:latin typeface="Times New Roman" panose="02020603050405020304" pitchFamily="18" charset="0"/>
                <a:cs typeface="Times New Roman" panose="02020603050405020304" pitchFamily="18" charset="0"/>
              </a:rPr>
              <a:t>Challenges</a:t>
            </a:r>
            <a:endParaRPr lang="en-US" altLang="en-US" sz="1500" dirty="0"/>
          </a:p>
          <a:p>
            <a:pPr lvl="2"/>
            <a:r>
              <a:rPr lang="en-US" altLang="en-US" sz="1600" dirty="0">
                <a:latin typeface="Times New Roman" panose="02020603050405020304" pitchFamily="18" charset="0"/>
                <a:cs typeface="Times New Roman" panose="02020603050405020304" pitchFamily="18" charset="0"/>
              </a:rPr>
              <a:t>Recruitment to fill open positions.</a:t>
            </a:r>
          </a:p>
          <a:p>
            <a:pPr lvl="2"/>
            <a:r>
              <a:rPr lang="en-US" altLang="en-US" sz="1600" dirty="0">
                <a:latin typeface="Times New Roman" panose="02020603050405020304" pitchFamily="18" charset="0"/>
                <a:cs typeface="Times New Roman" panose="02020603050405020304" pitchFamily="18" charset="0"/>
              </a:rPr>
              <a:t>Eliminating paper in processing of personnel actions and personnel files.</a:t>
            </a:r>
          </a:p>
          <a:p>
            <a:pPr lvl="2"/>
            <a:r>
              <a:rPr lang="en-US" altLang="en-US" sz="1600" dirty="0">
                <a:latin typeface="Times New Roman" panose="02020603050405020304" pitchFamily="18" charset="0"/>
                <a:cs typeface="Times New Roman" panose="02020603050405020304" pitchFamily="18" charset="0"/>
              </a:rPr>
              <a:t>Managing a post pandemic workforce.</a:t>
            </a:r>
          </a:p>
          <a:p>
            <a:pPr lvl="3"/>
            <a:r>
              <a:rPr lang="en-US" altLang="en-US" sz="1400" dirty="0">
                <a:latin typeface="Times New Roman" panose="02020603050405020304" pitchFamily="18" charset="0"/>
                <a:cs typeface="Times New Roman" panose="02020603050405020304" pitchFamily="18" charset="0"/>
              </a:rPr>
              <a:t>Balance in-office and remote work.</a:t>
            </a:r>
          </a:p>
          <a:p>
            <a:pPr lvl="3"/>
            <a:r>
              <a:rPr lang="en-US" altLang="en-US" sz="1400" dirty="0">
                <a:latin typeface="Times New Roman" panose="02020603050405020304" pitchFamily="18" charset="0"/>
                <a:cs typeface="Times New Roman" panose="02020603050405020304" pitchFamily="18" charset="0"/>
              </a:rPr>
              <a:t>Increase training opportunities on-line.</a:t>
            </a:r>
          </a:p>
          <a:p>
            <a:pPr lvl="3"/>
            <a:r>
              <a:rPr lang="en-US" altLang="en-US" sz="1400" dirty="0">
                <a:latin typeface="Times New Roman" panose="02020603050405020304" pitchFamily="18" charset="0"/>
                <a:cs typeface="Times New Roman" panose="02020603050405020304" pitchFamily="18" charset="0"/>
              </a:rPr>
              <a:t>Developing work-family policies.</a:t>
            </a:r>
          </a:p>
          <a:p>
            <a:pPr lvl="2"/>
            <a:r>
              <a:rPr lang="en-US" altLang="en-US" sz="1600" dirty="0">
                <a:latin typeface="Times New Roman" panose="02020603050405020304" pitchFamily="18" charset="0"/>
                <a:cs typeface="Times New Roman" panose="02020603050405020304" pitchFamily="18" charset="0"/>
              </a:rPr>
              <a:t>Negotiating labor agreements in a higher inflationary environment.</a:t>
            </a:r>
          </a:p>
          <a:p>
            <a:pPr lvl="2"/>
            <a:r>
              <a:rPr lang="en-US" altLang="en-US" sz="1600" dirty="0">
                <a:latin typeface="Times New Roman" panose="02020603050405020304" pitchFamily="18" charset="0"/>
                <a:cs typeface="Times New Roman" panose="02020603050405020304" pitchFamily="18" charset="0"/>
              </a:rPr>
              <a:t>Managing cost effective employee and retiree benefit programs.</a:t>
            </a:r>
          </a:p>
          <a:p>
            <a:pPr marL="914400" lvl="2" indent="0">
              <a:buNone/>
            </a:pPr>
            <a:endParaRPr lang="en-US" altLang="en-US" sz="1700" dirty="0"/>
          </a:p>
        </p:txBody>
      </p:sp>
      <p:sp>
        <p:nvSpPr>
          <p:cNvPr id="2" name="Slide Number Placeholder 1"/>
          <p:cNvSpPr>
            <a:spLocks noGrp="1"/>
          </p:cNvSpPr>
          <p:nvPr>
            <p:ph type="sldNum" sz="quarter" idx="12"/>
          </p:nvPr>
        </p:nvSpPr>
        <p:spPr>
          <a:xfrm>
            <a:off x="8778240" y="6455664"/>
            <a:ext cx="336042" cy="365125"/>
          </a:xfrm>
        </p:spPr>
        <p:txBody>
          <a:bodyPr>
            <a:normAutofit/>
          </a:bodyPr>
          <a:lstStyle/>
          <a:p>
            <a:pPr>
              <a:spcAft>
                <a:spcPts val="600"/>
              </a:spcAft>
            </a:pPr>
            <a:fld id="{72FDC3A4-3ECB-4CC5-8031-F712224A9F4A}" type="slidenum">
              <a:rPr lang="en-US" altLang="en-US" sz="1000">
                <a:solidFill>
                  <a:srgbClr val="FFFFFF"/>
                </a:solidFill>
              </a:rPr>
              <a:pPr>
                <a:spcAft>
                  <a:spcPts val="600"/>
                </a:spcAft>
              </a:pPr>
              <a:t>11</a:t>
            </a:fld>
            <a:endParaRPr lang="en-US" altLang="en-US" sz="1000">
              <a:solidFill>
                <a:srgbClr val="FFFFFF"/>
              </a:solidFill>
            </a:endParaRPr>
          </a:p>
        </p:txBody>
      </p:sp>
      <p:pic>
        <p:nvPicPr>
          <p:cNvPr id="4" name="Picture 2" descr="http://tse1.mm.bing.net/th?&amp;id=JN.sAbfTz7oVgFn7cqJ7CTGiw&amp;w=300&amp;h=300&amp;c=0&amp;pid=1.9&amp;rs=0&amp;p=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8153400" y="162791"/>
            <a:ext cx="550926"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01369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3" name="Graphic 50182" descr="Upward trend">
            <a:extLst>
              <a:ext uri="{FF2B5EF4-FFF2-40B4-BE49-F238E27FC236}">
                <a16:creationId xmlns:a16="http://schemas.microsoft.com/office/drawing/2014/main" id="{B56CD6CF-0E61-82DD-64E5-36009923231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1097" y="1759590"/>
            <a:ext cx="2907124" cy="2907124"/>
          </a:xfrm>
          <a:prstGeom prst="rect">
            <a:avLst/>
          </a:prstGeom>
        </p:spPr>
      </p:pic>
      <p:sp>
        <p:nvSpPr>
          <p:cNvPr id="50179" name="Rectangle 3"/>
          <p:cNvSpPr>
            <a:spLocks noGrp="1" noChangeArrowheads="1"/>
          </p:cNvSpPr>
          <p:nvPr>
            <p:ph idx="1"/>
          </p:nvPr>
        </p:nvSpPr>
        <p:spPr>
          <a:xfrm>
            <a:off x="3612971" y="964097"/>
            <a:ext cx="5070019" cy="5704609"/>
          </a:xfrm>
        </p:spPr>
        <p:txBody>
          <a:bodyPr anchor="t">
            <a:normAutofit/>
          </a:bodyPr>
          <a:lstStyle/>
          <a:p>
            <a:pPr marL="0" lvl="2" indent="0" algn="ctr">
              <a:spcBef>
                <a:spcPts val="0"/>
              </a:spcBef>
              <a:buNone/>
            </a:pPr>
            <a:r>
              <a:rPr lang="en-US" altLang="en-US" sz="2400" i="1" dirty="0">
                <a:latin typeface="Times New Roman" panose="02020603050405020304" pitchFamily="18" charset="0"/>
                <a:cs typeface="Times New Roman" panose="02020603050405020304" pitchFamily="18" charset="0"/>
              </a:rPr>
              <a:t>METRICS</a:t>
            </a:r>
          </a:p>
          <a:p>
            <a:pPr marL="0" lvl="2" indent="0" algn="ctr">
              <a:spcBef>
                <a:spcPts val="0"/>
              </a:spcBef>
              <a:buNone/>
            </a:pPr>
            <a:r>
              <a:rPr lang="en-US" altLang="en-US" sz="2400" i="1" dirty="0">
                <a:latin typeface="Times New Roman" panose="02020603050405020304" pitchFamily="18" charset="0"/>
                <a:cs typeface="Times New Roman" panose="02020603050405020304" pitchFamily="18" charset="0"/>
              </a:rPr>
              <a:t>FY 2022/23 Projected</a:t>
            </a:r>
          </a:p>
          <a:p>
            <a:pPr marL="0" lvl="2" indent="0">
              <a:spcBef>
                <a:spcPts val="0"/>
              </a:spcBef>
              <a:buNone/>
            </a:pPr>
            <a:endParaRPr lang="en-US" altLang="en-US" i="1" dirty="0">
              <a:latin typeface="Times New Roman" panose="02020603050405020304" pitchFamily="18" charset="0"/>
              <a:cs typeface="Times New Roman" panose="02020603050405020304" pitchFamily="18" charset="0"/>
            </a:endParaRPr>
          </a:p>
          <a:p>
            <a:pPr marL="0" lvl="2" indent="0">
              <a:spcBef>
                <a:spcPts val="0"/>
              </a:spcBef>
              <a:buNone/>
            </a:pPr>
            <a:r>
              <a:rPr lang="en-US" altLang="en-US" i="1" dirty="0">
                <a:latin typeface="Times New Roman" panose="02020603050405020304" pitchFamily="18" charset="0"/>
                <a:cs typeface="Times New Roman" panose="02020603050405020304" pitchFamily="18" charset="0"/>
              </a:rPr>
              <a:t>Personnel Transactions</a:t>
            </a:r>
          </a:p>
          <a:p>
            <a:pPr marL="0" lvl="2" indent="0">
              <a:spcBef>
                <a:spcPts val="0"/>
              </a:spcBef>
              <a:buNone/>
            </a:pPr>
            <a:r>
              <a:rPr lang="en-US" altLang="en-US" i="1" dirty="0">
                <a:latin typeface="Times New Roman" panose="02020603050405020304" pitchFamily="18" charset="0"/>
                <a:cs typeface="Times New Roman" panose="02020603050405020304" pitchFamily="18" charset="0"/>
              </a:rPr>
              <a:t>        </a:t>
            </a:r>
            <a:r>
              <a:rPr lang="en-US" altLang="en-US" sz="1800" i="1" dirty="0">
                <a:latin typeface="Times New Roman" panose="02020603050405020304" pitchFamily="18" charset="0"/>
                <a:cs typeface="Times New Roman" panose="02020603050405020304" pitchFamily="18" charset="0"/>
              </a:rPr>
              <a:t>New Hires</a:t>
            </a:r>
          </a:p>
          <a:p>
            <a:pPr marL="0" lvl="2" indent="0">
              <a:spcBef>
                <a:spcPts val="0"/>
              </a:spcBef>
              <a:buNone/>
            </a:pPr>
            <a:r>
              <a:rPr lang="en-US" altLang="en-US" sz="1800" i="1" dirty="0">
                <a:latin typeface="Times New Roman" panose="02020603050405020304" pitchFamily="18" charset="0"/>
                <a:cs typeface="Times New Roman" panose="02020603050405020304" pitchFamily="18" charset="0"/>
              </a:rPr>
              <a:t>	Benefit Eligible		  140</a:t>
            </a:r>
          </a:p>
          <a:p>
            <a:pPr marL="0" lvl="2" indent="0">
              <a:spcBef>
                <a:spcPts val="0"/>
              </a:spcBef>
              <a:buNone/>
            </a:pPr>
            <a:r>
              <a:rPr lang="en-US" altLang="en-US" sz="1800" i="1" dirty="0">
                <a:latin typeface="Times New Roman" panose="02020603050405020304" pitchFamily="18" charset="0"/>
                <a:cs typeface="Times New Roman" panose="02020603050405020304" pitchFamily="18" charset="0"/>
              </a:rPr>
              <a:t>	Non-Benefit Eligible 	  456		</a:t>
            </a:r>
            <a:r>
              <a:rPr lang="en-US" altLang="en-US" sz="1800" i="1" u="sng" dirty="0">
                <a:latin typeface="Times New Roman" panose="02020603050405020304" pitchFamily="18" charset="0"/>
                <a:cs typeface="Times New Roman" panose="02020603050405020304" pitchFamily="18" charset="0"/>
              </a:rPr>
              <a:t>Totals</a:t>
            </a:r>
            <a:r>
              <a:rPr lang="en-US" altLang="en-US" sz="1800" i="1" dirty="0">
                <a:latin typeface="Times New Roman" panose="02020603050405020304" pitchFamily="18" charset="0"/>
                <a:cs typeface="Times New Roman" panose="02020603050405020304" pitchFamily="18" charset="0"/>
              </a:rPr>
              <a:t>			  </a:t>
            </a:r>
            <a:r>
              <a:rPr lang="en-US" altLang="en-US" sz="1800" i="1" u="sng" dirty="0">
                <a:latin typeface="Times New Roman" panose="02020603050405020304" pitchFamily="18" charset="0"/>
                <a:cs typeface="Times New Roman" panose="02020603050405020304" pitchFamily="18" charset="0"/>
              </a:rPr>
              <a:t>596</a:t>
            </a:r>
          </a:p>
          <a:p>
            <a:pPr marL="0" lvl="2" indent="0">
              <a:spcBef>
                <a:spcPts val="0"/>
              </a:spcBef>
              <a:buNone/>
            </a:pPr>
            <a:r>
              <a:rPr lang="en-US" altLang="en-US" sz="1800" i="1" dirty="0">
                <a:latin typeface="Times New Roman" panose="02020603050405020304" pitchFamily="18" charset="0"/>
                <a:cs typeface="Times New Roman" panose="02020603050405020304" pitchFamily="18" charset="0"/>
              </a:rPr>
              <a:t>        Separations</a:t>
            </a:r>
          </a:p>
          <a:p>
            <a:pPr marL="0" lvl="2" indent="0">
              <a:spcBef>
                <a:spcPts val="0"/>
              </a:spcBef>
              <a:buNone/>
            </a:pPr>
            <a:r>
              <a:rPr lang="en-US" altLang="en-US" sz="1800" i="1" dirty="0">
                <a:latin typeface="Times New Roman" panose="02020603050405020304" pitchFamily="18" charset="0"/>
                <a:cs typeface="Times New Roman" panose="02020603050405020304" pitchFamily="18" charset="0"/>
              </a:rPr>
              <a:t>	Retirements		    82</a:t>
            </a:r>
          </a:p>
          <a:p>
            <a:pPr marL="0" lvl="2" indent="0">
              <a:spcBef>
                <a:spcPts val="0"/>
              </a:spcBef>
              <a:buNone/>
            </a:pPr>
            <a:r>
              <a:rPr lang="en-US" altLang="en-US" sz="1800" i="1" dirty="0">
                <a:latin typeface="Times New Roman" panose="02020603050405020304" pitchFamily="18" charset="0"/>
                <a:cs typeface="Times New Roman" panose="02020603050405020304" pitchFamily="18" charset="0"/>
              </a:rPr>
              <a:t>	Terminations		  500</a:t>
            </a:r>
          </a:p>
          <a:p>
            <a:pPr marL="0" lvl="2" indent="0">
              <a:spcBef>
                <a:spcPts val="0"/>
              </a:spcBef>
              <a:buNone/>
            </a:pPr>
            <a:r>
              <a:rPr lang="en-US" altLang="en-US" sz="1800" i="1" dirty="0">
                <a:latin typeface="Times New Roman" panose="02020603050405020304" pitchFamily="18" charset="0"/>
                <a:cs typeface="Times New Roman" panose="02020603050405020304" pitchFamily="18" charset="0"/>
              </a:rPr>
              <a:t>	</a:t>
            </a:r>
            <a:r>
              <a:rPr lang="en-US" altLang="en-US" sz="1800" i="1" u="sng" dirty="0">
                <a:latin typeface="Times New Roman" panose="02020603050405020304" pitchFamily="18" charset="0"/>
                <a:cs typeface="Times New Roman" panose="02020603050405020304" pitchFamily="18" charset="0"/>
              </a:rPr>
              <a:t>Totals</a:t>
            </a:r>
            <a:r>
              <a:rPr lang="en-US" altLang="en-US" sz="1800" i="1" dirty="0">
                <a:latin typeface="Times New Roman" panose="02020603050405020304" pitchFamily="18" charset="0"/>
                <a:cs typeface="Times New Roman" panose="02020603050405020304" pitchFamily="18" charset="0"/>
              </a:rPr>
              <a:t>			  </a:t>
            </a:r>
            <a:r>
              <a:rPr lang="en-US" altLang="en-US" sz="1800" i="1" u="sng" dirty="0">
                <a:latin typeface="Times New Roman" panose="02020603050405020304" pitchFamily="18" charset="0"/>
                <a:cs typeface="Times New Roman" panose="02020603050405020304" pitchFamily="18" charset="0"/>
              </a:rPr>
              <a:t>582</a:t>
            </a:r>
          </a:p>
          <a:p>
            <a:pPr marL="0" lvl="2" indent="0">
              <a:spcBef>
                <a:spcPts val="0"/>
              </a:spcBef>
              <a:buNone/>
            </a:pPr>
            <a:r>
              <a:rPr lang="en-US" altLang="en-US" sz="1800" i="1" dirty="0">
                <a:latin typeface="Times New Roman" panose="02020603050405020304" pitchFamily="18" charset="0"/>
                <a:cs typeface="Times New Roman" panose="02020603050405020304" pitchFamily="18" charset="0"/>
              </a:rPr>
              <a:t>         Personnel Changes</a:t>
            </a:r>
          </a:p>
          <a:p>
            <a:pPr marL="0" lvl="2" indent="0">
              <a:spcBef>
                <a:spcPts val="0"/>
              </a:spcBef>
              <a:buNone/>
            </a:pPr>
            <a:r>
              <a:rPr lang="en-US" altLang="en-US" sz="1800" i="1" dirty="0">
                <a:latin typeface="Times New Roman" panose="02020603050405020304" pitchFamily="18" charset="0"/>
                <a:cs typeface="Times New Roman" panose="02020603050405020304" pitchFamily="18" charset="0"/>
              </a:rPr>
              <a:t>	GWIs			1,200</a:t>
            </a:r>
          </a:p>
          <a:p>
            <a:pPr marL="0" lvl="2" indent="0">
              <a:spcBef>
                <a:spcPts val="0"/>
              </a:spcBef>
              <a:buNone/>
            </a:pPr>
            <a:r>
              <a:rPr lang="en-US" altLang="en-US" sz="1800" i="1" dirty="0">
                <a:latin typeface="Times New Roman" panose="02020603050405020304" pitchFamily="18" charset="0"/>
                <a:cs typeface="Times New Roman" panose="02020603050405020304" pitchFamily="18" charset="0"/>
              </a:rPr>
              <a:t>	Reclassifications		     40</a:t>
            </a:r>
          </a:p>
          <a:p>
            <a:pPr marL="0" lvl="2" indent="0">
              <a:spcBef>
                <a:spcPts val="0"/>
              </a:spcBef>
              <a:buNone/>
            </a:pPr>
            <a:r>
              <a:rPr lang="en-US" altLang="en-US" sz="1800" i="1" dirty="0">
                <a:latin typeface="Times New Roman" panose="02020603050405020304" pitchFamily="18" charset="0"/>
                <a:cs typeface="Times New Roman" panose="02020603050405020304" pitchFamily="18" charset="0"/>
              </a:rPr>
              <a:t>	Promotions		   100</a:t>
            </a:r>
          </a:p>
          <a:p>
            <a:pPr marL="0" lvl="2" indent="0">
              <a:spcBef>
                <a:spcPts val="0"/>
              </a:spcBef>
              <a:buNone/>
            </a:pPr>
            <a:r>
              <a:rPr lang="en-US" altLang="en-US" sz="1800" i="1" dirty="0">
                <a:latin typeface="Times New Roman" panose="02020603050405020304" pitchFamily="18" charset="0"/>
                <a:cs typeface="Times New Roman" panose="02020603050405020304" pitchFamily="18" charset="0"/>
              </a:rPr>
              <a:t>	Reallocations		       8</a:t>
            </a:r>
          </a:p>
          <a:p>
            <a:pPr marL="0" lvl="2" indent="0">
              <a:spcBef>
                <a:spcPts val="0"/>
              </a:spcBef>
              <a:buNone/>
            </a:pPr>
            <a:r>
              <a:rPr lang="en-US" altLang="en-US" sz="1800" i="1" dirty="0">
                <a:latin typeface="Times New Roman" panose="02020603050405020304" pitchFamily="18" charset="0"/>
                <a:cs typeface="Times New Roman" panose="02020603050405020304" pitchFamily="18" charset="0"/>
              </a:rPr>
              <a:t>	Step Progressions		   370</a:t>
            </a:r>
          </a:p>
          <a:p>
            <a:pPr marL="0" lvl="2" indent="0">
              <a:spcBef>
                <a:spcPts val="0"/>
              </a:spcBef>
              <a:buNone/>
            </a:pPr>
            <a:r>
              <a:rPr lang="en-US" altLang="en-US" sz="1800" i="1" dirty="0">
                <a:latin typeface="Times New Roman" panose="02020603050405020304" pitchFamily="18" charset="0"/>
                <a:cs typeface="Times New Roman" panose="02020603050405020304" pitchFamily="18" charset="0"/>
              </a:rPr>
              <a:t>	</a:t>
            </a:r>
            <a:r>
              <a:rPr lang="en-US" altLang="en-US" sz="1800" i="1" u="sng" dirty="0">
                <a:latin typeface="Times New Roman" panose="02020603050405020304" pitchFamily="18" charset="0"/>
                <a:cs typeface="Times New Roman" panose="02020603050405020304" pitchFamily="18" charset="0"/>
              </a:rPr>
              <a:t>Totals</a:t>
            </a:r>
            <a:r>
              <a:rPr lang="en-US" altLang="en-US" sz="1800" i="1" dirty="0">
                <a:latin typeface="Times New Roman" panose="02020603050405020304" pitchFamily="18" charset="0"/>
                <a:cs typeface="Times New Roman" panose="02020603050405020304" pitchFamily="18" charset="0"/>
              </a:rPr>
              <a:t>			</a:t>
            </a:r>
            <a:r>
              <a:rPr lang="en-US" altLang="en-US" sz="1800" i="1" u="sng" dirty="0">
                <a:latin typeface="Times New Roman" panose="02020603050405020304" pitchFamily="18" charset="0"/>
                <a:cs typeface="Times New Roman" panose="02020603050405020304" pitchFamily="18" charset="0"/>
              </a:rPr>
              <a:t>1,710</a:t>
            </a:r>
          </a:p>
          <a:p>
            <a:pPr marL="0" lvl="2" indent="0">
              <a:spcBef>
                <a:spcPts val="0"/>
              </a:spcBef>
              <a:buNone/>
            </a:pPr>
            <a:endParaRPr lang="en-US" altLang="en-US" i="1"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a:xfrm>
            <a:off x="8778240" y="6455664"/>
            <a:ext cx="336042" cy="365125"/>
          </a:xfrm>
        </p:spPr>
        <p:txBody>
          <a:bodyPr>
            <a:normAutofit/>
          </a:bodyPr>
          <a:lstStyle/>
          <a:p>
            <a:pPr>
              <a:spcAft>
                <a:spcPts val="600"/>
              </a:spcAft>
            </a:pPr>
            <a:fld id="{72FDC3A4-3ECB-4CC5-8031-F712224A9F4A}" type="slidenum">
              <a:rPr lang="en-US" altLang="en-US" sz="1000">
                <a:solidFill>
                  <a:srgbClr val="FFFFFF"/>
                </a:solidFill>
              </a:rPr>
              <a:pPr>
                <a:spcAft>
                  <a:spcPts val="600"/>
                </a:spcAft>
              </a:pPr>
              <a:t>12</a:t>
            </a:fld>
            <a:endParaRPr lang="en-US" altLang="en-US" sz="1000">
              <a:solidFill>
                <a:srgbClr val="FFFFFF"/>
              </a:solidFill>
            </a:endParaRPr>
          </a:p>
        </p:txBody>
      </p:sp>
      <p:pic>
        <p:nvPicPr>
          <p:cNvPr id="4" name="Picture 2" descr="http://tse1.mm.bing.net/th?&amp;id=JN.sAbfTz7oVgFn7cqJ7CTGiw&amp;w=300&amp;h=300&amp;c=0&amp;pid=1.9&amp;rs=0&amp;p=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8153400" y="162791"/>
            <a:ext cx="550926"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632532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3" name="Graphic 50182" descr="Upward trend">
            <a:extLst>
              <a:ext uri="{FF2B5EF4-FFF2-40B4-BE49-F238E27FC236}">
                <a16:creationId xmlns:a16="http://schemas.microsoft.com/office/drawing/2014/main" id="{B56CD6CF-0E61-82DD-64E5-36009923231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1097" y="1759590"/>
            <a:ext cx="2907124" cy="2907124"/>
          </a:xfrm>
          <a:prstGeom prst="rect">
            <a:avLst/>
          </a:prstGeom>
        </p:spPr>
      </p:pic>
      <p:sp>
        <p:nvSpPr>
          <p:cNvPr id="50179" name="Rectangle 3"/>
          <p:cNvSpPr>
            <a:spLocks noGrp="1" noChangeArrowheads="1"/>
          </p:cNvSpPr>
          <p:nvPr>
            <p:ph idx="1"/>
          </p:nvPr>
        </p:nvSpPr>
        <p:spPr>
          <a:xfrm>
            <a:off x="3612971" y="964097"/>
            <a:ext cx="5070019" cy="5704609"/>
          </a:xfrm>
        </p:spPr>
        <p:txBody>
          <a:bodyPr anchor="t">
            <a:normAutofit/>
          </a:bodyPr>
          <a:lstStyle/>
          <a:p>
            <a:pPr marL="0" lvl="2" indent="0" algn="ctr">
              <a:spcBef>
                <a:spcPts val="0"/>
              </a:spcBef>
              <a:buNone/>
            </a:pPr>
            <a:r>
              <a:rPr lang="en-US" altLang="en-US" sz="2400" i="1" dirty="0">
                <a:latin typeface="Times New Roman" panose="02020603050405020304" pitchFamily="18" charset="0"/>
                <a:cs typeface="Times New Roman" panose="02020603050405020304" pitchFamily="18" charset="0"/>
              </a:rPr>
              <a:t>METRICS</a:t>
            </a:r>
          </a:p>
          <a:p>
            <a:pPr marL="0" lvl="2" indent="0" algn="ctr">
              <a:spcBef>
                <a:spcPts val="0"/>
              </a:spcBef>
              <a:buNone/>
            </a:pPr>
            <a:r>
              <a:rPr lang="en-US" altLang="en-US" sz="2400" i="1" dirty="0">
                <a:latin typeface="Times New Roman" panose="02020603050405020304" pitchFamily="18" charset="0"/>
                <a:cs typeface="Times New Roman" panose="02020603050405020304" pitchFamily="18" charset="0"/>
              </a:rPr>
              <a:t>FY 2022/23 Projected</a:t>
            </a:r>
          </a:p>
          <a:p>
            <a:pPr marL="0" lvl="2" indent="0">
              <a:spcBef>
                <a:spcPts val="0"/>
              </a:spcBef>
              <a:buNone/>
            </a:pPr>
            <a:endParaRPr lang="en-US" altLang="en-US" i="1" u="sng" dirty="0">
              <a:latin typeface="Times New Roman" panose="02020603050405020304" pitchFamily="18" charset="0"/>
              <a:cs typeface="Times New Roman" panose="02020603050405020304" pitchFamily="18" charset="0"/>
            </a:endParaRPr>
          </a:p>
          <a:p>
            <a:pPr marL="0" lvl="2" indent="0">
              <a:spcBef>
                <a:spcPts val="0"/>
              </a:spcBef>
              <a:buNone/>
            </a:pPr>
            <a:r>
              <a:rPr lang="en-US" altLang="en-US" i="1" dirty="0">
                <a:latin typeface="Times New Roman" panose="02020603050405020304" pitchFamily="18" charset="0"/>
                <a:cs typeface="Times New Roman" panose="02020603050405020304" pitchFamily="18" charset="0"/>
              </a:rPr>
              <a:t>Recruitment/Employment </a:t>
            </a:r>
          </a:p>
          <a:p>
            <a:pPr marL="0" lvl="2" indent="0">
              <a:spcBef>
                <a:spcPts val="0"/>
              </a:spcBef>
              <a:buNone/>
            </a:pPr>
            <a:endParaRPr lang="en-US" altLang="en-US" i="1" dirty="0">
              <a:latin typeface="Times New Roman" panose="02020603050405020304" pitchFamily="18" charset="0"/>
              <a:cs typeface="Times New Roman" panose="02020603050405020304" pitchFamily="18" charset="0"/>
            </a:endParaRPr>
          </a:p>
          <a:p>
            <a:pPr marL="0" lvl="2" indent="0">
              <a:spcBef>
                <a:spcPts val="0"/>
              </a:spcBef>
              <a:buNone/>
            </a:pPr>
            <a:r>
              <a:rPr lang="en-US" altLang="en-US" sz="1800" i="1" dirty="0">
                <a:latin typeface="Times New Roman" panose="02020603050405020304" pitchFamily="18" charset="0"/>
                <a:cs typeface="Times New Roman" panose="02020603050405020304" pitchFamily="18" charset="0"/>
              </a:rPr>
              <a:t>Total applications processed		3,000+</a:t>
            </a:r>
          </a:p>
          <a:p>
            <a:pPr marL="0" lvl="2" indent="0">
              <a:spcBef>
                <a:spcPts val="0"/>
              </a:spcBef>
              <a:buNone/>
            </a:pPr>
            <a:r>
              <a:rPr lang="en-US" altLang="en-US" sz="1800" i="1" dirty="0">
                <a:latin typeface="Times New Roman" panose="02020603050405020304" pitchFamily="18" charset="0"/>
                <a:cs typeface="Times New Roman" panose="02020603050405020304" pitchFamily="18" charset="0"/>
              </a:rPr>
              <a:t>Written exams 		      	      19</a:t>
            </a:r>
          </a:p>
          <a:p>
            <a:pPr marL="0" lvl="2" indent="0">
              <a:spcBef>
                <a:spcPts val="0"/>
              </a:spcBef>
              <a:buNone/>
            </a:pPr>
            <a:r>
              <a:rPr lang="en-US" altLang="en-US" sz="1800" i="1" dirty="0">
                <a:latin typeface="Times New Roman" panose="02020603050405020304" pitchFamily="18" charset="0"/>
                <a:cs typeface="Times New Roman" panose="02020603050405020304" pitchFamily="18" charset="0"/>
              </a:rPr>
              <a:t>Training &amp; experience exams		      58</a:t>
            </a:r>
          </a:p>
          <a:p>
            <a:pPr marL="0" lvl="2" indent="0">
              <a:spcBef>
                <a:spcPts val="0"/>
              </a:spcBef>
              <a:buNone/>
            </a:pPr>
            <a:r>
              <a:rPr lang="en-US" altLang="en-US" sz="1800" i="1" dirty="0">
                <a:latin typeface="Times New Roman" panose="02020603050405020304" pitchFamily="18" charset="0"/>
                <a:cs typeface="Times New Roman" panose="02020603050405020304" pitchFamily="18" charset="0"/>
              </a:rPr>
              <a:t>Job Postings			      85</a:t>
            </a:r>
          </a:p>
          <a:p>
            <a:pPr marL="0" lvl="2" indent="0">
              <a:spcBef>
                <a:spcPts val="0"/>
              </a:spcBef>
              <a:buNone/>
            </a:pPr>
            <a:endParaRPr lang="en-US" altLang="en-US" sz="1800" i="1" dirty="0">
              <a:latin typeface="Times New Roman" panose="02020603050405020304" pitchFamily="18" charset="0"/>
              <a:cs typeface="Times New Roman" panose="02020603050405020304" pitchFamily="18" charset="0"/>
            </a:endParaRPr>
          </a:p>
          <a:p>
            <a:pPr marL="0" lvl="2" indent="0">
              <a:spcBef>
                <a:spcPts val="0"/>
              </a:spcBef>
              <a:buNone/>
            </a:pPr>
            <a:r>
              <a:rPr lang="en-US" altLang="en-US" sz="1800" i="1" dirty="0">
                <a:latin typeface="Times New Roman" panose="02020603050405020304" pitchFamily="18" charset="0"/>
                <a:cs typeface="Times New Roman" panose="02020603050405020304" pitchFamily="18" charset="0"/>
              </a:rPr>
              <a:t>Police Employment Candidates </a:t>
            </a:r>
          </a:p>
          <a:p>
            <a:pPr marL="0" lvl="2" indent="0">
              <a:spcBef>
                <a:spcPts val="0"/>
              </a:spcBef>
              <a:buNone/>
            </a:pPr>
            <a:r>
              <a:rPr lang="en-US" altLang="en-US" sz="1800" i="1" dirty="0">
                <a:latin typeface="Times New Roman" panose="02020603050405020304" pitchFamily="18" charset="0"/>
                <a:cs typeface="Times New Roman" panose="02020603050405020304" pitchFamily="18" charset="0"/>
              </a:rPr>
              <a:t>    Entry Level Exam		    523</a:t>
            </a:r>
          </a:p>
          <a:p>
            <a:pPr marL="0" lvl="2" indent="0">
              <a:spcBef>
                <a:spcPts val="0"/>
              </a:spcBef>
              <a:buNone/>
            </a:pPr>
            <a:r>
              <a:rPr lang="en-US" altLang="en-US" sz="1800" i="1" dirty="0">
                <a:latin typeface="Times New Roman" panose="02020603050405020304" pitchFamily="18" charset="0"/>
                <a:cs typeface="Times New Roman" panose="02020603050405020304" pitchFamily="18" charset="0"/>
              </a:rPr>
              <a:t>     Lateral Exam			      55</a:t>
            </a:r>
          </a:p>
          <a:p>
            <a:pPr marL="0" lvl="2" indent="0">
              <a:spcBef>
                <a:spcPts val="0"/>
              </a:spcBef>
              <a:buNone/>
            </a:pPr>
            <a:r>
              <a:rPr lang="en-US" altLang="en-US" sz="1800" i="1" dirty="0">
                <a:latin typeface="Times New Roman" panose="02020603050405020304" pitchFamily="18" charset="0"/>
                <a:cs typeface="Times New Roman" panose="02020603050405020304" pitchFamily="18" charset="0"/>
              </a:rPr>
              <a:t>    Promotions Exam		      60</a:t>
            </a:r>
          </a:p>
          <a:p>
            <a:pPr marL="0" lvl="2" indent="0">
              <a:spcBef>
                <a:spcPts val="0"/>
              </a:spcBef>
              <a:buNone/>
            </a:pPr>
            <a:r>
              <a:rPr lang="en-US" altLang="en-US" sz="1800" i="1" dirty="0">
                <a:latin typeface="Times New Roman" panose="02020603050405020304" pitchFamily="18" charset="0"/>
                <a:cs typeface="Times New Roman" panose="02020603050405020304" pitchFamily="18" charset="0"/>
              </a:rPr>
              <a:t>    </a:t>
            </a:r>
            <a:r>
              <a:rPr lang="en-US" altLang="en-US" sz="1800" i="1" u="sng" dirty="0">
                <a:latin typeface="Times New Roman" panose="02020603050405020304" pitchFamily="18" charset="0"/>
                <a:cs typeface="Times New Roman" panose="02020603050405020304" pitchFamily="18" charset="0"/>
              </a:rPr>
              <a:t>Totals</a:t>
            </a:r>
            <a:r>
              <a:rPr lang="en-US" altLang="en-US" sz="1800" i="1" dirty="0">
                <a:latin typeface="Times New Roman" panose="02020603050405020304" pitchFamily="18" charset="0"/>
                <a:cs typeface="Times New Roman" panose="02020603050405020304" pitchFamily="18" charset="0"/>
              </a:rPr>
              <a:t>				    </a:t>
            </a:r>
            <a:r>
              <a:rPr lang="en-US" altLang="en-US" sz="1800" i="1" u="sng" dirty="0">
                <a:latin typeface="Times New Roman" panose="02020603050405020304" pitchFamily="18" charset="0"/>
                <a:cs typeface="Times New Roman" panose="02020603050405020304" pitchFamily="18" charset="0"/>
              </a:rPr>
              <a:t>638</a:t>
            </a:r>
            <a:r>
              <a:rPr lang="en-US" altLang="en-US" sz="1800" i="1" dirty="0">
                <a:latin typeface="Times New Roman" panose="02020603050405020304" pitchFamily="18" charset="0"/>
                <a:cs typeface="Times New Roman" panose="02020603050405020304" pitchFamily="18" charset="0"/>
              </a:rPr>
              <a:t>	</a:t>
            </a:r>
          </a:p>
          <a:p>
            <a:pPr marL="0" lvl="2" indent="0">
              <a:spcBef>
                <a:spcPts val="0"/>
              </a:spcBef>
              <a:buNone/>
            </a:pPr>
            <a:endParaRPr lang="en-US" altLang="en-US" sz="1800" i="1" dirty="0">
              <a:latin typeface="Times New Roman" panose="02020603050405020304" pitchFamily="18" charset="0"/>
              <a:cs typeface="Times New Roman" panose="02020603050405020304" pitchFamily="18" charset="0"/>
            </a:endParaRPr>
          </a:p>
          <a:p>
            <a:pPr marL="0" lvl="2" indent="0">
              <a:spcBef>
                <a:spcPts val="0"/>
              </a:spcBef>
              <a:buNone/>
            </a:pPr>
            <a:r>
              <a:rPr lang="en-US" altLang="en-US" sz="1800" i="1" dirty="0">
                <a:latin typeface="Times New Roman" panose="02020603050405020304" pitchFamily="18" charset="0"/>
                <a:cs typeface="Times New Roman" panose="02020603050405020304" pitchFamily="18" charset="0"/>
              </a:rPr>
              <a:t>Fire Employment Candidates</a:t>
            </a:r>
          </a:p>
          <a:p>
            <a:pPr marL="0" lvl="2" indent="0">
              <a:spcBef>
                <a:spcPts val="0"/>
              </a:spcBef>
              <a:buNone/>
            </a:pPr>
            <a:r>
              <a:rPr lang="en-US" altLang="en-US" sz="1800" i="1" dirty="0">
                <a:latin typeface="Times New Roman" panose="02020603050405020304" pitchFamily="18" charset="0"/>
                <a:cs typeface="Times New Roman" panose="02020603050405020304" pitchFamily="18" charset="0"/>
              </a:rPr>
              <a:t>      Entry Level Exam		      831</a:t>
            </a:r>
          </a:p>
          <a:p>
            <a:pPr marL="0" lvl="2" indent="0">
              <a:spcBef>
                <a:spcPts val="0"/>
              </a:spcBef>
              <a:buNone/>
            </a:pPr>
            <a:r>
              <a:rPr lang="en-US" altLang="en-US" sz="1800" i="1" dirty="0">
                <a:latin typeface="Times New Roman" panose="02020603050405020304" pitchFamily="18" charset="0"/>
                <a:cs typeface="Times New Roman" panose="02020603050405020304" pitchFamily="18" charset="0"/>
              </a:rPr>
              <a:t>      Promotional			        75</a:t>
            </a:r>
          </a:p>
          <a:p>
            <a:pPr marL="0" lvl="2" indent="0">
              <a:spcBef>
                <a:spcPts val="0"/>
              </a:spcBef>
              <a:buNone/>
            </a:pPr>
            <a:r>
              <a:rPr lang="en-US" altLang="en-US" sz="1800" i="1" dirty="0">
                <a:latin typeface="Times New Roman" panose="02020603050405020304" pitchFamily="18" charset="0"/>
                <a:cs typeface="Times New Roman" panose="02020603050405020304" pitchFamily="18" charset="0"/>
              </a:rPr>
              <a:t>      </a:t>
            </a:r>
            <a:r>
              <a:rPr lang="en-US" altLang="en-US" sz="1800" i="1" u="sng" dirty="0">
                <a:latin typeface="Times New Roman" panose="02020603050405020304" pitchFamily="18" charset="0"/>
                <a:cs typeface="Times New Roman" panose="02020603050405020304" pitchFamily="18" charset="0"/>
              </a:rPr>
              <a:t>Totals</a:t>
            </a:r>
            <a:r>
              <a:rPr lang="en-US" altLang="en-US" sz="1800" i="1" dirty="0">
                <a:latin typeface="Times New Roman" panose="02020603050405020304" pitchFamily="18" charset="0"/>
                <a:cs typeface="Times New Roman" panose="02020603050405020304" pitchFamily="18" charset="0"/>
              </a:rPr>
              <a:t>				      </a:t>
            </a:r>
            <a:r>
              <a:rPr lang="en-US" altLang="en-US" sz="1800" i="1" u="sng" dirty="0">
                <a:latin typeface="Times New Roman" panose="02020603050405020304" pitchFamily="18" charset="0"/>
                <a:cs typeface="Times New Roman" panose="02020603050405020304" pitchFamily="18" charset="0"/>
              </a:rPr>
              <a:t>906</a:t>
            </a:r>
            <a:r>
              <a:rPr lang="en-US" altLang="en-US" sz="1800" i="1" dirty="0">
                <a:latin typeface="Times New Roman" panose="02020603050405020304" pitchFamily="18" charset="0"/>
                <a:cs typeface="Times New Roman" panose="02020603050405020304" pitchFamily="18" charset="0"/>
              </a:rPr>
              <a:t>	</a:t>
            </a:r>
          </a:p>
          <a:p>
            <a:pPr marL="0" lvl="2" indent="0">
              <a:spcBef>
                <a:spcPts val="0"/>
              </a:spcBef>
              <a:buNone/>
            </a:pPr>
            <a:r>
              <a:rPr lang="en-US" altLang="en-US" sz="1800" i="1" dirty="0">
                <a:latin typeface="Times New Roman" panose="02020603050405020304" pitchFamily="18" charset="0"/>
                <a:cs typeface="Times New Roman" panose="02020603050405020304" pitchFamily="18" charset="0"/>
              </a:rPr>
              <a:t> </a:t>
            </a:r>
          </a:p>
          <a:p>
            <a:pPr marL="0" lvl="2" indent="0">
              <a:spcBef>
                <a:spcPts val="0"/>
              </a:spcBef>
              <a:buNone/>
            </a:pPr>
            <a:endParaRPr lang="en-US" altLang="en-US" i="1"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a:xfrm>
            <a:off x="8778240" y="6455664"/>
            <a:ext cx="336042" cy="365125"/>
          </a:xfrm>
        </p:spPr>
        <p:txBody>
          <a:bodyPr>
            <a:normAutofit/>
          </a:bodyPr>
          <a:lstStyle/>
          <a:p>
            <a:pPr>
              <a:spcAft>
                <a:spcPts val="600"/>
              </a:spcAft>
            </a:pPr>
            <a:fld id="{72FDC3A4-3ECB-4CC5-8031-F712224A9F4A}" type="slidenum">
              <a:rPr lang="en-US" altLang="en-US" sz="1000">
                <a:solidFill>
                  <a:srgbClr val="FFFFFF"/>
                </a:solidFill>
              </a:rPr>
              <a:pPr>
                <a:spcAft>
                  <a:spcPts val="600"/>
                </a:spcAft>
              </a:pPr>
              <a:t>13</a:t>
            </a:fld>
            <a:endParaRPr lang="en-US" altLang="en-US" sz="1000">
              <a:solidFill>
                <a:srgbClr val="FFFFFF"/>
              </a:solidFill>
            </a:endParaRPr>
          </a:p>
        </p:txBody>
      </p:sp>
      <p:pic>
        <p:nvPicPr>
          <p:cNvPr id="4" name="Picture 2" descr="http://tse1.mm.bing.net/th?&amp;id=JN.sAbfTz7oVgFn7cqJ7CTGiw&amp;w=300&amp;h=300&amp;c=0&amp;pid=1.9&amp;rs=0&amp;p=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8153400" y="162791"/>
            <a:ext cx="550926"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0187193"/>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3" name="Graphic 50182" descr="Upward trend">
            <a:extLst>
              <a:ext uri="{FF2B5EF4-FFF2-40B4-BE49-F238E27FC236}">
                <a16:creationId xmlns:a16="http://schemas.microsoft.com/office/drawing/2014/main" id="{B56CD6CF-0E61-82DD-64E5-36009923231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1097" y="1759590"/>
            <a:ext cx="2907124" cy="2907124"/>
          </a:xfrm>
          <a:prstGeom prst="rect">
            <a:avLst/>
          </a:prstGeom>
        </p:spPr>
      </p:pic>
      <p:sp>
        <p:nvSpPr>
          <p:cNvPr id="50179" name="Rectangle 3"/>
          <p:cNvSpPr>
            <a:spLocks noGrp="1" noChangeArrowheads="1"/>
          </p:cNvSpPr>
          <p:nvPr>
            <p:ph idx="1"/>
          </p:nvPr>
        </p:nvSpPr>
        <p:spPr>
          <a:xfrm>
            <a:off x="3612971" y="964097"/>
            <a:ext cx="5070019" cy="5704609"/>
          </a:xfrm>
        </p:spPr>
        <p:txBody>
          <a:bodyPr anchor="t">
            <a:normAutofit/>
          </a:bodyPr>
          <a:lstStyle/>
          <a:p>
            <a:pPr marL="0" lvl="2" indent="0" algn="ctr">
              <a:spcBef>
                <a:spcPts val="0"/>
              </a:spcBef>
              <a:buNone/>
            </a:pPr>
            <a:r>
              <a:rPr lang="en-US" altLang="en-US" sz="2400" i="1" dirty="0">
                <a:latin typeface="Times New Roman" panose="02020603050405020304" pitchFamily="18" charset="0"/>
                <a:cs typeface="Times New Roman" panose="02020603050405020304" pitchFamily="18" charset="0"/>
              </a:rPr>
              <a:t>METRICS</a:t>
            </a:r>
          </a:p>
          <a:p>
            <a:pPr marL="0" lvl="2" indent="0" algn="ctr">
              <a:spcBef>
                <a:spcPts val="0"/>
              </a:spcBef>
              <a:buNone/>
            </a:pPr>
            <a:r>
              <a:rPr lang="en-US" altLang="en-US" sz="2400" i="1" dirty="0">
                <a:latin typeface="Times New Roman" panose="02020603050405020304" pitchFamily="18" charset="0"/>
                <a:cs typeface="Times New Roman" panose="02020603050405020304" pitchFamily="18" charset="0"/>
              </a:rPr>
              <a:t>FY 2022/23 Projected</a:t>
            </a:r>
          </a:p>
          <a:p>
            <a:pPr marL="0" lvl="2" indent="0">
              <a:spcBef>
                <a:spcPts val="0"/>
              </a:spcBef>
              <a:buNone/>
            </a:pPr>
            <a:endParaRPr lang="en-US" altLang="en-US" i="1" dirty="0">
              <a:latin typeface="Times New Roman" panose="02020603050405020304" pitchFamily="18" charset="0"/>
              <a:cs typeface="Times New Roman" panose="02020603050405020304" pitchFamily="18" charset="0"/>
            </a:endParaRPr>
          </a:p>
          <a:p>
            <a:pPr marL="0" lvl="2" indent="0">
              <a:spcBef>
                <a:spcPts val="0"/>
              </a:spcBef>
              <a:buNone/>
            </a:pPr>
            <a:r>
              <a:rPr lang="en-US" altLang="en-US" i="1" dirty="0">
                <a:latin typeface="Times New Roman" panose="02020603050405020304" pitchFamily="18" charset="0"/>
                <a:cs typeface="Times New Roman" panose="02020603050405020304" pitchFamily="18" charset="0"/>
              </a:rPr>
              <a:t>Pension Valuation Reconciliation</a:t>
            </a:r>
          </a:p>
          <a:p>
            <a:pPr marL="0" lvl="2" indent="0">
              <a:spcBef>
                <a:spcPts val="0"/>
              </a:spcBef>
              <a:buNone/>
            </a:pPr>
            <a:r>
              <a:rPr lang="en-US" altLang="en-US" i="1" dirty="0">
                <a:latin typeface="Times New Roman" panose="02020603050405020304" pitchFamily="18" charset="0"/>
                <a:cs typeface="Times New Roman" panose="02020603050405020304" pitchFamily="18" charset="0"/>
              </a:rPr>
              <a:t>	        </a:t>
            </a:r>
            <a:r>
              <a:rPr lang="en-US" altLang="en-US" sz="1800" i="1" u="sng" dirty="0">
                <a:latin typeface="Times New Roman" panose="02020603050405020304" pitchFamily="18" charset="0"/>
                <a:cs typeface="Times New Roman" panose="02020603050405020304" pitchFamily="18" charset="0"/>
              </a:rPr>
              <a:t>Actives</a:t>
            </a:r>
            <a:r>
              <a:rPr lang="en-US" altLang="en-US" sz="1800" i="1" dirty="0">
                <a:latin typeface="Times New Roman" panose="02020603050405020304" pitchFamily="18" charset="0"/>
                <a:cs typeface="Times New Roman" panose="02020603050405020304" pitchFamily="18" charset="0"/>
              </a:rPr>
              <a:t>   </a:t>
            </a:r>
            <a:r>
              <a:rPr lang="en-US" altLang="en-US" sz="1800" i="1" u="sng" dirty="0">
                <a:latin typeface="Times New Roman" panose="02020603050405020304" pitchFamily="18" charset="0"/>
                <a:cs typeface="Times New Roman" panose="02020603050405020304" pitchFamily="18" charset="0"/>
              </a:rPr>
              <a:t>Retirees</a:t>
            </a:r>
            <a:r>
              <a:rPr lang="en-US" altLang="en-US" sz="1800" i="1" dirty="0">
                <a:latin typeface="Times New Roman" panose="02020603050405020304" pitchFamily="18" charset="0"/>
                <a:cs typeface="Times New Roman" panose="02020603050405020304" pitchFamily="18" charset="0"/>
              </a:rPr>
              <a:t>  	</a:t>
            </a:r>
            <a:r>
              <a:rPr lang="en-US" altLang="en-US" sz="1800" i="1" u="sng" dirty="0">
                <a:latin typeface="Times New Roman" panose="02020603050405020304" pitchFamily="18" charset="0"/>
                <a:cs typeface="Times New Roman" panose="02020603050405020304" pitchFamily="18" charset="0"/>
              </a:rPr>
              <a:t>Totals</a:t>
            </a:r>
          </a:p>
          <a:p>
            <a:pPr marL="0" lvl="2" indent="0">
              <a:spcBef>
                <a:spcPts val="0"/>
              </a:spcBef>
              <a:buNone/>
            </a:pPr>
            <a:r>
              <a:rPr lang="en-US" altLang="en-US" sz="1800" i="1" dirty="0">
                <a:latin typeface="Times New Roman" panose="02020603050405020304" pitchFamily="18" charset="0"/>
                <a:cs typeface="Times New Roman" panose="02020603050405020304" pitchFamily="18" charset="0"/>
              </a:rPr>
              <a:t>   CERF            </a:t>
            </a:r>
            <a:r>
              <a:rPr lang="en-US" altLang="en-US" sz="1600" i="1" dirty="0">
                <a:latin typeface="Times New Roman" panose="02020603050405020304" pitchFamily="18" charset="0"/>
                <a:cs typeface="Times New Roman" panose="02020603050405020304" pitchFamily="18" charset="0"/>
              </a:rPr>
              <a:t>Milliman  </a:t>
            </a:r>
            <a:r>
              <a:rPr lang="en-US" altLang="en-US" sz="1600" i="1" dirty="0" err="1">
                <a:latin typeface="Times New Roman" panose="02020603050405020304" pitchFamily="18" charset="0"/>
                <a:cs typeface="Times New Roman" panose="02020603050405020304" pitchFamily="18" charset="0"/>
              </a:rPr>
              <a:t>Milliman</a:t>
            </a:r>
            <a:endParaRPr lang="en-US" altLang="en-US" sz="1600" i="1" dirty="0">
              <a:latin typeface="Times New Roman" panose="02020603050405020304" pitchFamily="18" charset="0"/>
              <a:cs typeface="Times New Roman" panose="02020603050405020304" pitchFamily="18" charset="0"/>
            </a:endParaRPr>
          </a:p>
          <a:p>
            <a:pPr marL="0" lvl="2" indent="0">
              <a:spcBef>
                <a:spcPts val="0"/>
              </a:spcBef>
              <a:buNone/>
            </a:pPr>
            <a:r>
              <a:rPr lang="en-US" altLang="en-US" sz="1800" i="1" dirty="0">
                <a:latin typeface="Times New Roman" panose="02020603050405020304" pitchFamily="18" charset="0"/>
                <a:cs typeface="Times New Roman" panose="02020603050405020304" pitchFamily="18" charset="0"/>
              </a:rPr>
              <a:t>   Custodians     110	           205	   315</a:t>
            </a:r>
          </a:p>
          <a:p>
            <a:pPr marL="0" lvl="2" indent="0">
              <a:spcBef>
                <a:spcPts val="0"/>
              </a:spcBef>
              <a:buNone/>
            </a:pPr>
            <a:r>
              <a:rPr lang="en-US" altLang="en-US" sz="1800" i="1" dirty="0">
                <a:latin typeface="Times New Roman" panose="02020603050405020304" pitchFamily="18" charset="0"/>
                <a:cs typeface="Times New Roman" panose="02020603050405020304" pitchFamily="18" charset="0"/>
              </a:rPr>
              <a:t>   Fire	          251           239	   490</a:t>
            </a:r>
          </a:p>
          <a:p>
            <a:pPr marL="0" lvl="2" indent="0">
              <a:spcBef>
                <a:spcPts val="0"/>
              </a:spcBef>
              <a:buNone/>
            </a:pPr>
            <a:r>
              <a:rPr lang="en-US" altLang="en-US" sz="1800" i="1" dirty="0">
                <a:latin typeface="Times New Roman" panose="02020603050405020304" pitchFamily="18" charset="0"/>
                <a:cs typeface="Times New Roman" panose="02020603050405020304" pitchFamily="18" charset="0"/>
              </a:rPr>
              <a:t>   Police	          298           359	   657</a:t>
            </a:r>
          </a:p>
          <a:p>
            <a:pPr marL="0" lvl="2" indent="0">
              <a:spcBef>
                <a:spcPts val="0"/>
              </a:spcBef>
              <a:buNone/>
            </a:pPr>
            <a:r>
              <a:rPr lang="en-US" altLang="en-US" sz="1800" i="1" dirty="0">
                <a:latin typeface="Times New Roman" panose="02020603050405020304" pitchFamily="18" charset="0"/>
                <a:cs typeface="Times New Roman" panose="02020603050405020304" pitchFamily="18" charset="0"/>
              </a:rPr>
              <a:t>   </a:t>
            </a:r>
            <a:r>
              <a:rPr lang="en-US" altLang="en-US" sz="1800" i="1" u="sng" dirty="0">
                <a:latin typeface="Times New Roman" panose="02020603050405020304" pitchFamily="18" charset="0"/>
                <a:cs typeface="Times New Roman" panose="02020603050405020304" pitchFamily="18" charset="0"/>
              </a:rPr>
              <a:t>Totals</a:t>
            </a:r>
            <a:r>
              <a:rPr lang="en-US" altLang="en-US" sz="1800" i="1" dirty="0">
                <a:latin typeface="Times New Roman" panose="02020603050405020304" pitchFamily="18" charset="0"/>
                <a:cs typeface="Times New Roman" panose="02020603050405020304" pitchFamily="18" charset="0"/>
              </a:rPr>
              <a:t>				</a:t>
            </a:r>
            <a:r>
              <a:rPr lang="en-US" altLang="en-US" sz="1800" i="1" u="sng" dirty="0">
                <a:latin typeface="Times New Roman" panose="02020603050405020304" pitchFamily="18" charset="0"/>
                <a:cs typeface="Times New Roman" panose="02020603050405020304" pitchFamily="18" charset="0"/>
              </a:rPr>
              <a:t>1,462</a:t>
            </a:r>
          </a:p>
          <a:p>
            <a:pPr marL="0" lvl="2" indent="0">
              <a:spcBef>
                <a:spcPts val="0"/>
              </a:spcBef>
              <a:buNone/>
            </a:pPr>
            <a:endParaRPr lang="en-US" altLang="en-US" sz="1800" i="1" u="sng" dirty="0">
              <a:latin typeface="Times New Roman" panose="02020603050405020304" pitchFamily="18" charset="0"/>
              <a:cs typeface="Times New Roman" panose="02020603050405020304" pitchFamily="18" charset="0"/>
            </a:endParaRPr>
          </a:p>
          <a:p>
            <a:pPr marL="0" lvl="2" indent="0">
              <a:spcBef>
                <a:spcPts val="0"/>
              </a:spcBef>
              <a:buNone/>
            </a:pPr>
            <a:r>
              <a:rPr lang="en-US" altLang="en-US" i="1" dirty="0">
                <a:latin typeface="Times New Roman" panose="02020603050405020304" pitchFamily="18" charset="0"/>
                <a:cs typeface="Times New Roman" panose="02020603050405020304" pitchFamily="18" charset="0"/>
              </a:rPr>
              <a:t>OPEB Valuation  </a:t>
            </a:r>
          </a:p>
          <a:p>
            <a:pPr marL="0" lvl="2" indent="0">
              <a:spcBef>
                <a:spcPts val="0"/>
              </a:spcBef>
              <a:buNone/>
            </a:pPr>
            <a:r>
              <a:rPr lang="en-US" altLang="en-US" sz="1800" i="1" dirty="0">
                <a:latin typeface="Times New Roman" panose="02020603050405020304" pitchFamily="18" charset="0"/>
                <a:cs typeface="Times New Roman" panose="02020603050405020304" pitchFamily="18" charset="0"/>
              </a:rPr>
              <a:t>	          </a:t>
            </a:r>
            <a:r>
              <a:rPr lang="en-US" altLang="en-US" sz="1800" i="1" u="sng" dirty="0">
                <a:latin typeface="Times New Roman" panose="02020603050405020304" pitchFamily="18" charset="0"/>
                <a:cs typeface="Times New Roman" panose="02020603050405020304" pitchFamily="18" charset="0"/>
              </a:rPr>
              <a:t>Actives</a:t>
            </a:r>
            <a:r>
              <a:rPr lang="en-US" altLang="en-US" sz="1800" i="1" dirty="0">
                <a:latin typeface="Times New Roman" panose="02020603050405020304" pitchFamily="18" charset="0"/>
                <a:cs typeface="Times New Roman" panose="02020603050405020304" pitchFamily="18" charset="0"/>
              </a:rPr>
              <a:t>    </a:t>
            </a:r>
            <a:r>
              <a:rPr lang="en-US" altLang="en-US" sz="1800" i="1" u="sng" dirty="0">
                <a:latin typeface="Times New Roman" panose="02020603050405020304" pitchFamily="18" charset="0"/>
                <a:cs typeface="Times New Roman" panose="02020603050405020304" pitchFamily="18" charset="0"/>
              </a:rPr>
              <a:t>Retirees</a:t>
            </a:r>
            <a:r>
              <a:rPr lang="en-US" altLang="en-US" sz="1800" i="1" dirty="0">
                <a:latin typeface="Times New Roman" panose="02020603050405020304" pitchFamily="18" charset="0"/>
                <a:cs typeface="Times New Roman" panose="02020603050405020304" pitchFamily="18" charset="0"/>
              </a:rPr>
              <a:t>	</a:t>
            </a:r>
            <a:r>
              <a:rPr lang="en-US" altLang="en-US" sz="1800" i="1" u="sng" dirty="0">
                <a:latin typeface="Times New Roman" panose="02020603050405020304" pitchFamily="18" charset="0"/>
                <a:cs typeface="Times New Roman" panose="02020603050405020304" pitchFamily="18" charset="0"/>
              </a:rPr>
              <a:t>Totals</a:t>
            </a:r>
          </a:p>
          <a:p>
            <a:pPr marL="0" lvl="2" indent="0">
              <a:spcBef>
                <a:spcPts val="0"/>
              </a:spcBef>
              <a:buNone/>
            </a:pPr>
            <a:r>
              <a:rPr lang="en-US" altLang="en-US" sz="1800" i="1" dirty="0">
                <a:latin typeface="Times New Roman" panose="02020603050405020304" pitchFamily="18" charset="0"/>
                <a:cs typeface="Times New Roman" panose="02020603050405020304" pitchFamily="18" charset="0"/>
              </a:rPr>
              <a:t>		1,339	827	2,166</a:t>
            </a:r>
          </a:p>
          <a:p>
            <a:pPr marL="0" lvl="2" indent="0">
              <a:spcBef>
                <a:spcPts val="0"/>
              </a:spcBef>
              <a:buNone/>
            </a:pPr>
            <a:endParaRPr lang="en-US" altLang="en-US" sz="1800" i="1" dirty="0">
              <a:latin typeface="Times New Roman" panose="02020603050405020304" pitchFamily="18" charset="0"/>
              <a:cs typeface="Times New Roman" panose="02020603050405020304" pitchFamily="18" charset="0"/>
            </a:endParaRPr>
          </a:p>
          <a:p>
            <a:pPr marL="0" lvl="2" indent="0">
              <a:spcBef>
                <a:spcPts val="0"/>
              </a:spcBef>
              <a:buNone/>
            </a:pPr>
            <a:r>
              <a:rPr lang="en-US" altLang="en-US" i="1" dirty="0">
                <a:latin typeface="Times New Roman" panose="02020603050405020304" pitchFamily="18" charset="0"/>
                <a:cs typeface="Times New Roman" panose="02020603050405020304" pitchFamily="18" charset="0"/>
              </a:rPr>
              <a:t>Required 1095-C Forms Produced	2,300</a:t>
            </a:r>
          </a:p>
          <a:p>
            <a:pPr marL="0" lvl="2" indent="0">
              <a:spcBef>
                <a:spcPts val="0"/>
              </a:spcBef>
              <a:buNone/>
            </a:pPr>
            <a:endParaRPr lang="en-US" altLang="en-US" i="1" dirty="0">
              <a:latin typeface="Times New Roman" panose="02020603050405020304" pitchFamily="18" charset="0"/>
              <a:cs typeface="Times New Roman" panose="02020603050405020304" pitchFamily="18" charset="0"/>
            </a:endParaRPr>
          </a:p>
          <a:p>
            <a:pPr marL="0" lvl="2" indent="0">
              <a:spcBef>
                <a:spcPts val="0"/>
              </a:spcBef>
              <a:buNone/>
            </a:pPr>
            <a:r>
              <a:rPr lang="en-US" altLang="en-US" i="1" dirty="0">
                <a:latin typeface="Times New Roman" panose="02020603050405020304" pitchFamily="18" charset="0"/>
                <a:cs typeface="Times New Roman" panose="02020603050405020304" pitchFamily="18" charset="0"/>
              </a:rPr>
              <a:t>Monthly city 401a matches		  882</a:t>
            </a:r>
          </a:p>
        </p:txBody>
      </p:sp>
      <p:sp>
        <p:nvSpPr>
          <p:cNvPr id="2" name="Slide Number Placeholder 1"/>
          <p:cNvSpPr>
            <a:spLocks noGrp="1"/>
          </p:cNvSpPr>
          <p:nvPr>
            <p:ph type="sldNum" sz="quarter" idx="12"/>
          </p:nvPr>
        </p:nvSpPr>
        <p:spPr>
          <a:xfrm>
            <a:off x="8778240" y="6455664"/>
            <a:ext cx="336042" cy="365125"/>
          </a:xfrm>
        </p:spPr>
        <p:txBody>
          <a:bodyPr>
            <a:normAutofit/>
          </a:bodyPr>
          <a:lstStyle/>
          <a:p>
            <a:pPr>
              <a:spcAft>
                <a:spcPts val="600"/>
              </a:spcAft>
            </a:pPr>
            <a:fld id="{72FDC3A4-3ECB-4CC5-8031-F712224A9F4A}" type="slidenum">
              <a:rPr lang="en-US" altLang="en-US" sz="1000">
                <a:solidFill>
                  <a:srgbClr val="FFFFFF"/>
                </a:solidFill>
              </a:rPr>
              <a:pPr>
                <a:spcAft>
                  <a:spcPts val="600"/>
                </a:spcAft>
              </a:pPr>
              <a:t>14</a:t>
            </a:fld>
            <a:endParaRPr lang="en-US" altLang="en-US" sz="1000">
              <a:solidFill>
                <a:srgbClr val="FFFFFF"/>
              </a:solidFill>
            </a:endParaRPr>
          </a:p>
        </p:txBody>
      </p:sp>
      <p:pic>
        <p:nvPicPr>
          <p:cNvPr id="4" name="Picture 2" descr="http://tse1.mm.bing.net/th?&amp;id=JN.sAbfTz7oVgFn7cqJ7CTGiw&amp;w=300&amp;h=300&amp;c=0&amp;pid=1.9&amp;rs=0&amp;p=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8153400" y="162791"/>
            <a:ext cx="550926"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166132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48" name="Rectangle 5147">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6" name="Rectangle 6"/>
          <p:cNvSpPr>
            <a:spLocks noGrp="1" noChangeArrowheads="1"/>
          </p:cNvSpPr>
          <p:nvPr>
            <p:ph type="title"/>
          </p:nvPr>
        </p:nvSpPr>
        <p:spPr>
          <a:xfrm>
            <a:off x="628650" y="556995"/>
            <a:ext cx="7886700" cy="1133693"/>
          </a:xfrm>
        </p:spPr>
        <p:txBody>
          <a:bodyPr>
            <a:normAutofit/>
          </a:bodyPr>
          <a:lstStyle/>
          <a:p>
            <a:pPr marL="800100"/>
            <a:r>
              <a:rPr lang="en-US" sz="4500" b="1" i="1" dirty="0"/>
              <a:t>FY 2023-2024 Goals</a:t>
            </a:r>
          </a:p>
        </p:txBody>
      </p:sp>
      <p:sp>
        <p:nvSpPr>
          <p:cNvPr id="2" name="Slide Number Placeholder 1"/>
          <p:cNvSpPr>
            <a:spLocks noGrp="1"/>
          </p:cNvSpPr>
          <p:nvPr>
            <p:ph type="sldNum" sz="quarter" idx="12"/>
          </p:nvPr>
        </p:nvSpPr>
        <p:spPr>
          <a:xfrm>
            <a:off x="6457950" y="6356350"/>
            <a:ext cx="2057400" cy="365125"/>
          </a:xfrm>
        </p:spPr>
        <p:txBody>
          <a:bodyPr>
            <a:normAutofit/>
          </a:bodyPr>
          <a:lstStyle/>
          <a:p>
            <a:pPr>
              <a:spcAft>
                <a:spcPts val="600"/>
              </a:spcAft>
            </a:pPr>
            <a:fld id="{72FDC3A4-3ECB-4CC5-8031-F712224A9F4A}" type="slidenum">
              <a:rPr lang="en-US" altLang="en-US" smtClean="0"/>
              <a:pPr>
                <a:spcAft>
                  <a:spcPts val="600"/>
                </a:spcAft>
              </a:pPr>
              <a:t>15</a:t>
            </a:fld>
            <a:endParaRPr lang="en-US" altLang="en-US"/>
          </a:p>
        </p:txBody>
      </p:sp>
      <p:pic>
        <p:nvPicPr>
          <p:cNvPr id="4" name="Picture 2" descr="http://tse1.mm.bing.net/th?&amp;id=JN.sAbfTz7oVgFn7cqJ7CTGiw&amp;w=300&amp;h=300&amp;c=0&amp;pid=1.9&amp;rs=0&amp;p=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153400" y="162791"/>
            <a:ext cx="550926" cy="6858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129" name="Rectangle 7">
            <a:extLst>
              <a:ext uri="{FF2B5EF4-FFF2-40B4-BE49-F238E27FC236}">
                <a16:creationId xmlns:a16="http://schemas.microsoft.com/office/drawing/2014/main" id="{D1F9C69E-4B77-BF42-0919-0A6E22D60173}"/>
              </a:ext>
            </a:extLst>
          </p:cNvPr>
          <p:cNvGraphicFramePr>
            <a:graphicFrameLocks noGrp="1"/>
          </p:cNvGraphicFramePr>
          <p:nvPr>
            <p:ph idx="1"/>
            <p:extLst>
              <p:ext uri="{D42A27DB-BD31-4B8C-83A1-F6EECF244321}">
                <p14:modId xmlns:p14="http://schemas.microsoft.com/office/powerpoint/2010/main" val="519233102"/>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48" name="Rectangle 5147">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6" name="Rectangle 6"/>
          <p:cNvSpPr>
            <a:spLocks noGrp="1" noChangeArrowheads="1"/>
          </p:cNvSpPr>
          <p:nvPr>
            <p:ph type="title"/>
          </p:nvPr>
        </p:nvSpPr>
        <p:spPr>
          <a:xfrm>
            <a:off x="628650" y="556995"/>
            <a:ext cx="7886700" cy="1133693"/>
          </a:xfrm>
        </p:spPr>
        <p:txBody>
          <a:bodyPr>
            <a:normAutofit/>
          </a:bodyPr>
          <a:lstStyle/>
          <a:p>
            <a:pPr marL="800100"/>
            <a:r>
              <a:rPr lang="en-US" sz="4500" b="1" i="1" dirty="0"/>
              <a:t>FY 2023-2024 Goals</a:t>
            </a:r>
          </a:p>
        </p:txBody>
      </p:sp>
      <p:sp>
        <p:nvSpPr>
          <p:cNvPr id="2" name="Slide Number Placeholder 1"/>
          <p:cNvSpPr>
            <a:spLocks noGrp="1"/>
          </p:cNvSpPr>
          <p:nvPr>
            <p:ph type="sldNum" sz="quarter" idx="12"/>
          </p:nvPr>
        </p:nvSpPr>
        <p:spPr>
          <a:xfrm>
            <a:off x="6457950" y="6356350"/>
            <a:ext cx="2057400" cy="365125"/>
          </a:xfrm>
        </p:spPr>
        <p:txBody>
          <a:bodyPr>
            <a:normAutofit/>
          </a:bodyPr>
          <a:lstStyle/>
          <a:p>
            <a:pPr>
              <a:spcAft>
                <a:spcPts val="600"/>
              </a:spcAft>
            </a:pPr>
            <a:fld id="{72FDC3A4-3ECB-4CC5-8031-F712224A9F4A}" type="slidenum">
              <a:rPr lang="en-US" altLang="en-US" smtClean="0"/>
              <a:pPr>
                <a:spcAft>
                  <a:spcPts val="600"/>
                </a:spcAft>
              </a:pPr>
              <a:t>16</a:t>
            </a:fld>
            <a:endParaRPr lang="en-US" altLang="en-US"/>
          </a:p>
        </p:txBody>
      </p:sp>
      <p:pic>
        <p:nvPicPr>
          <p:cNvPr id="4" name="Picture 2" descr="http://tse1.mm.bing.net/th?&amp;id=JN.sAbfTz7oVgFn7cqJ7CTGiw&amp;w=300&amp;h=300&amp;c=0&amp;pid=1.9&amp;rs=0&amp;p=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153400" y="162791"/>
            <a:ext cx="550926" cy="6858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129" name="Rectangle 7">
            <a:extLst>
              <a:ext uri="{FF2B5EF4-FFF2-40B4-BE49-F238E27FC236}">
                <a16:creationId xmlns:a16="http://schemas.microsoft.com/office/drawing/2014/main" id="{D1F9C69E-4B77-BF42-0919-0A6E22D60173}"/>
              </a:ext>
            </a:extLst>
          </p:cNvPr>
          <p:cNvGraphicFramePr>
            <a:graphicFrameLocks noGrp="1"/>
          </p:cNvGraphicFramePr>
          <p:nvPr>
            <p:ph idx="1"/>
            <p:extLst>
              <p:ext uri="{D42A27DB-BD31-4B8C-83A1-F6EECF244321}">
                <p14:modId xmlns:p14="http://schemas.microsoft.com/office/powerpoint/2010/main" val="1298496450"/>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8149842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48" name="Rectangle 5147">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6" name="Rectangle 6"/>
          <p:cNvSpPr>
            <a:spLocks noGrp="1" noChangeArrowheads="1"/>
          </p:cNvSpPr>
          <p:nvPr>
            <p:ph type="title"/>
          </p:nvPr>
        </p:nvSpPr>
        <p:spPr>
          <a:xfrm>
            <a:off x="628650" y="556995"/>
            <a:ext cx="7886700" cy="1133693"/>
          </a:xfrm>
        </p:spPr>
        <p:txBody>
          <a:bodyPr>
            <a:normAutofit/>
          </a:bodyPr>
          <a:lstStyle/>
          <a:p>
            <a:pPr marL="800100"/>
            <a:r>
              <a:rPr lang="en-US" sz="4500" b="1" i="1" dirty="0"/>
              <a:t>FY 2023-2024 Goals</a:t>
            </a:r>
          </a:p>
        </p:txBody>
      </p:sp>
      <p:sp>
        <p:nvSpPr>
          <p:cNvPr id="2" name="Slide Number Placeholder 1"/>
          <p:cNvSpPr>
            <a:spLocks noGrp="1"/>
          </p:cNvSpPr>
          <p:nvPr>
            <p:ph type="sldNum" sz="quarter" idx="12"/>
          </p:nvPr>
        </p:nvSpPr>
        <p:spPr>
          <a:xfrm>
            <a:off x="6457950" y="6356350"/>
            <a:ext cx="2057400" cy="365125"/>
          </a:xfrm>
        </p:spPr>
        <p:txBody>
          <a:bodyPr>
            <a:normAutofit/>
          </a:bodyPr>
          <a:lstStyle/>
          <a:p>
            <a:pPr>
              <a:spcAft>
                <a:spcPts val="600"/>
              </a:spcAft>
            </a:pPr>
            <a:fld id="{72FDC3A4-3ECB-4CC5-8031-F712224A9F4A}" type="slidenum">
              <a:rPr lang="en-US" altLang="en-US" smtClean="0"/>
              <a:pPr>
                <a:spcAft>
                  <a:spcPts val="600"/>
                </a:spcAft>
              </a:pPr>
              <a:t>17</a:t>
            </a:fld>
            <a:endParaRPr lang="en-US" altLang="en-US"/>
          </a:p>
        </p:txBody>
      </p:sp>
      <p:pic>
        <p:nvPicPr>
          <p:cNvPr id="4" name="Picture 2" descr="http://tse1.mm.bing.net/th?&amp;id=JN.sAbfTz7oVgFn7cqJ7CTGiw&amp;w=300&amp;h=300&amp;c=0&amp;pid=1.9&amp;rs=0&amp;p=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153400" y="162791"/>
            <a:ext cx="550926" cy="6858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129" name="Rectangle 7">
            <a:extLst>
              <a:ext uri="{FF2B5EF4-FFF2-40B4-BE49-F238E27FC236}">
                <a16:creationId xmlns:a16="http://schemas.microsoft.com/office/drawing/2014/main" id="{D1F9C69E-4B77-BF42-0919-0A6E22D60173}"/>
              </a:ext>
            </a:extLst>
          </p:cNvPr>
          <p:cNvGraphicFramePr>
            <a:graphicFrameLocks noGrp="1"/>
          </p:cNvGraphicFramePr>
          <p:nvPr>
            <p:ph idx="1"/>
            <p:extLst>
              <p:ext uri="{D42A27DB-BD31-4B8C-83A1-F6EECF244321}">
                <p14:modId xmlns:p14="http://schemas.microsoft.com/office/powerpoint/2010/main" val="1566691292"/>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8397826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48" name="Rectangle 5147">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6" name="Rectangle 6"/>
          <p:cNvSpPr>
            <a:spLocks noGrp="1" noChangeArrowheads="1"/>
          </p:cNvSpPr>
          <p:nvPr>
            <p:ph type="title"/>
          </p:nvPr>
        </p:nvSpPr>
        <p:spPr>
          <a:xfrm>
            <a:off x="628650" y="556995"/>
            <a:ext cx="7886700" cy="1133693"/>
          </a:xfrm>
        </p:spPr>
        <p:txBody>
          <a:bodyPr>
            <a:normAutofit/>
          </a:bodyPr>
          <a:lstStyle/>
          <a:p>
            <a:pPr marL="800100"/>
            <a:r>
              <a:rPr lang="en-US" sz="4500" b="1" i="1" dirty="0"/>
              <a:t>FY 2023-2024 Goals</a:t>
            </a:r>
          </a:p>
        </p:txBody>
      </p:sp>
      <p:sp>
        <p:nvSpPr>
          <p:cNvPr id="2" name="Slide Number Placeholder 1"/>
          <p:cNvSpPr>
            <a:spLocks noGrp="1"/>
          </p:cNvSpPr>
          <p:nvPr>
            <p:ph type="sldNum" sz="quarter" idx="12"/>
          </p:nvPr>
        </p:nvSpPr>
        <p:spPr>
          <a:xfrm>
            <a:off x="6457950" y="6356350"/>
            <a:ext cx="2057400" cy="365125"/>
          </a:xfrm>
        </p:spPr>
        <p:txBody>
          <a:bodyPr>
            <a:normAutofit/>
          </a:bodyPr>
          <a:lstStyle/>
          <a:p>
            <a:pPr>
              <a:spcAft>
                <a:spcPts val="600"/>
              </a:spcAft>
            </a:pPr>
            <a:fld id="{72FDC3A4-3ECB-4CC5-8031-F712224A9F4A}" type="slidenum">
              <a:rPr lang="en-US" altLang="en-US" smtClean="0"/>
              <a:pPr>
                <a:spcAft>
                  <a:spcPts val="600"/>
                </a:spcAft>
              </a:pPr>
              <a:t>18</a:t>
            </a:fld>
            <a:endParaRPr lang="en-US" altLang="en-US"/>
          </a:p>
        </p:txBody>
      </p:sp>
      <p:pic>
        <p:nvPicPr>
          <p:cNvPr id="4" name="Picture 2" descr="http://tse1.mm.bing.net/th?&amp;id=JN.sAbfTz7oVgFn7cqJ7CTGiw&amp;w=300&amp;h=300&amp;c=0&amp;pid=1.9&amp;rs=0&amp;p=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153400" y="162791"/>
            <a:ext cx="550926" cy="6858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129" name="Rectangle 7">
            <a:extLst>
              <a:ext uri="{FF2B5EF4-FFF2-40B4-BE49-F238E27FC236}">
                <a16:creationId xmlns:a16="http://schemas.microsoft.com/office/drawing/2014/main" id="{D1F9C69E-4B77-BF42-0919-0A6E22D60173}"/>
              </a:ext>
            </a:extLst>
          </p:cNvPr>
          <p:cNvGraphicFramePr>
            <a:graphicFrameLocks noGrp="1"/>
          </p:cNvGraphicFramePr>
          <p:nvPr>
            <p:ph idx="1"/>
            <p:extLst>
              <p:ext uri="{D42A27DB-BD31-4B8C-83A1-F6EECF244321}">
                <p14:modId xmlns:p14="http://schemas.microsoft.com/office/powerpoint/2010/main" val="4187327590"/>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3923706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p:cNvSpPr>
            <a:spLocks noGrp="1"/>
          </p:cNvSpPr>
          <p:nvPr>
            <p:ph type="title"/>
          </p:nvPr>
        </p:nvSpPr>
        <p:spPr>
          <a:xfrm>
            <a:off x="718879" y="800392"/>
            <a:ext cx="7698523" cy="1212102"/>
          </a:xfrm>
        </p:spPr>
        <p:txBody>
          <a:bodyPr>
            <a:normAutofit/>
          </a:bodyPr>
          <a:lstStyle/>
          <a:p>
            <a:r>
              <a:rPr lang="en-US" sz="3500" b="1" i="1" dirty="0">
                <a:solidFill>
                  <a:srgbClr val="FFFFFF"/>
                </a:solidFill>
              </a:rPr>
              <a:t>Department Introduction &amp; Brief History</a:t>
            </a:r>
            <a:endParaRPr lang="en-US" sz="3500" i="1" dirty="0">
              <a:solidFill>
                <a:srgbClr val="FFFFFF"/>
              </a:solidFill>
            </a:endParaRPr>
          </a:p>
        </p:txBody>
      </p:sp>
      <p:sp>
        <p:nvSpPr>
          <p:cNvPr id="4" name="Slide Number Placeholder 3"/>
          <p:cNvSpPr>
            <a:spLocks noGrp="1"/>
          </p:cNvSpPr>
          <p:nvPr>
            <p:ph type="sldNum" sz="quarter" idx="12"/>
          </p:nvPr>
        </p:nvSpPr>
        <p:spPr>
          <a:xfrm>
            <a:off x="8030718" y="6382512"/>
            <a:ext cx="514350" cy="320040"/>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72FDC3A4-3ECB-4CC5-8031-F712224A9F4A}" type="slidenum">
              <a:rPr kumimoji="0" lang="en-US" alt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2</a:t>
            </a:fld>
            <a:endParaRPr kumimoji="0" lang="en-US" alt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2" descr="http://tse1.mm.bing.net/th?&amp;id=JN.sAbfTz7oVgFn7cqJ7CTGiw&amp;w=300&amp;h=300&amp;c=0&amp;pid=1.9&amp;rs=0&amp;p=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8153400" y="162791"/>
            <a:ext cx="550926" cy="6858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A80B43B6-2201-5045-D933-72F4AA2D0623}"/>
              </a:ext>
            </a:extLst>
          </p:cNvPr>
          <p:cNvSpPr>
            <a:spLocks noGrp="1"/>
          </p:cNvSpPr>
          <p:nvPr>
            <p:ph idx="1"/>
          </p:nvPr>
        </p:nvSpPr>
        <p:spPr>
          <a:xfrm>
            <a:off x="685800" y="2406291"/>
            <a:ext cx="7886700" cy="3683719"/>
          </a:xfrm>
        </p:spPr>
        <p:txBody>
          <a:bodyPr>
            <a:normAutofit fontScale="47500" lnSpcReduction="20000"/>
          </a:bodyPr>
          <a:lstStyle/>
          <a:p>
            <a:pPr>
              <a:lnSpc>
                <a:spcPct val="170000"/>
              </a:lnSpc>
              <a:spcBef>
                <a:spcPts val="0"/>
              </a:spcBef>
            </a:pPr>
            <a:r>
              <a:rPr lang="en-US" sz="2900" dirty="0">
                <a:latin typeface="Times New Roman" panose="02020603050405020304" pitchFamily="18" charset="0"/>
                <a:cs typeface="Times New Roman" panose="02020603050405020304" pitchFamily="18" charset="0"/>
              </a:rPr>
              <a:t>The HR Department serves all of the City of Stamford and classified service positions of the Board of Education, and leads the City’s recruitment, selection and retention efforts to foster a workforce of highly qualified and diverse employees.  The Department develops systems and policies to ensure compliance with State and Federal laws and regulations; and its Institute of Training and Development, is designed as the central entity in City government for developing educational programs for city employees to develop work-related skills and abilities for future leadership roles in city government and to enhance the skills and abilities of current leaders.   The Department is responsible for all labor and employee relations functions, designing and administering competitive cost-effective benefit and insurance programs.  The Department administers the City’s retirement programs including retiree medical insurance, three pension funds and the city’s deferred compensation program.  </a:t>
            </a:r>
          </a:p>
          <a:p>
            <a:endParaRPr lang="en-US" dirty="0"/>
          </a:p>
        </p:txBody>
      </p:sp>
    </p:spTree>
    <p:extLst>
      <p:ext uri="{BB962C8B-B14F-4D97-AF65-F5344CB8AC3E}">
        <p14:creationId xmlns:p14="http://schemas.microsoft.com/office/powerpoint/2010/main" val="387331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p:cNvSpPr>
            <a:spLocks noGrp="1"/>
          </p:cNvSpPr>
          <p:nvPr>
            <p:ph type="title"/>
          </p:nvPr>
        </p:nvSpPr>
        <p:spPr>
          <a:xfrm>
            <a:off x="718879" y="800392"/>
            <a:ext cx="7698523" cy="1212102"/>
          </a:xfrm>
        </p:spPr>
        <p:txBody>
          <a:bodyPr>
            <a:normAutofit/>
          </a:bodyPr>
          <a:lstStyle/>
          <a:p>
            <a:pPr algn="ctr"/>
            <a:r>
              <a:rPr lang="en-US" sz="3500" b="1" i="1" dirty="0">
                <a:solidFill>
                  <a:srgbClr val="FFFFFF"/>
                </a:solidFill>
              </a:rPr>
              <a:t>Department Introduction &amp; Brief History</a:t>
            </a:r>
            <a:br>
              <a:rPr lang="en-US" sz="3500" b="1" i="1" dirty="0">
                <a:solidFill>
                  <a:srgbClr val="FFFFFF"/>
                </a:solidFill>
              </a:rPr>
            </a:br>
            <a:r>
              <a:rPr lang="en-US" sz="3100" b="1" i="1" dirty="0">
                <a:solidFill>
                  <a:srgbClr val="FFFFFF"/>
                </a:solidFill>
              </a:rPr>
              <a:t>City of Stamford Leadership &amp; Training Institute</a:t>
            </a:r>
            <a:endParaRPr lang="en-US" sz="3100" i="1" dirty="0">
              <a:solidFill>
                <a:srgbClr val="FFFFFF"/>
              </a:solidFill>
            </a:endParaRPr>
          </a:p>
        </p:txBody>
      </p:sp>
      <p:sp>
        <p:nvSpPr>
          <p:cNvPr id="4" name="Slide Number Placeholder 3"/>
          <p:cNvSpPr>
            <a:spLocks noGrp="1"/>
          </p:cNvSpPr>
          <p:nvPr>
            <p:ph type="sldNum" sz="quarter" idx="12"/>
          </p:nvPr>
        </p:nvSpPr>
        <p:spPr>
          <a:xfrm>
            <a:off x="8030718" y="6382512"/>
            <a:ext cx="514350" cy="320040"/>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72FDC3A4-3ECB-4CC5-8031-F712224A9F4A}" type="slidenum">
              <a:rPr kumimoji="0" lang="en-US" alt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3</a:t>
            </a:fld>
            <a:endParaRPr kumimoji="0" lang="en-US" alt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2" descr="http://tse1.mm.bing.net/th?&amp;id=JN.sAbfTz7oVgFn7cqJ7CTGiw&amp;w=300&amp;h=300&amp;c=0&amp;pid=1.9&amp;rs=0&amp;p=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8153400" y="162791"/>
            <a:ext cx="550926" cy="6858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a:extLst>
              <a:ext uri="{FF2B5EF4-FFF2-40B4-BE49-F238E27FC236}">
                <a16:creationId xmlns:a16="http://schemas.microsoft.com/office/drawing/2014/main" id="{4C40765B-8C1E-7CEB-E833-BD4533FB5D8E}"/>
              </a:ext>
            </a:extLst>
          </p:cNvPr>
          <p:cNvSpPr>
            <a:spLocks noGrp="1"/>
          </p:cNvSpPr>
          <p:nvPr>
            <p:ph idx="1"/>
          </p:nvPr>
        </p:nvSpPr>
        <p:spPr>
          <a:xfrm>
            <a:off x="829818" y="2680460"/>
            <a:ext cx="7886700" cy="4351338"/>
          </a:xfrm>
        </p:spPr>
        <p:txBody>
          <a:bodyPr>
            <a:normAutofit fontScale="40000" lnSpcReduction="20000"/>
          </a:bodyPr>
          <a:lstStyle/>
          <a:p>
            <a:pPr marL="0" marR="0" algn="just" hangingPunct="0">
              <a:lnSpc>
                <a:spcPct val="170000"/>
              </a:lnSpc>
              <a:spcBef>
                <a:spcPts val="0"/>
              </a:spcBef>
              <a:spcAft>
                <a:spcPts val="0"/>
              </a:spcAft>
            </a:pPr>
            <a:r>
              <a:rPr lang="en-US" sz="2900" dirty="0">
                <a:effectLst/>
                <a:latin typeface="Times New Roman" panose="02020603050405020304" pitchFamily="18" charset="0"/>
                <a:ea typeface="Times New Roman" panose="02020603050405020304" pitchFamily="18" charset="0"/>
                <a:cs typeface="Times New Roman" panose="02020603050405020304" pitchFamily="18" charset="0"/>
              </a:rPr>
              <a:t>The Department of Human Resources established and administers the City of Stamford Leadership and Training Institute.  The Institute is designed as the central entity in City government for developing educational programs for city employees to develop work-related skills and abilities for future leadership roles in city government and to enhance the skills and abilities of current leaders.   </a:t>
            </a:r>
            <a:endParaRPr lang="en-US" sz="29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hangingPunct="0">
              <a:lnSpc>
                <a:spcPct val="170000"/>
              </a:lnSpc>
              <a:spcBef>
                <a:spcPts val="0"/>
              </a:spcBef>
              <a:spcAft>
                <a:spcPts val="0"/>
              </a:spcAft>
            </a:pPr>
            <a:endParaRPr lang="en-US" sz="29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hangingPunct="0">
              <a:lnSpc>
                <a:spcPct val="170000"/>
              </a:lnSpc>
              <a:spcBef>
                <a:spcPts val="0"/>
              </a:spcBef>
              <a:spcAft>
                <a:spcPts val="0"/>
              </a:spcAft>
            </a:pPr>
            <a:r>
              <a:rPr lang="en-US" sz="2900" dirty="0">
                <a:effectLst/>
                <a:latin typeface="Times New Roman" panose="02020603050405020304" pitchFamily="18" charset="0"/>
                <a:ea typeface="Times New Roman" panose="02020603050405020304" pitchFamily="18" charset="0"/>
                <a:cs typeface="Times New Roman" panose="02020603050405020304" pitchFamily="18" charset="0"/>
              </a:rPr>
              <a:t>The programs offered through the Institute will be developed based on needs analysis conducted by HR staff by surveying department heads and managers, and from evaluations completed by employees who complete the training activities conducted by the Institute.  A core five-seminar leadership program has been created which will be initially offered to department heads.   This five-seminar program will be tailored to be offered to managers, supervisors, foreman and employees seeking to improve their skills and abilities for future leadership roles in city government.  The Institute will also offer stand-alone programs to include the state required sexual harassment program, unconscious bias and workplace inclusion, Lean Six Sigma training, ethics training among other training opportunities as determined by our ongoing need analysis.</a:t>
            </a:r>
            <a:endParaRPr lang="en-US" sz="29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232619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8030718" y="6382512"/>
            <a:ext cx="514350" cy="320040"/>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72FDC3A4-3ECB-4CC5-8031-F712224A9F4A}" type="slidenum">
              <a:rPr kumimoji="0" lang="en-US" alt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4</a:t>
            </a:fld>
            <a:endParaRPr kumimoji="0" lang="en-US" alt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2" descr="http://tse1.mm.bing.net/th?&amp;id=JN.sAbfTz7oVgFn7cqJ7CTGiw&amp;w=300&amp;h=300&amp;c=0&amp;pid=1.9&amp;rs=0&amp;p=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8153400" y="162791"/>
            <a:ext cx="550926" cy="6858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a:extLst>
              <a:ext uri="{FF2B5EF4-FFF2-40B4-BE49-F238E27FC236}">
                <a16:creationId xmlns:a16="http://schemas.microsoft.com/office/drawing/2014/main" id="{4C40765B-8C1E-7CEB-E833-BD4533FB5D8E}"/>
              </a:ext>
            </a:extLst>
          </p:cNvPr>
          <p:cNvSpPr>
            <a:spLocks noGrp="1"/>
          </p:cNvSpPr>
          <p:nvPr>
            <p:ph idx="1"/>
          </p:nvPr>
        </p:nvSpPr>
        <p:spPr>
          <a:xfrm>
            <a:off x="743633" y="2378076"/>
            <a:ext cx="7886700" cy="4351338"/>
          </a:xfrm>
        </p:spPr>
        <p:txBody>
          <a:bodyPr>
            <a:normAutofit lnSpcReduction="10000"/>
          </a:bodyPr>
          <a:lstStyle/>
          <a:p>
            <a:r>
              <a:rPr lang="en-US" sz="2400" dirty="0">
                <a:latin typeface="Times New Roman" panose="02020603050405020304" pitchFamily="18" charset="0"/>
                <a:cs typeface="Times New Roman" panose="02020603050405020304" pitchFamily="18" charset="0"/>
              </a:rPr>
              <a:t>Develop and administer employee performance reviews.</a:t>
            </a:r>
          </a:p>
          <a:p>
            <a:r>
              <a:rPr lang="en-US" sz="2400" dirty="0">
                <a:latin typeface="Times New Roman" panose="02020603050405020304" pitchFamily="18" charset="0"/>
                <a:cs typeface="Times New Roman" panose="02020603050405020304" pitchFamily="18" charset="0"/>
              </a:rPr>
              <a:t>Develop and administer an annual employee recognition program. </a:t>
            </a:r>
          </a:p>
          <a:p>
            <a:r>
              <a:rPr lang="en-US" sz="2400" dirty="0">
                <a:latin typeface="Times New Roman" panose="02020603050405020304" pitchFamily="18" charset="0"/>
                <a:cs typeface="Times New Roman" panose="02020603050405020304" pitchFamily="18" charset="0"/>
              </a:rPr>
              <a:t>Continue to migrate retirees to SPP.</a:t>
            </a:r>
          </a:p>
          <a:p>
            <a:r>
              <a:rPr lang="en-US" sz="2400" dirty="0">
                <a:latin typeface="Times New Roman" panose="02020603050405020304" pitchFamily="18" charset="0"/>
                <a:cs typeface="Times New Roman" panose="02020603050405020304" pitchFamily="18" charset="0"/>
              </a:rPr>
              <a:t>Concluding labor negotiations with 6 bargaining units.</a:t>
            </a:r>
          </a:p>
          <a:p>
            <a:r>
              <a:rPr lang="en-US" sz="2400" dirty="0">
                <a:latin typeface="Times New Roman" panose="02020603050405020304" pitchFamily="18" charset="0"/>
                <a:cs typeface="Times New Roman" panose="02020603050405020304" pitchFamily="18" charset="0"/>
              </a:rPr>
              <a:t>Expand employee training opportunities.</a:t>
            </a:r>
          </a:p>
          <a:p>
            <a:r>
              <a:rPr lang="en-US" sz="2400" dirty="0">
                <a:latin typeface="Times New Roman" panose="02020603050405020304" pitchFamily="18" charset="0"/>
                <a:cs typeface="Times New Roman" panose="02020603050405020304" pitchFamily="18" charset="0"/>
              </a:rPr>
              <a:t>Review and update of all job descriptions</a:t>
            </a:r>
          </a:p>
          <a:p>
            <a:pPr lvl="1"/>
            <a:r>
              <a:rPr lang="en-US" sz="2000" dirty="0">
                <a:latin typeface="Times New Roman" panose="02020603050405020304" pitchFamily="18" charset="0"/>
                <a:cs typeface="Times New Roman" panose="02020603050405020304" pitchFamily="18" charset="0"/>
              </a:rPr>
              <a:t>Review and update minimum quals.</a:t>
            </a:r>
          </a:p>
          <a:p>
            <a:pPr lvl="1"/>
            <a:r>
              <a:rPr lang="en-US" sz="2000" dirty="0">
                <a:latin typeface="Times New Roman" panose="02020603050405020304" pitchFamily="18" charset="0"/>
                <a:cs typeface="Times New Roman" panose="02020603050405020304" pitchFamily="18" charset="0"/>
              </a:rPr>
              <a:t>Review and update skills, knowledges, abilities required of the position.</a:t>
            </a:r>
          </a:p>
          <a:p>
            <a:pPr lvl="1"/>
            <a:r>
              <a:rPr lang="en-US" sz="2000" dirty="0">
                <a:latin typeface="Times New Roman" panose="02020603050405020304" pitchFamily="18" charset="0"/>
                <a:cs typeface="Times New Roman" panose="02020603050405020304" pitchFamily="18" charset="0"/>
              </a:rPr>
              <a:t>Results of job description review will result in updated pre- employment testing.</a:t>
            </a:r>
          </a:p>
        </p:txBody>
      </p:sp>
      <p:sp>
        <p:nvSpPr>
          <p:cNvPr id="3" name="Title 1">
            <a:extLst>
              <a:ext uri="{FF2B5EF4-FFF2-40B4-BE49-F238E27FC236}">
                <a16:creationId xmlns:a16="http://schemas.microsoft.com/office/drawing/2014/main" id="{C424C90A-B528-22BA-B13B-4ECD3F0407A2}"/>
              </a:ext>
            </a:extLst>
          </p:cNvPr>
          <p:cNvSpPr txBox="1">
            <a:spLocks noGrp="1"/>
          </p:cNvSpPr>
          <p:nvPr>
            <p:ph type="title"/>
          </p:nvPr>
        </p:nvSpPr>
        <p:spPr>
          <a:xfrm>
            <a:off x="719138" y="800100"/>
            <a:ext cx="7697787" cy="12128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500" i="1" dirty="0">
                <a:solidFill>
                  <a:schemeClr val="bg1"/>
                </a:solidFill>
              </a:rPr>
              <a:t>State Your Department’s Strategic Initiatives for FY2023-2024</a:t>
            </a:r>
          </a:p>
        </p:txBody>
      </p:sp>
    </p:spTree>
    <p:extLst>
      <p:ext uri="{BB962C8B-B14F-4D97-AF65-F5344CB8AC3E}">
        <p14:creationId xmlns:p14="http://schemas.microsoft.com/office/powerpoint/2010/main" val="1900159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8030718" y="6382512"/>
            <a:ext cx="514350" cy="320040"/>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72FDC3A4-3ECB-4CC5-8031-F712224A9F4A}" type="slidenum">
              <a:rPr kumimoji="0" lang="en-US" alt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5</a:t>
            </a:fld>
            <a:endParaRPr kumimoji="0" lang="en-US" alt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2" descr="http://tse1.mm.bing.net/th?&amp;id=JN.sAbfTz7oVgFn7cqJ7CTGiw&amp;w=300&amp;h=300&amp;c=0&amp;pid=1.9&amp;rs=0&amp;p=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8153400" y="162791"/>
            <a:ext cx="550926" cy="6858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C424C90A-B528-22BA-B13B-4ECD3F0407A2}"/>
              </a:ext>
            </a:extLst>
          </p:cNvPr>
          <p:cNvSpPr txBox="1">
            <a:spLocks noGrp="1"/>
          </p:cNvSpPr>
          <p:nvPr>
            <p:ph type="title"/>
          </p:nvPr>
        </p:nvSpPr>
        <p:spPr>
          <a:xfrm>
            <a:off x="719138" y="800100"/>
            <a:ext cx="7697787" cy="12128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500" i="1" dirty="0">
                <a:solidFill>
                  <a:schemeClr val="bg1"/>
                </a:solidFill>
              </a:rPr>
              <a:t>State Your Department’s Strategic Initiatives for FY2023-2024</a:t>
            </a:r>
          </a:p>
        </p:txBody>
      </p:sp>
      <p:graphicFrame>
        <p:nvGraphicFramePr>
          <p:cNvPr id="11" name="Table 10">
            <a:extLst>
              <a:ext uri="{FF2B5EF4-FFF2-40B4-BE49-F238E27FC236}">
                <a16:creationId xmlns:a16="http://schemas.microsoft.com/office/drawing/2014/main" id="{049F822B-5CF6-5D12-D7F3-FA909C3442A6}"/>
              </a:ext>
            </a:extLst>
          </p:cNvPr>
          <p:cNvGraphicFramePr>
            <a:graphicFrameLocks noGrp="1"/>
          </p:cNvGraphicFramePr>
          <p:nvPr>
            <p:extLst>
              <p:ext uri="{D42A27DB-BD31-4B8C-83A1-F6EECF244321}">
                <p14:modId xmlns:p14="http://schemas.microsoft.com/office/powerpoint/2010/main" val="1341805644"/>
              </p:ext>
            </p:extLst>
          </p:nvPr>
        </p:nvGraphicFramePr>
        <p:xfrm>
          <a:off x="916984" y="2531364"/>
          <a:ext cx="6855416" cy="3851148"/>
        </p:xfrm>
        <a:graphic>
          <a:graphicData uri="http://schemas.openxmlformats.org/drawingml/2006/table">
            <a:tbl>
              <a:tblPr firstRow="1" firstCol="1" bandRow="1">
                <a:tableStyleId>{5C22544A-7EE6-4342-B048-85BDC9FD1C3A}</a:tableStyleId>
              </a:tblPr>
              <a:tblGrid>
                <a:gridCol w="1947165">
                  <a:extLst>
                    <a:ext uri="{9D8B030D-6E8A-4147-A177-3AD203B41FA5}">
                      <a16:colId xmlns:a16="http://schemas.microsoft.com/office/drawing/2014/main" val="3639600982"/>
                    </a:ext>
                  </a:extLst>
                </a:gridCol>
                <a:gridCol w="1497260">
                  <a:extLst>
                    <a:ext uri="{9D8B030D-6E8A-4147-A177-3AD203B41FA5}">
                      <a16:colId xmlns:a16="http://schemas.microsoft.com/office/drawing/2014/main" val="1555952842"/>
                    </a:ext>
                  </a:extLst>
                </a:gridCol>
                <a:gridCol w="3410991">
                  <a:extLst>
                    <a:ext uri="{9D8B030D-6E8A-4147-A177-3AD203B41FA5}">
                      <a16:colId xmlns:a16="http://schemas.microsoft.com/office/drawing/2014/main" val="588354686"/>
                    </a:ext>
                  </a:extLst>
                </a:gridCol>
              </a:tblGrid>
              <a:tr h="417457">
                <a:tc>
                  <a:txBody>
                    <a:bodyPr/>
                    <a:lstStyle/>
                    <a:p>
                      <a:pPr marL="0" marR="0" algn="l">
                        <a:lnSpc>
                          <a:spcPct val="107000"/>
                        </a:lnSpc>
                        <a:spcBef>
                          <a:spcPts val="0"/>
                        </a:spcBef>
                        <a:spcAft>
                          <a:spcPts val="0"/>
                        </a:spcAft>
                      </a:pPr>
                      <a:r>
                        <a:rPr lang="en-US" sz="1000">
                          <a:effectLst/>
                        </a:rPr>
                        <a:t> </a:t>
                      </a:r>
                      <a:endParaRPr lang="en-US" sz="1100">
                        <a:effectLst/>
                      </a:endParaRPr>
                    </a:p>
                    <a:p>
                      <a:pPr marL="0" marR="0" algn="l">
                        <a:lnSpc>
                          <a:spcPct val="107000"/>
                        </a:lnSpc>
                        <a:spcBef>
                          <a:spcPts val="0"/>
                        </a:spcBef>
                        <a:spcAft>
                          <a:spcPts val="0"/>
                        </a:spcAft>
                      </a:pPr>
                      <a:r>
                        <a:rPr lang="en-US" sz="1000">
                          <a:effectLst/>
                        </a:rPr>
                        <a:t>Bargaining Unit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000">
                          <a:effectLst/>
                        </a:rPr>
                        <a:t> </a:t>
                      </a:r>
                      <a:endParaRPr lang="en-US" sz="1100">
                        <a:effectLst/>
                      </a:endParaRPr>
                    </a:p>
                    <a:p>
                      <a:pPr marL="0" marR="0" algn="l">
                        <a:lnSpc>
                          <a:spcPct val="107000"/>
                        </a:lnSpc>
                        <a:spcBef>
                          <a:spcPts val="0"/>
                        </a:spcBef>
                        <a:spcAft>
                          <a:spcPts val="0"/>
                        </a:spcAft>
                      </a:pPr>
                      <a:r>
                        <a:rPr lang="en-US" sz="1000">
                          <a:effectLst/>
                        </a:rPr>
                        <a:t>Term of Agreement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000">
                          <a:effectLst/>
                        </a:rPr>
                        <a:t> </a:t>
                      </a:r>
                      <a:endParaRPr lang="en-US" sz="1100">
                        <a:effectLst/>
                      </a:endParaRPr>
                    </a:p>
                    <a:p>
                      <a:pPr marL="0" marR="0" algn="l">
                        <a:lnSpc>
                          <a:spcPct val="107000"/>
                        </a:lnSpc>
                        <a:spcBef>
                          <a:spcPts val="0"/>
                        </a:spcBef>
                        <a:spcAft>
                          <a:spcPts val="0"/>
                        </a:spcAft>
                      </a:pPr>
                      <a:r>
                        <a:rPr lang="en-US" sz="1000">
                          <a:effectLst/>
                        </a:rPr>
                        <a:t>Bargaining Status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52898403"/>
                  </a:ext>
                </a:extLst>
              </a:tr>
              <a:tr h="367529">
                <a:tc>
                  <a:txBody>
                    <a:bodyPr/>
                    <a:lstStyle/>
                    <a:p>
                      <a:pPr marL="0" marR="0" algn="l">
                        <a:lnSpc>
                          <a:spcPct val="107000"/>
                        </a:lnSpc>
                        <a:spcBef>
                          <a:spcPts val="0"/>
                        </a:spcBef>
                        <a:spcAft>
                          <a:spcPts val="0"/>
                        </a:spcAft>
                      </a:pPr>
                      <a:r>
                        <a:rPr lang="en-US" sz="1000">
                          <a:effectLst/>
                        </a:rPr>
                        <a:t> </a:t>
                      </a:r>
                      <a:endParaRPr lang="en-US" sz="1100">
                        <a:effectLst/>
                      </a:endParaRPr>
                    </a:p>
                    <a:p>
                      <a:pPr marL="0" marR="0" algn="l">
                        <a:lnSpc>
                          <a:spcPct val="107000"/>
                        </a:lnSpc>
                        <a:spcBef>
                          <a:spcPts val="0"/>
                        </a:spcBef>
                        <a:spcAft>
                          <a:spcPts val="0"/>
                        </a:spcAft>
                      </a:pPr>
                      <a:r>
                        <a:rPr lang="en-US" sz="1000">
                          <a:effectLst/>
                        </a:rPr>
                        <a:t>Dental Hygienist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l">
                        <a:lnSpc>
                          <a:spcPct val="107000"/>
                        </a:lnSpc>
                        <a:spcBef>
                          <a:spcPts val="0"/>
                        </a:spcBef>
                        <a:spcAft>
                          <a:spcPts val="0"/>
                        </a:spcAft>
                      </a:pPr>
                      <a:r>
                        <a:rPr lang="en-US" sz="1000">
                          <a:effectLst/>
                        </a:rPr>
                        <a:t> </a:t>
                      </a:r>
                      <a:endParaRPr lang="en-US" sz="1100">
                        <a:effectLst/>
                      </a:endParaRPr>
                    </a:p>
                    <a:p>
                      <a:pPr marL="0" marR="0" algn="l">
                        <a:lnSpc>
                          <a:spcPct val="107000"/>
                        </a:lnSpc>
                        <a:spcBef>
                          <a:spcPts val="0"/>
                        </a:spcBef>
                        <a:spcAft>
                          <a:spcPts val="0"/>
                        </a:spcAft>
                      </a:pPr>
                      <a:r>
                        <a:rPr lang="en-US" sz="1000">
                          <a:effectLst/>
                        </a:rPr>
                        <a:t>7/1/2020 – 6/30/2024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l">
                        <a:lnSpc>
                          <a:spcPct val="107000"/>
                        </a:lnSpc>
                        <a:spcBef>
                          <a:spcPts val="0"/>
                        </a:spcBef>
                        <a:spcAft>
                          <a:spcPts val="0"/>
                        </a:spcAft>
                      </a:pPr>
                      <a:r>
                        <a:rPr lang="en-US" sz="1000">
                          <a:effectLst/>
                        </a:rPr>
                        <a:t> </a:t>
                      </a:r>
                      <a:endParaRPr lang="en-US" sz="1100">
                        <a:effectLst/>
                      </a:endParaRPr>
                    </a:p>
                    <a:p>
                      <a:pPr marL="0" marR="0" algn="l">
                        <a:lnSpc>
                          <a:spcPct val="107000"/>
                        </a:lnSpc>
                        <a:spcBef>
                          <a:spcPts val="0"/>
                        </a:spcBef>
                        <a:spcAft>
                          <a:spcPts val="0"/>
                        </a:spcAft>
                      </a:pPr>
                      <a:r>
                        <a:rPr lang="en-US" sz="1000">
                          <a:effectLst/>
                        </a:rPr>
                        <a:t>Current CBA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85947807"/>
                  </a:ext>
                </a:extLst>
              </a:tr>
              <a:tr h="348251">
                <a:tc>
                  <a:txBody>
                    <a:bodyPr/>
                    <a:lstStyle/>
                    <a:p>
                      <a:pPr marL="0" marR="0" algn="l">
                        <a:lnSpc>
                          <a:spcPct val="107000"/>
                        </a:lnSpc>
                        <a:spcBef>
                          <a:spcPts val="0"/>
                        </a:spcBef>
                        <a:spcAft>
                          <a:spcPts val="0"/>
                        </a:spcAft>
                      </a:pPr>
                      <a:r>
                        <a:rPr lang="en-US" sz="1000">
                          <a:effectLst/>
                        </a:rPr>
                        <a:t> </a:t>
                      </a:r>
                      <a:endParaRPr lang="en-US" sz="1100">
                        <a:effectLst/>
                      </a:endParaRPr>
                    </a:p>
                    <a:p>
                      <a:pPr marL="0" marR="0" algn="l">
                        <a:lnSpc>
                          <a:spcPct val="107000"/>
                        </a:lnSpc>
                        <a:spcBef>
                          <a:spcPts val="0"/>
                        </a:spcBef>
                        <a:spcAft>
                          <a:spcPts val="0"/>
                        </a:spcAft>
                      </a:pPr>
                      <a:r>
                        <a:rPr lang="en-US" sz="1000">
                          <a:effectLst/>
                        </a:rPr>
                        <a:t>UAW</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l">
                        <a:lnSpc>
                          <a:spcPct val="107000"/>
                        </a:lnSpc>
                        <a:spcBef>
                          <a:spcPts val="0"/>
                        </a:spcBef>
                        <a:spcAft>
                          <a:spcPts val="0"/>
                        </a:spcAft>
                      </a:pPr>
                      <a:r>
                        <a:rPr lang="en-US" sz="1000">
                          <a:effectLst/>
                        </a:rPr>
                        <a:t>7/1/2017 – 6/30/2022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l">
                        <a:lnSpc>
                          <a:spcPct val="107000"/>
                        </a:lnSpc>
                        <a:spcBef>
                          <a:spcPts val="0"/>
                        </a:spcBef>
                        <a:spcAft>
                          <a:spcPts val="0"/>
                        </a:spcAft>
                      </a:pPr>
                      <a:r>
                        <a:rPr lang="en-US" sz="1000">
                          <a:effectLst/>
                        </a:rPr>
                        <a:t>In Negotiations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573459002"/>
                  </a:ext>
                </a:extLst>
              </a:tr>
              <a:tr h="348251">
                <a:tc>
                  <a:txBody>
                    <a:bodyPr/>
                    <a:lstStyle/>
                    <a:p>
                      <a:pPr marL="0" marR="0" algn="l">
                        <a:lnSpc>
                          <a:spcPct val="107000"/>
                        </a:lnSpc>
                        <a:spcBef>
                          <a:spcPts val="0"/>
                        </a:spcBef>
                        <a:spcAft>
                          <a:spcPts val="0"/>
                        </a:spcAft>
                      </a:pPr>
                      <a:r>
                        <a:rPr lang="en-US" sz="1000">
                          <a:effectLst/>
                        </a:rPr>
                        <a:t>MAA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l">
                        <a:lnSpc>
                          <a:spcPct val="107000"/>
                        </a:lnSpc>
                        <a:spcBef>
                          <a:spcPts val="0"/>
                        </a:spcBef>
                        <a:spcAft>
                          <a:spcPts val="0"/>
                        </a:spcAft>
                      </a:pPr>
                      <a:r>
                        <a:rPr lang="en-US" sz="1000">
                          <a:effectLst/>
                        </a:rPr>
                        <a:t>7/1/2018 – 6/30/2023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l">
                        <a:lnSpc>
                          <a:spcPct val="107000"/>
                        </a:lnSpc>
                        <a:spcBef>
                          <a:spcPts val="0"/>
                        </a:spcBef>
                        <a:spcAft>
                          <a:spcPts val="0"/>
                        </a:spcAft>
                      </a:pPr>
                      <a:r>
                        <a:rPr lang="en-US" sz="1000">
                          <a:effectLst/>
                        </a:rPr>
                        <a:t> </a:t>
                      </a:r>
                      <a:endParaRPr lang="en-US" sz="1100">
                        <a:effectLst/>
                      </a:endParaRPr>
                    </a:p>
                    <a:p>
                      <a:pPr marL="0" marR="0" algn="l">
                        <a:lnSpc>
                          <a:spcPct val="107000"/>
                        </a:lnSpc>
                        <a:spcBef>
                          <a:spcPts val="0"/>
                        </a:spcBef>
                        <a:spcAft>
                          <a:spcPts val="0"/>
                        </a:spcAft>
                      </a:pPr>
                      <a:r>
                        <a:rPr lang="en-US" sz="1000">
                          <a:effectLst/>
                        </a:rPr>
                        <a:t>Negotiations to begin March 2023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81360880"/>
                  </a:ext>
                </a:extLst>
              </a:tr>
              <a:tr h="348251">
                <a:tc>
                  <a:txBody>
                    <a:bodyPr/>
                    <a:lstStyle/>
                    <a:p>
                      <a:pPr marL="0" marR="0" algn="l">
                        <a:lnSpc>
                          <a:spcPct val="107000"/>
                        </a:lnSpc>
                        <a:spcBef>
                          <a:spcPts val="0"/>
                        </a:spcBef>
                        <a:spcAft>
                          <a:spcPts val="0"/>
                        </a:spcAft>
                      </a:pPr>
                      <a:r>
                        <a:rPr lang="en-US" sz="1000">
                          <a:effectLst/>
                        </a:rPr>
                        <a:t>IUOE Local 30 – Operations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l">
                        <a:lnSpc>
                          <a:spcPct val="107000"/>
                        </a:lnSpc>
                        <a:spcBef>
                          <a:spcPts val="0"/>
                        </a:spcBef>
                        <a:spcAft>
                          <a:spcPts val="0"/>
                        </a:spcAft>
                      </a:pPr>
                      <a:r>
                        <a:rPr lang="en-US" sz="1000">
                          <a:effectLst/>
                        </a:rPr>
                        <a:t>7/1/2019 – 6/30/2024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l">
                        <a:lnSpc>
                          <a:spcPct val="107000"/>
                        </a:lnSpc>
                        <a:spcBef>
                          <a:spcPts val="0"/>
                        </a:spcBef>
                        <a:spcAft>
                          <a:spcPts val="0"/>
                        </a:spcAft>
                      </a:pPr>
                      <a:r>
                        <a:rPr lang="en-US" sz="1000">
                          <a:effectLst/>
                        </a:rPr>
                        <a:t> </a:t>
                      </a:r>
                      <a:endParaRPr lang="en-US" sz="1100">
                        <a:effectLst/>
                      </a:endParaRPr>
                    </a:p>
                    <a:p>
                      <a:pPr marL="0" marR="0" algn="l">
                        <a:lnSpc>
                          <a:spcPct val="107000"/>
                        </a:lnSpc>
                        <a:spcBef>
                          <a:spcPts val="0"/>
                        </a:spcBef>
                        <a:spcAft>
                          <a:spcPts val="0"/>
                        </a:spcAft>
                      </a:pPr>
                      <a:r>
                        <a:rPr lang="en-US" sz="1000">
                          <a:effectLst/>
                        </a:rPr>
                        <a:t>Current CBA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970413346"/>
                  </a:ext>
                </a:extLst>
              </a:tr>
              <a:tr h="348251">
                <a:tc>
                  <a:txBody>
                    <a:bodyPr/>
                    <a:lstStyle/>
                    <a:p>
                      <a:pPr marL="0" marR="0" algn="l">
                        <a:lnSpc>
                          <a:spcPct val="107000"/>
                        </a:lnSpc>
                        <a:spcBef>
                          <a:spcPts val="0"/>
                        </a:spcBef>
                        <a:spcAft>
                          <a:spcPts val="0"/>
                        </a:spcAft>
                      </a:pPr>
                      <a:r>
                        <a:rPr lang="en-US" sz="1000">
                          <a:effectLst/>
                        </a:rPr>
                        <a:t> </a:t>
                      </a:r>
                      <a:endParaRPr lang="en-US" sz="1100">
                        <a:effectLst/>
                      </a:endParaRPr>
                    </a:p>
                    <a:p>
                      <a:pPr marL="0" marR="0" algn="l">
                        <a:lnSpc>
                          <a:spcPct val="107000"/>
                        </a:lnSpc>
                        <a:spcBef>
                          <a:spcPts val="0"/>
                        </a:spcBef>
                        <a:spcAft>
                          <a:spcPts val="0"/>
                        </a:spcAft>
                      </a:pPr>
                      <a:r>
                        <a:rPr lang="en-US" sz="1000">
                          <a:effectLst/>
                        </a:rPr>
                        <a:t>Nurses Association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l">
                        <a:lnSpc>
                          <a:spcPct val="107000"/>
                        </a:lnSpc>
                        <a:spcBef>
                          <a:spcPts val="0"/>
                        </a:spcBef>
                        <a:spcAft>
                          <a:spcPts val="0"/>
                        </a:spcAft>
                      </a:pPr>
                      <a:r>
                        <a:rPr lang="en-US" sz="1000">
                          <a:effectLst/>
                        </a:rPr>
                        <a:t> </a:t>
                      </a:r>
                      <a:endParaRPr lang="en-US" sz="1100">
                        <a:effectLst/>
                      </a:endParaRPr>
                    </a:p>
                    <a:p>
                      <a:pPr marL="0" marR="0" algn="l">
                        <a:lnSpc>
                          <a:spcPct val="107000"/>
                        </a:lnSpc>
                        <a:spcBef>
                          <a:spcPts val="0"/>
                        </a:spcBef>
                        <a:spcAft>
                          <a:spcPts val="0"/>
                        </a:spcAft>
                      </a:pPr>
                      <a:r>
                        <a:rPr lang="en-US" sz="1000">
                          <a:effectLst/>
                        </a:rPr>
                        <a:t>7/1/2019 – 6/30/2023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l">
                        <a:lnSpc>
                          <a:spcPct val="107000"/>
                        </a:lnSpc>
                        <a:spcBef>
                          <a:spcPts val="0"/>
                        </a:spcBef>
                        <a:spcAft>
                          <a:spcPts val="0"/>
                        </a:spcAft>
                      </a:pPr>
                      <a:r>
                        <a:rPr lang="en-US" sz="1000">
                          <a:effectLst/>
                        </a:rPr>
                        <a:t> </a:t>
                      </a:r>
                      <a:endParaRPr lang="en-US" sz="1100">
                        <a:effectLst/>
                      </a:endParaRPr>
                    </a:p>
                    <a:p>
                      <a:pPr marL="0" marR="0" algn="l">
                        <a:lnSpc>
                          <a:spcPct val="107000"/>
                        </a:lnSpc>
                        <a:spcBef>
                          <a:spcPts val="0"/>
                        </a:spcBef>
                        <a:spcAft>
                          <a:spcPts val="0"/>
                        </a:spcAft>
                      </a:pPr>
                      <a:r>
                        <a:rPr lang="en-US" sz="1000">
                          <a:effectLst/>
                        </a:rPr>
                        <a:t>In negotiations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512508154"/>
                  </a:ext>
                </a:extLst>
              </a:tr>
              <a:tr h="348251">
                <a:tc>
                  <a:txBody>
                    <a:bodyPr/>
                    <a:lstStyle/>
                    <a:p>
                      <a:pPr marL="0" marR="0" algn="l">
                        <a:lnSpc>
                          <a:spcPct val="107000"/>
                        </a:lnSpc>
                        <a:spcBef>
                          <a:spcPts val="0"/>
                        </a:spcBef>
                        <a:spcAft>
                          <a:spcPts val="0"/>
                        </a:spcAft>
                      </a:pPr>
                      <a:r>
                        <a:rPr lang="en-US" sz="1000">
                          <a:effectLst/>
                        </a:rPr>
                        <a:t> </a:t>
                      </a:r>
                      <a:endParaRPr lang="en-US" sz="1100">
                        <a:effectLst/>
                      </a:endParaRPr>
                    </a:p>
                    <a:p>
                      <a:pPr marL="0" marR="0" algn="l">
                        <a:lnSpc>
                          <a:spcPct val="107000"/>
                        </a:lnSpc>
                        <a:spcBef>
                          <a:spcPts val="0"/>
                        </a:spcBef>
                        <a:spcAft>
                          <a:spcPts val="0"/>
                        </a:spcAft>
                      </a:pPr>
                      <a:r>
                        <a:rPr lang="en-US" sz="1000">
                          <a:effectLst/>
                        </a:rPr>
                        <a:t>Assistant Corp. Counsels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l">
                        <a:lnSpc>
                          <a:spcPct val="107000"/>
                        </a:lnSpc>
                        <a:spcBef>
                          <a:spcPts val="0"/>
                        </a:spcBef>
                        <a:spcAft>
                          <a:spcPts val="0"/>
                        </a:spcAft>
                      </a:pPr>
                      <a:r>
                        <a:rPr lang="en-US" sz="1000">
                          <a:effectLst/>
                        </a:rPr>
                        <a:t> </a:t>
                      </a:r>
                      <a:endParaRPr lang="en-US" sz="1100">
                        <a:effectLst/>
                      </a:endParaRPr>
                    </a:p>
                    <a:p>
                      <a:pPr marL="0" marR="0" algn="l">
                        <a:lnSpc>
                          <a:spcPct val="107000"/>
                        </a:lnSpc>
                        <a:spcBef>
                          <a:spcPts val="0"/>
                        </a:spcBef>
                        <a:spcAft>
                          <a:spcPts val="0"/>
                        </a:spcAft>
                      </a:pPr>
                      <a:r>
                        <a:rPr lang="en-US" sz="1000">
                          <a:effectLst/>
                        </a:rPr>
                        <a:t>7/1/2019 – 6/30/2022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l">
                        <a:lnSpc>
                          <a:spcPct val="107000"/>
                        </a:lnSpc>
                        <a:spcBef>
                          <a:spcPts val="0"/>
                        </a:spcBef>
                        <a:spcAft>
                          <a:spcPts val="0"/>
                        </a:spcAft>
                      </a:pPr>
                      <a:r>
                        <a:rPr lang="en-US" sz="1000">
                          <a:effectLst/>
                        </a:rPr>
                        <a:t> </a:t>
                      </a:r>
                      <a:endParaRPr lang="en-US" sz="1100">
                        <a:effectLst/>
                      </a:endParaRPr>
                    </a:p>
                    <a:p>
                      <a:pPr marL="0" marR="0" algn="l">
                        <a:lnSpc>
                          <a:spcPct val="107000"/>
                        </a:lnSpc>
                        <a:spcBef>
                          <a:spcPts val="0"/>
                        </a:spcBef>
                        <a:spcAft>
                          <a:spcPts val="0"/>
                        </a:spcAft>
                      </a:pPr>
                      <a:r>
                        <a:rPr lang="en-US" sz="1000">
                          <a:effectLst/>
                        </a:rPr>
                        <a:t>In negotiations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083720478"/>
                  </a:ext>
                </a:extLst>
              </a:tr>
              <a:tr h="348251">
                <a:tc>
                  <a:txBody>
                    <a:bodyPr/>
                    <a:lstStyle/>
                    <a:p>
                      <a:pPr marL="0" marR="0" algn="l">
                        <a:lnSpc>
                          <a:spcPct val="107000"/>
                        </a:lnSpc>
                        <a:spcBef>
                          <a:spcPts val="0"/>
                        </a:spcBef>
                        <a:spcAft>
                          <a:spcPts val="0"/>
                        </a:spcAft>
                      </a:pPr>
                      <a:r>
                        <a:rPr lang="en-US" sz="1000">
                          <a:effectLst/>
                        </a:rPr>
                        <a:t> </a:t>
                      </a:r>
                      <a:endParaRPr lang="en-US" sz="1100">
                        <a:effectLst/>
                      </a:endParaRPr>
                    </a:p>
                    <a:p>
                      <a:pPr marL="0" marR="0" algn="l">
                        <a:lnSpc>
                          <a:spcPct val="107000"/>
                        </a:lnSpc>
                        <a:spcBef>
                          <a:spcPts val="0"/>
                        </a:spcBef>
                        <a:spcAft>
                          <a:spcPts val="0"/>
                        </a:spcAft>
                      </a:pPr>
                      <a:r>
                        <a:rPr lang="en-US" sz="1000">
                          <a:effectLst/>
                        </a:rPr>
                        <a:t>Fire Local 786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l">
                        <a:lnSpc>
                          <a:spcPct val="107000"/>
                        </a:lnSpc>
                        <a:spcBef>
                          <a:spcPts val="0"/>
                        </a:spcBef>
                        <a:spcAft>
                          <a:spcPts val="0"/>
                        </a:spcAft>
                      </a:pPr>
                      <a:r>
                        <a:rPr lang="en-US" sz="1000">
                          <a:effectLst/>
                        </a:rPr>
                        <a:t> </a:t>
                      </a:r>
                      <a:endParaRPr lang="en-US" sz="1100">
                        <a:effectLst/>
                      </a:endParaRPr>
                    </a:p>
                    <a:p>
                      <a:pPr marL="0" marR="0" algn="l">
                        <a:lnSpc>
                          <a:spcPct val="107000"/>
                        </a:lnSpc>
                        <a:spcBef>
                          <a:spcPts val="0"/>
                        </a:spcBef>
                        <a:spcAft>
                          <a:spcPts val="0"/>
                        </a:spcAft>
                      </a:pPr>
                      <a:r>
                        <a:rPr lang="en-US" sz="1000">
                          <a:effectLst/>
                        </a:rPr>
                        <a:t>7/1/2011 – 6/30/2019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l">
                        <a:lnSpc>
                          <a:spcPct val="107000"/>
                        </a:lnSpc>
                        <a:spcBef>
                          <a:spcPts val="0"/>
                        </a:spcBef>
                        <a:spcAft>
                          <a:spcPts val="0"/>
                        </a:spcAft>
                      </a:pPr>
                      <a:r>
                        <a:rPr lang="en-US" sz="1000">
                          <a:effectLst/>
                        </a:rPr>
                        <a:t> </a:t>
                      </a:r>
                      <a:endParaRPr lang="en-US" sz="1100">
                        <a:effectLst/>
                      </a:endParaRPr>
                    </a:p>
                    <a:p>
                      <a:pPr marL="0" marR="0" algn="l">
                        <a:lnSpc>
                          <a:spcPct val="107000"/>
                        </a:lnSpc>
                        <a:spcBef>
                          <a:spcPts val="0"/>
                        </a:spcBef>
                        <a:spcAft>
                          <a:spcPts val="0"/>
                        </a:spcAft>
                      </a:pPr>
                      <a:r>
                        <a:rPr lang="en-US" sz="1000">
                          <a:effectLst/>
                        </a:rPr>
                        <a:t>In negotiations, Mediation scheduled March 21, 2023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96747645"/>
                  </a:ext>
                </a:extLst>
              </a:tr>
              <a:tr h="280154">
                <a:tc>
                  <a:txBody>
                    <a:bodyPr/>
                    <a:lstStyle/>
                    <a:p>
                      <a:pPr marL="0" marR="0" algn="l">
                        <a:lnSpc>
                          <a:spcPct val="107000"/>
                        </a:lnSpc>
                        <a:spcBef>
                          <a:spcPts val="0"/>
                        </a:spcBef>
                        <a:spcAft>
                          <a:spcPts val="0"/>
                        </a:spcAft>
                      </a:pPr>
                      <a:r>
                        <a:rPr lang="en-US" sz="1000">
                          <a:effectLst/>
                        </a:rPr>
                        <a:t>Police Association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l">
                        <a:lnSpc>
                          <a:spcPct val="107000"/>
                        </a:lnSpc>
                        <a:spcBef>
                          <a:spcPts val="0"/>
                        </a:spcBef>
                        <a:spcAft>
                          <a:spcPts val="0"/>
                        </a:spcAft>
                      </a:pPr>
                      <a:r>
                        <a:rPr lang="en-US" sz="1000">
                          <a:effectLst/>
                        </a:rPr>
                        <a:t>7/1/2019 – 6/30/2022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l">
                        <a:lnSpc>
                          <a:spcPct val="107000"/>
                        </a:lnSpc>
                        <a:spcBef>
                          <a:spcPts val="0"/>
                        </a:spcBef>
                        <a:spcAft>
                          <a:spcPts val="0"/>
                        </a:spcAft>
                      </a:pPr>
                      <a:r>
                        <a:rPr lang="en-US" sz="1000">
                          <a:effectLst/>
                        </a:rPr>
                        <a:t>In negotiations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889211173"/>
                  </a:ext>
                </a:extLst>
              </a:tr>
              <a:tr h="348251">
                <a:tc>
                  <a:txBody>
                    <a:bodyPr/>
                    <a:lstStyle/>
                    <a:p>
                      <a:pPr marL="0" marR="0" algn="l">
                        <a:lnSpc>
                          <a:spcPct val="107000"/>
                        </a:lnSpc>
                        <a:spcBef>
                          <a:spcPts val="0"/>
                        </a:spcBef>
                        <a:spcAft>
                          <a:spcPts val="0"/>
                        </a:spcAft>
                      </a:pPr>
                      <a:r>
                        <a:rPr lang="en-US" sz="1000">
                          <a:effectLst/>
                        </a:rPr>
                        <a:t> </a:t>
                      </a:r>
                      <a:endParaRPr lang="en-US" sz="1100">
                        <a:effectLst/>
                      </a:endParaRPr>
                    </a:p>
                    <a:p>
                      <a:pPr marL="0" marR="0" algn="l">
                        <a:lnSpc>
                          <a:spcPct val="107000"/>
                        </a:lnSpc>
                        <a:spcBef>
                          <a:spcPts val="0"/>
                        </a:spcBef>
                        <a:spcAft>
                          <a:spcPts val="0"/>
                        </a:spcAft>
                      </a:pPr>
                      <a:r>
                        <a:rPr lang="en-US" sz="1000">
                          <a:effectLst/>
                        </a:rPr>
                        <a:t>IUOE Local 30 WPCA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l">
                        <a:lnSpc>
                          <a:spcPct val="107000"/>
                        </a:lnSpc>
                        <a:spcBef>
                          <a:spcPts val="0"/>
                        </a:spcBef>
                        <a:spcAft>
                          <a:spcPts val="0"/>
                        </a:spcAft>
                      </a:pPr>
                      <a:r>
                        <a:rPr lang="en-US" sz="1000">
                          <a:effectLst/>
                        </a:rPr>
                        <a:t> </a:t>
                      </a:r>
                      <a:endParaRPr lang="en-US" sz="1100">
                        <a:effectLst/>
                      </a:endParaRPr>
                    </a:p>
                    <a:p>
                      <a:pPr marL="0" marR="0" algn="l">
                        <a:lnSpc>
                          <a:spcPct val="107000"/>
                        </a:lnSpc>
                        <a:spcBef>
                          <a:spcPts val="0"/>
                        </a:spcBef>
                        <a:spcAft>
                          <a:spcPts val="0"/>
                        </a:spcAft>
                      </a:pPr>
                      <a:r>
                        <a:rPr lang="en-US" sz="1000">
                          <a:effectLst/>
                        </a:rPr>
                        <a:t>7/1/2021 – 6/30/205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l">
                        <a:lnSpc>
                          <a:spcPct val="107000"/>
                        </a:lnSpc>
                        <a:spcBef>
                          <a:spcPts val="0"/>
                        </a:spcBef>
                        <a:spcAft>
                          <a:spcPts val="0"/>
                        </a:spcAft>
                      </a:pPr>
                      <a:r>
                        <a:rPr lang="en-US" sz="1000">
                          <a:effectLst/>
                        </a:rPr>
                        <a:t> </a:t>
                      </a:r>
                      <a:endParaRPr lang="en-US" sz="1100">
                        <a:effectLst/>
                      </a:endParaRPr>
                    </a:p>
                    <a:p>
                      <a:pPr marL="0" marR="0" algn="l">
                        <a:lnSpc>
                          <a:spcPct val="107000"/>
                        </a:lnSpc>
                        <a:spcBef>
                          <a:spcPts val="0"/>
                        </a:spcBef>
                        <a:spcAft>
                          <a:spcPts val="0"/>
                        </a:spcAft>
                      </a:pPr>
                      <a:r>
                        <a:rPr lang="en-US" sz="1000">
                          <a:effectLst/>
                        </a:rPr>
                        <a:t>Contract pending Board approvals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979294772"/>
                  </a:ext>
                </a:extLst>
              </a:tr>
              <a:tr h="348251">
                <a:tc>
                  <a:txBody>
                    <a:bodyPr/>
                    <a:lstStyle/>
                    <a:p>
                      <a:pPr marL="0" marR="0" algn="l">
                        <a:lnSpc>
                          <a:spcPct val="107000"/>
                        </a:lnSpc>
                        <a:spcBef>
                          <a:spcPts val="0"/>
                        </a:spcBef>
                        <a:spcAft>
                          <a:spcPts val="0"/>
                        </a:spcAft>
                      </a:pPr>
                      <a:r>
                        <a:rPr lang="en-US" sz="1000">
                          <a:effectLst/>
                        </a:rPr>
                        <a:t>Custodians &amp; Maint. Workers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l">
                        <a:lnSpc>
                          <a:spcPct val="107000"/>
                        </a:lnSpc>
                        <a:spcBef>
                          <a:spcPts val="0"/>
                        </a:spcBef>
                        <a:spcAft>
                          <a:spcPts val="0"/>
                        </a:spcAft>
                      </a:pPr>
                      <a:r>
                        <a:rPr lang="en-US" sz="1000">
                          <a:effectLst/>
                        </a:rPr>
                        <a:t>7/1/2021 - 6/30/2025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l">
                        <a:lnSpc>
                          <a:spcPct val="107000"/>
                        </a:lnSpc>
                        <a:spcBef>
                          <a:spcPts val="0"/>
                        </a:spcBef>
                        <a:spcAft>
                          <a:spcPts val="0"/>
                        </a:spcAft>
                      </a:pPr>
                      <a:r>
                        <a:rPr lang="en-US" sz="1000" dirty="0">
                          <a:effectLst/>
                        </a:rPr>
                        <a:t> </a:t>
                      </a:r>
                      <a:endParaRPr lang="en-US" sz="1100" dirty="0">
                        <a:effectLst/>
                      </a:endParaRPr>
                    </a:p>
                    <a:p>
                      <a:pPr marL="0" marR="0" algn="l">
                        <a:lnSpc>
                          <a:spcPct val="107000"/>
                        </a:lnSpc>
                        <a:spcBef>
                          <a:spcPts val="0"/>
                        </a:spcBef>
                        <a:spcAft>
                          <a:spcPts val="0"/>
                        </a:spcAft>
                      </a:pPr>
                      <a:r>
                        <a:rPr lang="en-US" sz="1000" dirty="0">
                          <a:effectLst/>
                        </a:rPr>
                        <a:t>Current CBA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186956736"/>
                  </a:ext>
                </a:extLst>
              </a:tr>
            </a:tbl>
          </a:graphicData>
        </a:graphic>
      </p:graphicFrame>
    </p:spTree>
    <p:extLst>
      <p:ext uri="{BB962C8B-B14F-4D97-AF65-F5344CB8AC3E}">
        <p14:creationId xmlns:p14="http://schemas.microsoft.com/office/powerpoint/2010/main" val="857669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8030718" y="6382512"/>
            <a:ext cx="514350" cy="320040"/>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72FDC3A4-3ECB-4CC5-8031-F712224A9F4A}" type="slidenum">
              <a:rPr kumimoji="0" lang="en-US" alt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6</a:t>
            </a:fld>
            <a:endParaRPr kumimoji="0" lang="en-US" alt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2" descr="http://tse1.mm.bing.net/th?&amp;id=JN.sAbfTz7oVgFn7cqJ7CTGiw&amp;w=300&amp;h=300&amp;c=0&amp;pid=1.9&amp;rs=0&amp;p=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8153400" y="162791"/>
            <a:ext cx="550926" cy="6858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C424C90A-B528-22BA-B13B-4ECD3F0407A2}"/>
              </a:ext>
            </a:extLst>
          </p:cNvPr>
          <p:cNvSpPr txBox="1">
            <a:spLocks noGrp="1"/>
          </p:cNvSpPr>
          <p:nvPr>
            <p:ph type="title"/>
          </p:nvPr>
        </p:nvSpPr>
        <p:spPr>
          <a:xfrm>
            <a:off x="719138" y="800100"/>
            <a:ext cx="7697787" cy="12128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500" i="1" dirty="0">
                <a:solidFill>
                  <a:schemeClr val="bg1"/>
                </a:solidFill>
              </a:rPr>
              <a:t>State Your Department’s Strategic Initiatives for FY2023-2024</a:t>
            </a:r>
          </a:p>
        </p:txBody>
      </p:sp>
      <p:graphicFrame>
        <p:nvGraphicFramePr>
          <p:cNvPr id="2" name="Table 1">
            <a:extLst>
              <a:ext uri="{FF2B5EF4-FFF2-40B4-BE49-F238E27FC236}">
                <a16:creationId xmlns:a16="http://schemas.microsoft.com/office/drawing/2014/main" id="{8BF966B3-8CA6-F08A-B6FC-BEC5EB9AE964}"/>
              </a:ext>
            </a:extLst>
          </p:cNvPr>
          <p:cNvGraphicFramePr>
            <a:graphicFrameLocks noGrp="1"/>
          </p:cNvGraphicFramePr>
          <p:nvPr>
            <p:extLst>
              <p:ext uri="{D42A27DB-BD31-4B8C-83A1-F6EECF244321}">
                <p14:modId xmlns:p14="http://schemas.microsoft.com/office/powerpoint/2010/main" val="2483084970"/>
              </p:ext>
            </p:extLst>
          </p:nvPr>
        </p:nvGraphicFramePr>
        <p:xfrm>
          <a:off x="391192" y="2772121"/>
          <a:ext cx="8353677" cy="3150639"/>
        </p:xfrm>
        <a:graphic>
          <a:graphicData uri="http://schemas.openxmlformats.org/drawingml/2006/table">
            <a:tbl>
              <a:tblPr>
                <a:tableStyleId>{5C22544A-7EE6-4342-B048-85BDC9FD1C3A}</a:tableStyleId>
              </a:tblPr>
              <a:tblGrid>
                <a:gridCol w="1616192">
                  <a:extLst>
                    <a:ext uri="{9D8B030D-6E8A-4147-A177-3AD203B41FA5}">
                      <a16:colId xmlns:a16="http://schemas.microsoft.com/office/drawing/2014/main" val="3229364129"/>
                    </a:ext>
                  </a:extLst>
                </a:gridCol>
                <a:gridCol w="438137">
                  <a:extLst>
                    <a:ext uri="{9D8B030D-6E8A-4147-A177-3AD203B41FA5}">
                      <a16:colId xmlns:a16="http://schemas.microsoft.com/office/drawing/2014/main" val="2399186998"/>
                    </a:ext>
                  </a:extLst>
                </a:gridCol>
                <a:gridCol w="581203">
                  <a:extLst>
                    <a:ext uri="{9D8B030D-6E8A-4147-A177-3AD203B41FA5}">
                      <a16:colId xmlns:a16="http://schemas.microsoft.com/office/drawing/2014/main" val="1080923437"/>
                    </a:ext>
                  </a:extLst>
                </a:gridCol>
                <a:gridCol w="509670">
                  <a:extLst>
                    <a:ext uri="{9D8B030D-6E8A-4147-A177-3AD203B41FA5}">
                      <a16:colId xmlns:a16="http://schemas.microsoft.com/office/drawing/2014/main" val="2286027019"/>
                    </a:ext>
                  </a:extLst>
                </a:gridCol>
                <a:gridCol w="456021">
                  <a:extLst>
                    <a:ext uri="{9D8B030D-6E8A-4147-A177-3AD203B41FA5}">
                      <a16:colId xmlns:a16="http://schemas.microsoft.com/office/drawing/2014/main" val="1260968964"/>
                    </a:ext>
                  </a:extLst>
                </a:gridCol>
                <a:gridCol w="134124">
                  <a:extLst>
                    <a:ext uri="{9D8B030D-6E8A-4147-A177-3AD203B41FA5}">
                      <a16:colId xmlns:a16="http://schemas.microsoft.com/office/drawing/2014/main" val="2257291939"/>
                    </a:ext>
                  </a:extLst>
                </a:gridCol>
                <a:gridCol w="1877733">
                  <a:extLst>
                    <a:ext uri="{9D8B030D-6E8A-4147-A177-3AD203B41FA5}">
                      <a16:colId xmlns:a16="http://schemas.microsoft.com/office/drawing/2014/main" val="3017053015"/>
                    </a:ext>
                  </a:extLst>
                </a:gridCol>
                <a:gridCol w="476139">
                  <a:extLst>
                    <a:ext uri="{9D8B030D-6E8A-4147-A177-3AD203B41FA5}">
                      <a16:colId xmlns:a16="http://schemas.microsoft.com/office/drawing/2014/main" val="4159379176"/>
                    </a:ext>
                  </a:extLst>
                </a:gridCol>
                <a:gridCol w="795802">
                  <a:extLst>
                    <a:ext uri="{9D8B030D-6E8A-4147-A177-3AD203B41FA5}">
                      <a16:colId xmlns:a16="http://schemas.microsoft.com/office/drawing/2014/main" val="3074375731"/>
                    </a:ext>
                  </a:extLst>
                </a:gridCol>
                <a:gridCol w="456021">
                  <a:extLst>
                    <a:ext uri="{9D8B030D-6E8A-4147-A177-3AD203B41FA5}">
                      <a16:colId xmlns:a16="http://schemas.microsoft.com/office/drawing/2014/main" val="386936254"/>
                    </a:ext>
                  </a:extLst>
                </a:gridCol>
                <a:gridCol w="529790">
                  <a:extLst>
                    <a:ext uri="{9D8B030D-6E8A-4147-A177-3AD203B41FA5}">
                      <a16:colId xmlns:a16="http://schemas.microsoft.com/office/drawing/2014/main" val="1278000082"/>
                    </a:ext>
                  </a:extLst>
                </a:gridCol>
                <a:gridCol w="482845">
                  <a:extLst>
                    <a:ext uri="{9D8B030D-6E8A-4147-A177-3AD203B41FA5}">
                      <a16:colId xmlns:a16="http://schemas.microsoft.com/office/drawing/2014/main" val="1333542228"/>
                    </a:ext>
                  </a:extLst>
                </a:gridCol>
              </a:tblGrid>
              <a:tr h="189482">
                <a:tc gridSpan="12">
                  <a:txBody>
                    <a:bodyPr/>
                    <a:lstStyle/>
                    <a:p>
                      <a:pPr algn="ctr" fontAlgn="b"/>
                      <a:r>
                        <a:rPr lang="en-US" sz="900" u="none" strike="noStrike">
                          <a:effectLst/>
                        </a:rPr>
                        <a:t>CITY OF STAMFORD LEADERSHIP AND TRAINING INSTITUTE</a:t>
                      </a:r>
                      <a:endParaRPr lang="en-US" sz="900" b="1" i="1" u="none" strike="noStrike">
                        <a:solidFill>
                          <a:srgbClr val="000000"/>
                        </a:solidFill>
                        <a:effectLst/>
                        <a:latin typeface="Calibri" panose="020F0502020204030204" pitchFamily="34" charset="0"/>
                      </a:endParaRPr>
                    </a:p>
                  </a:txBody>
                  <a:tcPr marL="6333" marR="6333" marT="6333"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88556257"/>
                  </a:ext>
                </a:extLst>
              </a:tr>
              <a:tr h="189482">
                <a:tc>
                  <a:txBody>
                    <a:bodyPr/>
                    <a:lstStyle/>
                    <a:p>
                      <a:pPr algn="ctr" fontAlgn="b"/>
                      <a:endParaRPr lang="en-US" sz="900" b="0" i="0" u="none" strike="noStrike">
                        <a:solidFill>
                          <a:srgbClr val="000000"/>
                        </a:solidFill>
                        <a:effectLst/>
                        <a:latin typeface="Calibri" panose="020F0502020204030204" pitchFamily="34" charset="0"/>
                      </a:endParaRPr>
                    </a:p>
                  </a:txBody>
                  <a:tcPr marL="6333" marR="6333" marT="6333" marB="0" anchor="b"/>
                </a:tc>
                <a:tc>
                  <a:txBody>
                    <a:bodyPr/>
                    <a:lstStyle/>
                    <a:p>
                      <a:pPr algn="ctr" fontAlgn="b"/>
                      <a:endParaRPr lang="en-US" sz="900" b="0" i="0" u="none" strike="noStrike">
                        <a:solidFill>
                          <a:srgbClr val="000000"/>
                        </a:solidFill>
                        <a:effectLst/>
                        <a:latin typeface="Calibri" panose="020F0502020204030204" pitchFamily="34" charset="0"/>
                      </a:endParaRPr>
                    </a:p>
                  </a:txBody>
                  <a:tcPr marL="6333" marR="6333" marT="6333" marB="0" anchor="b"/>
                </a:tc>
                <a:tc>
                  <a:txBody>
                    <a:bodyPr/>
                    <a:lstStyle/>
                    <a:p>
                      <a:pPr algn="ctr" fontAlgn="b"/>
                      <a:endParaRPr lang="en-US" sz="900" b="0" i="0" u="none" strike="noStrike">
                        <a:solidFill>
                          <a:srgbClr val="000000"/>
                        </a:solidFill>
                        <a:effectLst/>
                        <a:latin typeface="Calibri" panose="020F0502020204030204" pitchFamily="34" charset="0"/>
                      </a:endParaRPr>
                    </a:p>
                  </a:txBody>
                  <a:tcPr marL="6333" marR="6333" marT="6333" marB="0" anchor="b"/>
                </a:tc>
                <a:tc>
                  <a:txBody>
                    <a:bodyPr/>
                    <a:lstStyle/>
                    <a:p>
                      <a:pPr algn="ctr" fontAlgn="b"/>
                      <a:endParaRPr lang="en-US" sz="900" b="0" i="0" u="none" strike="noStrike">
                        <a:solidFill>
                          <a:srgbClr val="000000"/>
                        </a:solidFill>
                        <a:effectLst/>
                        <a:latin typeface="Calibri" panose="020F0502020204030204" pitchFamily="34" charset="0"/>
                      </a:endParaRPr>
                    </a:p>
                  </a:txBody>
                  <a:tcPr marL="6333" marR="6333" marT="6333" marB="0" anchor="b"/>
                </a:tc>
                <a:tc>
                  <a:txBody>
                    <a:bodyPr/>
                    <a:lstStyle/>
                    <a:p>
                      <a:pPr algn="ctr" fontAlgn="b"/>
                      <a:endParaRPr lang="en-US" sz="900" b="0" i="0" u="none" strike="noStrike">
                        <a:solidFill>
                          <a:srgbClr val="000000"/>
                        </a:solidFill>
                        <a:effectLst/>
                        <a:latin typeface="Calibri" panose="020F0502020204030204" pitchFamily="34" charset="0"/>
                      </a:endParaRPr>
                    </a:p>
                  </a:txBody>
                  <a:tcPr marL="6333" marR="6333" marT="6333"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33" marR="6333" marT="6333" marB="0" anchor="b"/>
                </a:tc>
                <a:extLst>
                  <a:ext uri="{0D108BD9-81ED-4DB2-BD59-A6C34878D82A}">
                    <a16:rowId xmlns:a16="http://schemas.microsoft.com/office/drawing/2014/main" val="1192303374"/>
                  </a:ext>
                </a:extLst>
              </a:tr>
              <a:tr h="151586">
                <a:tc>
                  <a:txBody>
                    <a:bodyPr/>
                    <a:lstStyle/>
                    <a:p>
                      <a:pPr algn="l" fontAlgn="b"/>
                      <a:r>
                        <a:rPr lang="en-US" sz="700" u="none" strike="noStrike">
                          <a:effectLst/>
                        </a:rPr>
                        <a:t>City Training Budget FY22-23</a:t>
                      </a:r>
                      <a:endParaRPr lang="en-US" sz="700" b="1" i="0" u="none" strike="noStrike">
                        <a:solidFill>
                          <a:srgbClr val="000000"/>
                        </a:solidFill>
                        <a:effectLst/>
                        <a:latin typeface="Calibri" panose="020F0502020204030204" pitchFamily="34" charset="0"/>
                      </a:endParaRPr>
                    </a:p>
                  </a:txBody>
                  <a:tcPr marL="6333" marR="6333" marT="6333" marB="0" anchor="b"/>
                </a:tc>
                <a:tc>
                  <a:txBody>
                    <a:bodyPr/>
                    <a:lstStyle/>
                    <a:p>
                      <a:pPr algn="r" fontAlgn="b"/>
                      <a:r>
                        <a:rPr lang="en-US" sz="700" u="none" strike="noStrike">
                          <a:effectLst/>
                        </a:rPr>
                        <a:t>$85,000 </a:t>
                      </a:r>
                      <a:endParaRPr lang="en-US" sz="700" b="1" i="0" u="none" strike="noStrike">
                        <a:solidFill>
                          <a:srgbClr val="000000"/>
                        </a:solidFill>
                        <a:effectLst/>
                        <a:latin typeface="Calibri" panose="020F0502020204030204" pitchFamily="34" charset="0"/>
                      </a:endParaRPr>
                    </a:p>
                  </a:txBody>
                  <a:tcPr marL="6333" marR="6333" marT="6333"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l" fontAlgn="b"/>
                      <a:r>
                        <a:rPr lang="en-US" sz="700" u="none" strike="noStrike">
                          <a:effectLst/>
                        </a:rPr>
                        <a:t>Proposed Training Budget FY23-24</a:t>
                      </a:r>
                      <a:endParaRPr lang="en-US" sz="700" b="1" i="0" u="none" strike="noStrike">
                        <a:solidFill>
                          <a:srgbClr val="000000"/>
                        </a:solidFill>
                        <a:effectLst/>
                        <a:latin typeface="Calibri" panose="020F0502020204030204" pitchFamily="34" charset="0"/>
                      </a:endParaRPr>
                    </a:p>
                  </a:txBody>
                  <a:tcPr marL="6333" marR="6333" marT="6333" marB="0" anchor="b"/>
                </a:tc>
                <a:tc>
                  <a:txBody>
                    <a:bodyPr/>
                    <a:lstStyle/>
                    <a:p>
                      <a:pPr algn="r" fontAlgn="b"/>
                      <a:r>
                        <a:rPr lang="en-US" sz="700" u="none" strike="noStrike">
                          <a:effectLst/>
                        </a:rPr>
                        <a:t>$150,710 </a:t>
                      </a:r>
                      <a:endParaRPr lang="en-US" sz="700" b="1" i="0" u="none" strike="noStrike">
                        <a:solidFill>
                          <a:srgbClr val="000000"/>
                        </a:solidFill>
                        <a:effectLst/>
                        <a:latin typeface="Calibri" panose="020F0502020204030204" pitchFamily="34" charset="0"/>
                      </a:endParaRPr>
                    </a:p>
                  </a:txBody>
                  <a:tcPr marL="6333" marR="6333" marT="6333"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33" marR="6333" marT="6333" marB="0" anchor="b"/>
                </a:tc>
                <a:tc gridSpan="2">
                  <a:txBody>
                    <a:bodyPr/>
                    <a:lstStyle/>
                    <a:p>
                      <a:pPr algn="r" fontAlgn="b"/>
                      <a:r>
                        <a:rPr lang="en-US" sz="700" u="none" strike="noStrike">
                          <a:effectLst/>
                        </a:rPr>
                        <a:t>Increase Requested</a:t>
                      </a:r>
                      <a:endParaRPr lang="en-US" sz="700" b="1" i="0" u="none" strike="noStrike">
                        <a:solidFill>
                          <a:srgbClr val="000000"/>
                        </a:solidFill>
                        <a:effectLst/>
                        <a:latin typeface="Calibri" panose="020F0502020204030204" pitchFamily="34" charset="0"/>
                      </a:endParaRPr>
                    </a:p>
                  </a:txBody>
                  <a:tcPr marL="6333" marR="6333" marT="6333" marB="0" anchor="b"/>
                </a:tc>
                <a:tc hMerge="1">
                  <a:txBody>
                    <a:bodyPr/>
                    <a:lstStyle/>
                    <a:p>
                      <a:endParaRPr lang="en-US"/>
                    </a:p>
                  </a:txBody>
                  <a:tcPr/>
                </a:tc>
                <a:tc>
                  <a:txBody>
                    <a:bodyPr/>
                    <a:lstStyle/>
                    <a:p>
                      <a:pPr algn="r" fontAlgn="b"/>
                      <a:r>
                        <a:rPr lang="en-US" sz="700" u="none" strike="noStrike">
                          <a:effectLst/>
                        </a:rPr>
                        <a:t>$65,710 </a:t>
                      </a:r>
                      <a:endParaRPr lang="en-US" sz="700" b="1" i="0" u="none" strike="noStrike">
                        <a:solidFill>
                          <a:srgbClr val="000000"/>
                        </a:solidFill>
                        <a:effectLst/>
                        <a:latin typeface="Calibri" panose="020F0502020204030204" pitchFamily="34" charset="0"/>
                      </a:endParaRPr>
                    </a:p>
                  </a:txBody>
                  <a:tcPr marL="6333" marR="6333" marT="6333" marB="0" anchor="b"/>
                </a:tc>
                <a:extLst>
                  <a:ext uri="{0D108BD9-81ED-4DB2-BD59-A6C34878D82A}">
                    <a16:rowId xmlns:a16="http://schemas.microsoft.com/office/drawing/2014/main" val="1845934056"/>
                  </a:ext>
                </a:extLst>
              </a:tr>
              <a:tr h="151586">
                <a:tc>
                  <a:txBody>
                    <a:bodyPr/>
                    <a:lstStyle/>
                    <a:p>
                      <a:pPr algn="l" fontAlgn="b"/>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33" marR="6333" marT="6333" marB="0" anchor="b"/>
                </a:tc>
                <a:extLst>
                  <a:ext uri="{0D108BD9-81ED-4DB2-BD59-A6C34878D82A}">
                    <a16:rowId xmlns:a16="http://schemas.microsoft.com/office/drawing/2014/main" val="3832841071"/>
                  </a:ext>
                </a:extLst>
              </a:tr>
              <a:tr h="394123">
                <a:tc>
                  <a:txBody>
                    <a:bodyPr/>
                    <a:lstStyle/>
                    <a:p>
                      <a:pPr algn="l" fontAlgn="b"/>
                      <a:r>
                        <a:rPr lang="en-US" sz="700" u="sng" strike="noStrike">
                          <a:effectLst/>
                        </a:rPr>
                        <a:t>Training Programs Offered</a:t>
                      </a:r>
                      <a:endParaRPr lang="en-US" sz="700" b="1" i="1" u="sng" strike="noStrike">
                        <a:solidFill>
                          <a:srgbClr val="000000"/>
                        </a:solidFill>
                        <a:effectLst/>
                        <a:latin typeface="Calibri" panose="020F0502020204030204" pitchFamily="34" charset="0"/>
                      </a:endParaRPr>
                    </a:p>
                  </a:txBody>
                  <a:tcPr marL="6333" marR="6333" marT="6333" marB="0" anchor="b"/>
                </a:tc>
                <a:tc>
                  <a:txBody>
                    <a:bodyPr/>
                    <a:lstStyle/>
                    <a:p>
                      <a:pPr algn="r" fontAlgn="b"/>
                      <a:r>
                        <a:rPr lang="en-US" sz="700" u="sng" strike="noStrike">
                          <a:effectLst/>
                        </a:rPr>
                        <a:t>No. of Programs</a:t>
                      </a:r>
                      <a:endParaRPr lang="en-US" sz="700" b="1" i="1" u="sng" strike="noStrike">
                        <a:solidFill>
                          <a:srgbClr val="000000"/>
                        </a:solidFill>
                        <a:effectLst/>
                        <a:latin typeface="Calibri" panose="020F0502020204030204" pitchFamily="34" charset="0"/>
                      </a:endParaRPr>
                    </a:p>
                  </a:txBody>
                  <a:tcPr marL="6333" marR="6333" marT="6333" marB="0" anchor="b"/>
                </a:tc>
                <a:tc>
                  <a:txBody>
                    <a:bodyPr/>
                    <a:lstStyle/>
                    <a:p>
                      <a:pPr algn="r" fontAlgn="b"/>
                      <a:r>
                        <a:rPr lang="en-US" sz="700" u="sng" strike="noStrike">
                          <a:effectLst/>
                        </a:rPr>
                        <a:t>Cost Per Program</a:t>
                      </a:r>
                      <a:endParaRPr lang="en-US" sz="700" b="1" i="1" u="sng" strike="noStrike">
                        <a:solidFill>
                          <a:srgbClr val="000000"/>
                        </a:solidFill>
                        <a:effectLst/>
                        <a:latin typeface="Calibri" panose="020F0502020204030204" pitchFamily="34" charset="0"/>
                      </a:endParaRPr>
                    </a:p>
                  </a:txBody>
                  <a:tcPr marL="6333" marR="6333" marT="6333" marB="0" anchor="b"/>
                </a:tc>
                <a:tc>
                  <a:txBody>
                    <a:bodyPr/>
                    <a:lstStyle/>
                    <a:p>
                      <a:pPr algn="r" fontAlgn="b"/>
                      <a:r>
                        <a:rPr lang="en-US" sz="700" u="sng" strike="noStrike">
                          <a:effectLst/>
                        </a:rPr>
                        <a:t>Total Cost</a:t>
                      </a:r>
                      <a:endParaRPr lang="en-US" sz="700" b="1" i="1" u="sng" strike="noStrike">
                        <a:solidFill>
                          <a:srgbClr val="000000"/>
                        </a:solidFill>
                        <a:effectLst/>
                        <a:latin typeface="Calibri" panose="020F0502020204030204" pitchFamily="34" charset="0"/>
                      </a:endParaRPr>
                    </a:p>
                  </a:txBody>
                  <a:tcPr marL="6333" marR="6333" marT="6333" marB="0" anchor="b"/>
                </a:tc>
                <a:tc>
                  <a:txBody>
                    <a:bodyPr/>
                    <a:lstStyle/>
                    <a:p>
                      <a:pPr algn="r" fontAlgn="b"/>
                      <a:r>
                        <a:rPr lang="en-US" sz="700" u="sng" strike="noStrike">
                          <a:effectLst/>
                        </a:rPr>
                        <a:t>Employees Trained</a:t>
                      </a:r>
                      <a:endParaRPr lang="en-US" sz="700" b="1" i="1" u="sng" strike="noStrike">
                        <a:solidFill>
                          <a:srgbClr val="000000"/>
                        </a:solidFill>
                        <a:effectLst/>
                        <a:latin typeface="Calibri" panose="020F0502020204030204" pitchFamily="34" charset="0"/>
                      </a:endParaRPr>
                    </a:p>
                  </a:txBody>
                  <a:tcPr marL="6333" marR="6333" marT="6333" marB="0" anchor="b"/>
                </a:tc>
                <a:tc>
                  <a:txBody>
                    <a:bodyPr/>
                    <a:lstStyle/>
                    <a:p>
                      <a:pPr algn="l" fontAlgn="b"/>
                      <a:endParaRPr lang="en-US" sz="700" b="1" i="1" u="sng" strike="noStrike">
                        <a:solidFill>
                          <a:srgbClr val="000000"/>
                        </a:solidFill>
                        <a:effectLst/>
                        <a:latin typeface="Calibri" panose="020F0502020204030204" pitchFamily="34" charset="0"/>
                      </a:endParaRPr>
                    </a:p>
                  </a:txBody>
                  <a:tcPr marL="6333" marR="6333" marT="6333" marB="0" anchor="b"/>
                </a:tc>
                <a:tc>
                  <a:txBody>
                    <a:bodyPr/>
                    <a:lstStyle/>
                    <a:p>
                      <a:pPr algn="l" fontAlgn="b"/>
                      <a:r>
                        <a:rPr lang="en-US" sz="700" u="sng" strike="noStrike">
                          <a:effectLst/>
                        </a:rPr>
                        <a:t>Training Programs Offered</a:t>
                      </a:r>
                      <a:endParaRPr lang="en-US" sz="700" b="1" i="1" u="sng" strike="noStrike">
                        <a:solidFill>
                          <a:srgbClr val="000000"/>
                        </a:solidFill>
                        <a:effectLst/>
                        <a:latin typeface="Calibri" panose="020F0502020204030204" pitchFamily="34" charset="0"/>
                      </a:endParaRPr>
                    </a:p>
                  </a:txBody>
                  <a:tcPr marL="6333" marR="6333" marT="6333" marB="0" anchor="b"/>
                </a:tc>
                <a:tc>
                  <a:txBody>
                    <a:bodyPr/>
                    <a:lstStyle/>
                    <a:p>
                      <a:pPr algn="l" fontAlgn="b"/>
                      <a:r>
                        <a:rPr lang="en-US" sz="700" u="sng" strike="noStrike">
                          <a:effectLst/>
                        </a:rPr>
                        <a:t>No. of Programs</a:t>
                      </a:r>
                      <a:endParaRPr lang="en-US" sz="700" b="1" i="1" u="sng" strike="noStrike">
                        <a:solidFill>
                          <a:srgbClr val="000000"/>
                        </a:solidFill>
                        <a:effectLst/>
                        <a:latin typeface="Calibri" panose="020F0502020204030204" pitchFamily="34" charset="0"/>
                      </a:endParaRPr>
                    </a:p>
                  </a:txBody>
                  <a:tcPr marL="6333" marR="6333" marT="6333" marB="0" anchor="b"/>
                </a:tc>
                <a:tc>
                  <a:txBody>
                    <a:bodyPr/>
                    <a:lstStyle/>
                    <a:p>
                      <a:pPr algn="l" fontAlgn="b"/>
                      <a:r>
                        <a:rPr lang="en-US" sz="700" u="sng" strike="noStrike">
                          <a:effectLst/>
                        </a:rPr>
                        <a:t>Cost Per Program</a:t>
                      </a:r>
                      <a:endParaRPr lang="en-US" sz="700" b="1" i="1" u="sng" strike="noStrike">
                        <a:solidFill>
                          <a:srgbClr val="000000"/>
                        </a:solidFill>
                        <a:effectLst/>
                        <a:latin typeface="Calibri" panose="020F0502020204030204" pitchFamily="34" charset="0"/>
                      </a:endParaRPr>
                    </a:p>
                  </a:txBody>
                  <a:tcPr marL="6333" marR="6333" marT="6333" marB="0" anchor="b"/>
                </a:tc>
                <a:tc>
                  <a:txBody>
                    <a:bodyPr/>
                    <a:lstStyle/>
                    <a:p>
                      <a:pPr algn="l" fontAlgn="b"/>
                      <a:r>
                        <a:rPr lang="en-US" sz="700" u="sng" strike="noStrike">
                          <a:effectLst/>
                        </a:rPr>
                        <a:t>Total Cost</a:t>
                      </a:r>
                      <a:endParaRPr lang="en-US" sz="700" b="1" i="1" u="sng" strike="noStrike">
                        <a:solidFill>
                          <a:srgbClr val="000000"/>
                        </a:solidFill>
                        <a:effectLst/>
                        <a:latin typeface="Calibri" panose="020F0502020204030204" pitchFamily="34" charset="0"/>
                      </a:endParaRPr>
                    </a:p>
                  </a:txBody>
                  <a:tcPr marL="6333" marR="6333" marT="6333" marB="0" anchor="b"/>
                </a:tc>
                <a:tc>
                  <a:txBody>
                    <a:bodyPr/>
                    <a:lstStyle/>
                    <a:p>
                      <a:pPr algn="l" fontAlgn="b"/>
                      <a:r>
                        <a:rPr lang="en-US" sz="700" u="sng" strike="noStrike">
                          <a:effectLst/>
                        </a:rPr>
                        <a:t>Employees Trained, Anticipated</a:t>
                      </a:r>
                      <a:endParaRPr lang="en-US" sz="700" b="1" i="1" u="sng" strike="noStrike">
                        <a:solidFill>
                          <a:srgbClr val="000000"/>
                        </a:solidFill>
                        <a:effectLst/>
                        <a:latin typeface="Calibri" panose="020F0502020204030204" pitchFamily="34" charset="0"/>
                      </a:endParaRPr>
                    </a:p>
                  </a:txBody>
                  <a:tcPr marL="6333" marR="6333" marT="6333" marB="0" anchor="b"/>
                </a:tc>
                <a:tc>
                  <a:txBody>
                    <a:bodyPr/>
                    <a:lstStyle/>
                    <a:p>
                      <a:pPr algn="l" fontAlgn="b"/>
                      <a:r>
                        <a:rPr lang="en-US" sz="700" u="sng" strike="noStrike">
                          <a:effectLst/>
                        </a:rPr>
                        <a:t>Change FY24 v FY23</a:t>
                      </a:r>
                      <a:endParaRPr lang="en-US" sz="700" b="1" i="1" u="sng" strike="noStrike">
                        <a:solidFill>
                          <a:srgbClr val="000000"/>
                        </a:solidFill>
                        <a:effectLst/>
                        <a:latin typeface="Calibri" panose="020F0502020204030204" pitchFamily="34" charset="0"/>
                      </a:endParaRPr>
                    </a:p>
                  </a:txBody>
                  <a:tcPr marL="6333" marR="6333" marT="6333" marB="0" anchor="b"/>
                </a:tc>
                <a:extLst>
                  <a:ext uri="{0D108BD9-81ED-4DB2-BD59-A6C34878D82A}">
                    <a16:rowId xmlns:a16="http://schemas.microsoft.com/office/drawing/2014/main" val="645502345"/>
                  </a:ext>
                </a:extLst>
              </a:tr>
              <a:tr h="151586">
                <a:tc>
                  <a:txBody>
                    <a:bodyPr/>
                    <a:lstStyle/>
                    <a:p>
                      <a:pPr algn="l" fontAlgn="b"/>
                      <a:r>
                        <a:rPr lang="en-US" sz="700" u="none" strike="noStrike">
                          <a:effectLst/>
                        </a:rPr>
                        <a:t> Leadership Development Programs</a:t>
                      </a:r>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r" fontAlgn="b"/>
                      <a:r>
                        <a:rPr lang="en-US" sz="700" u="none" strike="noStrike">
                          <a:effectLst/>
                        </a:rPr>
                        <a:t>3</a:t>
                      </a:r>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r" fontAlgn="b"/>
                      <a:r>
                        <a:rPr lang="en-US" sz="700" u="none" strike="noStrike">
                          <a:effectLst/>
                        </a:rPr>
                        <a:t>$10,000</a:t>
                      </a:r>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r" fontAlgn="b"/>
                      <a:r>
                        <a:rPr lang="en-US" sz="700" u="none" strike="noStrike">
                          <a:effectLst/>
                        </a:rPr>
                        <a:t>$30,000</a:t>
                      </a:r>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r" fontAlgn="b"/>
                      <a:r>
                        <a:rPr lang="en-US" sz="700" u="none" strike="noStrike">
                          <a:effectLst/>
                        </a:rPr>
                        <a:t>38</a:t>
                      </a:r>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l" fontAlgn="b"/>
                      <a:r>
                        <a:rPr lang="en-US" sz="700" u="none" strike="noStrike">
                          <a:effectLst/>
                        </a:rPr>
                        <a:t> Leadership Training Programs</a:t>
                      </a:r>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r" fontAlgn="b"/>
                      <a:r>
                        <a:rPr lang="en-US" sz="700" u="none" strike="noStrike">
                          <a:effectLst/>
                        </a:rPr>
                        <a:t>3</a:t>
                      </a:r>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r" fontAlgn="b"/>
                      <a:r>
                        <a:rPr lang="en-US" sz="700" u="none" strike="noStrike">
                          <a:effectLst/>
                        </a:rPr>
                        <a:t>$10,500</a:t>
                      </a:r>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r" fontAlgn="b"/>
                      <a:r>
                        <a:rPr lang="en-US" sz="700" u="none" strike="noStrike">
                          <a:effectLst/>
                        </a:rPr>
                        <a:t>$31,500</a:t>
                      </a:r>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r" fontAlgn="b"/>
                      <a:r>
                        <a:rPr lang="en-US" sz="700" u="none" strike="noStrike">
                          <a:effectLst/>
                        </a:rPr>
                        <a:t>45</a:t>
                      </a:r>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33" marR="6333" marT="6333" marB="0" anchor="b"/>
                </a:tc>
                <a:extLst>
                  <a:ext uri="{0D108BD9-81ED-4DB2-BD59-A6C34878D82A}">
                    <a16:rowId xmlns:a16="http://schemas.microsoft.com/office/drawing/2014/main" val="3819548048"/>
                  </a:ext>
                </a:extLst>
              </a:tr>
              <a:tr h="151586">
                <a:tc>
                  <a:txBody>
                    <a:bodyPr/>
                    <a:lstStyle/>
                    <a:p>
                      <a:pPr algn="l" fontAlgn="b"/>
                      <a:r>
                        <a:rPr lang="en-US" sz="700" u="none" strike="noStrike">
                          <a:effectLst/>
                        </a:rPr>
                        <a:t> Customer Service Programs</a:t>
                      </a:r>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r" fontAlgn="b"/>
                      <a:r>
                        <a:rPr lang="en-US" sz="700" u="none" strike="noStrike">
                          <a:effectLst/>
                        </a:rPr>
                        <a:t>3</a:t>
                      </a:r>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r" fontAlgn="b"/>
                      <a:r>
                        <a:rPr lang="en-US" sz="700" u="none" strike="noStrike">
                          <a:effectLst/>
                        </a:rPr>
                        <a:t>$3,800</a:t>
                      </a:r>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r" fontAlgn="b"/>
                      <a:r>
                        <a:rPr lang="en-US" sz="700" u="none" strike="noStrike">
                          <a:effectLst/>
                        </a:rPr>
                        <a:t>$11,400</a:t>
                      </a:r>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r" fontAlgn="b"/>
                      <a:r>
                        <a:rPr lang="en-US" sz="700" u="none" strike="noStrike">
                          <a:effectLst/>
                        </a:rPr>
                        <a:t>36</a:t>
                      </a:r>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l" fontAlgn="b"/>
                      <a:r>
                        <a:rPr lang="en-US" sz="700" u="none" strike="noStrike">
                          <a:effectLst/>
                        </a:rPr>
                        <a:t> Customer Service Programs</a:t>
                      </a:r>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r" fontAlgn="b"/>
                      <a:r>
                        <a:rPr lang="en-US" sz="700" u="none" strike="noStrike">
                          <a:effectLst/>
                        </a:rPr>
                        <a:t>4</a:t>
                      </a:r>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r" fontAlgn="b"/>
                      <a:r>
                        <a:rPr lang="en-US" sz="700" u="none" strike="noStrike">
                          <a:effectLst/>
                        </a:rPr>
                        <a:t>$3,990</a:t>
                      </a:r>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r" fontAlgn="b"/>
                      <a:r>
                        <a:rPr lang="en-US" sz="700" u="none" strike="noStrike">
                          <a:effectLst/>
                        </a:rPr>
                        <a:t>$15,960</a:t>
                      </a:r>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r" fontAlgn="b"/>
                      <a:r>
                        <a:rPr lang="en-US" sz="700" u="none" strike="noStrike">
                          <a:effectLst/>
                        </a:rPr>
                        <a:t>72</a:t>
                      </a:r>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l" fontAlgn="b"/>
                      <a:r>
                        <a:rPr lang="en-US" sz="700" u="none" strike="noStrike">
                          <a:effectLst/>
                        </a:rPr>
                        <a:t> +1 session</a:t>
                      </a:r>
                      <a:endParaRPr lang="en-US" sz="700" b="0" i="0" u="none" strike="noStrike">
                        <a:solidFill>
                          <a:srgbClr val="000000"/>
                        </a:solidFill>
                        <a:effectLst/>
                        <a:latin typeface="Calibri" panose="020F0502020204030204" pitchFamily="34" charset="0"/>
                      </a:endParaRPr>
                    </a:p>
                  </a:txBody>
                  <a:tcPr marL="6333" marR="6333" marT="6333" marB="0" anchor="b"/>
                </a:tc>
                <a:extLst>
                  <a:ext uri="{0D108BD9-81ED-4DB2-BD59-A6C34878D82A}">
                    <a16:rowId xmlns:a16="http://schemas.microsoft.com/office/drawing/2014/main" val="1902232554"/>
                  </a:ext>
                </a:extLst>
              </a:tr>
              <a:tr h="151586">
                <a:tc>
                  <a:txBody>
                    <a:bodyPr/>
                    <a:lstStyle/>
                    <a:p>
                      <a:pPr algn="l" fontAlgn="b"/>
                      <a:r>
                        <a:rPr lang="en-US" sz="700" u="none" strike="noStrike">
                          <a:effectLst/>
                        </a:rPr>
                        <a:t> Basic Training For First Time Supervisors</a:t>
                      </a:r>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r" fontAlgn="b"/>
                      <a:r>
                        <a:rPr lang="en-US" sz="700" u="none" strike="noStrike">
                          <a:effectLst/>
                        </a:rPr>
                        <a:t>$5,000</a:t>
                      </a:r>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r" fontAlgn="b"/>
                      <a:r>
                        <a:rPr lang="en-US" sz="700" u="none" strike="noStrike">
                          <a:effectLst/>
                        </a:rPr>
                        <a:t>$5,000</a:t>
                      </a:r>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r" fontAlgn="b"/>
                      <a:r>
                        <a:rPr lang="en-US" sz="700" u="none" strike="noStrike">
                          <a:effectLst/>
                        </a:rPr>
                        <a:t>14</a:t>
                      </a:r>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l" fontAlgn="b"/>
                      <a:r>
                        <a:rPr lang="en-US" sz="700" u="none" strike="noStrike">
                          <a:effectLst/>
                        </a:rPr>
                        <a:t> Basic Training For First Time Supervisors</a:t>
                      </a:r>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r" fontAlgn="b"/>
                      <a:r>
                        <a:rPr lang="en-US" sz="700" u="none" strike="noStrike">
                          <a:effectLst/>
                        </a:rPr>
                        <a:t>3</a:t>
                      </a:r>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r" fontAlgn="b"/>
                      <a:r>
                        <a:rPr lang="en-US" sz="700" u="none" strike="noStrike">
                          <a:effectLst/>
                        </a:rPr>
                        <a:t>$5,250</a:t>
                      </a:r>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r" fontAlgn="b"/>
                      <a:r>
                        <a:rPr lang="en-US" sz="700" u="none" strike="noStrike">
                          <a:effectLst/>
                        </a:rPr>
                        <a:t>$15,750</a:t>
                      </a:r>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r" fontAlgn="b"/>
                      <a:r>
                        <a:rPr lang="en-US" sz="700" u="none" strike="noStrike">
                          <a:effectLst/>
                        </a:rPr>
                        <a:t>45</a:t>
                      </a:r>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l" fontAlgn="b"/>
                      <a:r>
                        <a:rPr lang="en-US" sz="700" u="none" strike="noStrike">
                          <a:effectLst/>
                        </a:rPr>
                        <a:t> +2 sessions</a:t>
                      </a:r>
                      <a:endParaRPr lang="en-US" sz="700" b="0" i="0" u="none" strike="noStrike">
                        <a:solidFill>
                          <a:srgbClr val="000000"/>
                        </a:solidFill>
                        <a:effectLst/>
                        <a:latin typeface="Calibri" panose="020F0502020204030204" pitchFamily="34" charset="0"/>
                      </a:endParaRPr>
                    </a:p>
                  </a:txBody>
                  <a:tcPr marL="6333" marR="6333" marT="6333" marB="0" anchor="b"/>
                </a:tc>
                <a:extLst>
                  <a:ext uri="{0D108BD9-81ED-4DB2-BD59-A6C34878D82A}">
                    <a16:rowId xmlns:a16="http://schemas.microsoft.com/office/drawing/2014/main" val="2886822398"/>
                  </a:ext>
                </a:extLst>
              </a:tr>
              <a:tr h="151586">
                <a:tc>
                  <a:txBody>
                    <a:bodyPr/>
                    <a:lstStyle/>
                    <a:p>
                      <a:pPr algn="l" fontAlgn="b"/>
                      <a:r>
                        <a:rPr lang="en-US" sz="700" u="none" strike="noStrike">
                          <a:effectLst/>
                        </a:rPr>
                        <a:t> Lean Six Sigma Training</a:t>
                      </a:r>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r" fontAlgn="b"/>
                      <a:r>
                        <a:rPr lang="en-US" sz="700" u="none" strike="noStrike">
                          <a:effectLst/>
                        </a:rPr>
                        <a:t>2</a:t>
                      </a:r>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r" fontAlgn="b"/>
                      <a:r>
                        <a:rPr lang="en-US" sz="700" u="none" strike="noStrike">
                          <a:effectLst/>
                        </a:rPr>
                        <a:t>$10,000</a:t>
                      </a:r>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r" fontAlgn="b"/>
                      <a:r>
                        <a:rPr lang="en-US" sz="700" u="none" strike="noStrike">
                          <a:effectLst/>
                        </a:rPr>
                        <a:t>$20,000</a:t>
                      </a:r>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r" fontAlgn="b"/>
                      <a:r>
                        <a:rPr lang="en-US" sz="700" u="none" strike="noStrike">
                          <a:effectLst/>
                        </a:rPr>
                        <a:t>25</a:t>
                      </a:r>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l" fontAlgn="b"/>
                      <a:r>
                        <a:rPr lang="en-US" sz="700" u="none" strike="noStrike">
                          <a:effectLst/>
                        </a:rPr>
                        <a:t> Lean Six Sigma Training</a:t>
                      </a:r>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r" fontAlgn="b"/>
                      <a:r>
                        <a:rPr lang="en-US" sz="700" u="none" strike="noStrike">
                          <a:effectLst/>
                        </a:rPr>
                        <a:t>2</a:t>
                      </a:r>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r" fontAlgn="b"/>
                      <a:r>
                        <a:rPr lang="en-US" sz="700" u="none" strike="noStrike">
                          <a:effectLst/>
                        </a:rPr>
                        <a:t>$10,500</a:t>
                      </a:r>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r" fontAlgn="b"/>
                      <a:r>
                        <a:rPr lang="en-US" sz="700" u="none" strike="noStrike">
                          <a:effectLst/>
                        </a:rPr>
                        <a:t>$21,000</a:t>
                      </a:r>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r" fontAlgn="b"/>
                      <a:r>
                        <a:rPr lang="en-US" sz="700" u="none" strike="noStrike">
                          <a:effectLst/>
                        </a:rPr>
                        <a:t>30</a:t>
                      </a:r>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33" marR="6333" marT="6333" marB="0" anchor="b"/>
                </a:tc>
                <a:extLst>
                  <a:ext uri="{0D108BD9-81ED-4DB2-BD59-A6C34878D82A}">
                    <a16:rowId xmlns:a16="http://schemas.microsoft.com/office/drawing/2014/main" val="2910852646"/>
                  </a:ext>
                </a:extLst>
              </a:tr>
              <a:tr h="151586">
                <a:tc>
                  <a:txBody>
                    <a:bodyPr/>
                    <a:lstStyle/>
                    <a:p>
                      <a:pPr algn="l" fontAlgn="b"/>
                      <a:r>
                        <a:rPr lang="en-US" sz="700" u="none" strike="noStrike">
                          <a:effectLst/>
                        </a:rPr>
                        <a:t>Effective Interviewing Skills</a:t>
                      </a:r>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r" fontAlgn="b"/>
                      <a:r>
                        <a:rPr lang="en-US" sz="700" u="none" strike="noStrike">
                          <a:effectLst/>
                        </a:rPr>
                        <a:t>2</a:t>
                      </a:r>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r" fontAlgn="b"/>
                      <a:r>
                        <a:rPr lang="en-US" sz="700" u="none" strike="noStrike">
                          <a:effectLst/>
                        </a:rPr>
                        <a:t>$5,000</a:t>
                      </a:r>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r" fontAlgn="b"/>
                      <a:r>
                        <a:rPr lang="en-US" sz="700" u="none" strike="noStrike">
                          <a:effectLst/>
                        </a:rPr>
                        <a:t>$10,000</a:t>
                      </a:r>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r" fontAlgn="b"/>
                      <a:r>
                        <a:rPr lang="en-US" sz="700" u="none" strike="noStrike">
                          <a:effectLst/>
                        </a:rPr>
                        <a:t>24</a:t>
                      </a:r>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l" fontAlgn="b"/>
                      <a:r>
                        <a:rPr lang="en-US" sz="700" u="none" strike="noStrike">
                          <a:effectLst/>
                        </a:rPr>
                        <a:t> Effective Interviewing Skills</a:t>
                      </a:r>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r" fontAlgn="b"/>
                      <a:r>
                        <a:rPr lang="en-US" sz="700" u="none" strike="noStrike">
                          <a:effectLst/>
                        </a:rPr>
                        <a:t>2</a:t>
                      </a:r>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r" fontAlgn="b"/>
                      <a:r>
                        <a:rPr lang="en-US" sz="700" u="none" strike="noStrike">
                          <a:effectLst/>
                        </a:rPr>
                        <a:t>$5,250</a:t>
                      </a:r>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r" fontAlgn="b"/>
                      <a:r>
                        <a:rPr lang="en-US" sz="700" u="none" strike="noStrike">
                          <a:effectLst/>
                        </a:rPr>
                        <a:t>$10,500</a:t>
                      </a:r>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r" fontAlgn="b"/>
                      <a:r>
                        <a:rPr lang="en-US" sz="700" u="none" strike="noStrike">
                          <a:effectLst/>
                        </a:rPr>
                        <a:t>24</a:t>
                      </a:r>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33" marR="6333" marT="6333" marB="0" anchor="b"/>
                </a:tc>
                <a:extLst>
                  <a:ext uri="{0D108BD9-81ED-4DB2-BD59-A6C34878D82A}">
                    <a16:rowId xmlns:a16="http://schemas.microsoft.com/office/drawing/2014/main" val="370502178"/>
                  </a:ext>
                </a:extLst>
              </a:tr>
              <a:tr h="151586">
                <a:tc>
                  <a:txBody>
                    <a:bodyPr/>
                    <a:lstStyle/>
                    <a:p>
                      <a:pPr algn="l" fontAlgn="b"/>
                      <a:r>
                        <a:rPr lang="en-US" sz="700" u="none" strike="noStrike">
                          <a:effectLst/>
                        </a:rPr>
                        <a:t>Sexual Harassment Training</a:t>
                      </a:r>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l" fontAlgn="b"/>
                      <a:r>
                        <a:rPr lang="en-US" sz="700" u="none" strike="noStrike">
                          <a:effectLst/>
                        </a:rPr>
                        <a:t>on going</a:t>
                      </a:r>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r" fontAlgn="b"/>
                      <a:r>
                        <a:rPr lang="en-US" sz="700" u="none" strike="noStrike">
                          <a:effectLst/>
                        </a:rPr>
                        <a:t>$25 per emp. </a:t>
                      </a:r>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r" fontAlgn="b"/>
                      <a:r>
                        <a:rPr lang="en-US" sz="700" u="none" strike="noStrike">
                          <a:effectLst/>
                        </a:rPr>
                        <a:t>$3,000 </a:t>
                      </a:r>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r" fontAlgn="b"/>
                      <a:r>
                        <a:rPr lang="en-US" sz="700" u="none" strike="noStrike">
                          <a:effectLst/>
                        </a:rPr>
                        <a:t>120</a:t>
                      </a:r>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l" fontAlgn="b"/>
                      <a:r>
                        <a:rPr lang="en-US" sz="700" u="none" strike="noStrike">
                          <a:effectLst/>
                        </a:rPr>
                        <a:t>*</a:t>
                      </a:r>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l" fontAlgn="b"/>
                      <a:r>
                        <a:rPr lang="en-US" sz="700" u="none" strike="noStrike">
                          <a:effectLst/>
                        </a:rPr>
                        <a:t>On Demand Sexual Harassment Training</a:t>
                      </a:r>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r" fontAlgn="b"/>
                      <a:r>
                        <a:rPr lang="en-US" sz="700" u="none" strike="noStrike">
                          <a:effectLst/>
                        </a:rPr>
                        <a:t>$25 per emp. </a:t>
                      </a:r>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r" fontAlgn="b"/>
                      <a:r>
                        <a:rPr lang="en-US" sz="700" u="none" strike="noStrike">
                          <a:effectLst/>
                        </a:rPr>
                        <a:t>$3,500 </a:t>
                      </a:r>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r" fontAlgn="b"/>
                      <a:r>
                        <a:rPr lang="en-US" sz="700" u="none" strike="noStrike">
                          <a:effectLst/>
                        </a:rPr>
                        <a:t>140</a:t>
                      </a:r>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33" marR="6333" marT="6333" marB="0" anchor="b"/>
                </a:tc>
                <a:extLst>
                  <a:ext uri="{0D108BD9-81ED-4DB2-BD59-A6C34878D82A}">
                    <a16:rowId xmlns:a16="http://schemas.microsoft.com/office/drawing/2014/main" val="3355399922"/>
                  </a:ext>
                </a:extLst>
              </a:tr>
              <a:tr h="262927">
                <a:tc>
                  <a:txBody>
                    <a:bodyPr/>
                    <a:lstStyle/>
                    <a:p>
                      <a:pPr algn="l" fontAlgn="b"/>
                      <a:r>
                        <a:rPr lang="en-US" sz="700" u="none" strike="noStrike">
                          <a:effectLst/>
                        </a:rPr>
                        <a:t>Ethics Training</a:t>
                      </a:r>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l" fontAlgn="b"/>
                      <a:r>
                        <a:rPr lang="en-US" sz="700" u="none" strike="noStrike">
                          <a:effectLst/>
                        </a:rPr>
                        <a:t>on going</a:t>
                      </a:r>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r" fontAlgn="b"/>
                      <a:r>
                        <a:rPr lang="en-US" sz="700" u="none" strike="noStrike">
                          <a:effectLst/>
                        </a:rPr>
                        <a:t>in-house</a:t>
                      </a:r>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r" fontAlgn="b"/>
                      <a:r>
                        <a:rPr lang="en-US" sz="700" u="none" strike="noStrike">
                          <a:effectLst/>
                        </a:rPr>
                        <a:t>in-house</a:t>
                      </a:r>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r" fontAlgn="b"/>
                      <a:r>
                        <a:rPr lang="en-US" sz="700" u="none" strike="noStrike">
                          <a:effectLst/>
                        </a:rPr>
                        <a:t>700</a:t>
                      </a:r>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l" fontAlgn="b"/>
                      <a:r>
                        <a:rPr lang="en-US" sz="700" u="none" strike="noStrike">
                          <a:effectLst/>
                        </a:rPr>
                        <a:t>*</a:t>
                      </a:r>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l" fontAlgn="b"/>
                      <a:r>
                        <a:rPr lang="en-US" sz="700" u="none" strike="noStrike">
                          <a:effectLst/>
                        </a:rPr>
                        <a:t>Ethics Training</a:t>
                      </a:r>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l" fontAlgn="b"/>
                      <a:r>
                        <a:rPr lang="en-US" sz="700" u="none" strike="noStrike">
                          <a:effectLst/>
                        </a:rPr>
                        <a:t>on going</a:t>
                      </a:r>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r" fontAlgn="b"/>
                      <a:r>
                        <a:rPr lang="en-US" sz="700" u="none" strike="noStrike">
                          <a:effectLst/>
                        </a:rPr>
                        <a:t>in-house</a:t>
                      </a:r>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r" fontAlgn="b"/>
                      <a:r>
                        <a:rPr lang="en-US" sz="700" u="none" strike="noStrike">
                          <a:effectLst/>
                        </a:rPr>
                        <a:t>in-house</a:t>
                      </a:r>
                      <a:endParaRPr lang="en-US" sz="700" b="0" i="0" u="none" strike="noStrike">
                        <a:solidFill>
                          <a:srgbClr val="000000"/>
                        </a:solidFill>
                        <a:effectLst/>
                        <a:latin typeface="Calibri" panose="020F0502020204030204" pitchFamily="34" charset="0"/>
                      </a:endParaRPr>
                    </a:p>
                  </a:txBody>
                  <a:tcPr marL="6333" marR="6333" marT="6333" marB="0" anchor="b"/>
                </a:tc>
                <a:tc gridSpan="2">
                  <a:txBody>
                    <a:bodyPr/>
                    <a:lstStyle/>
                    <a:p>
                      <a:pPr algn="l" fontAlgn="b"/>
                      <a:r>
                        <a:rPr lang="en-US" sz="700" u="none" strike="noStrike">
                          <a:effectLst/>
                        </a:rPr>
                        <a:t>new hires, appts, elected off.</a:t>
                      </a:r>
                      <a:endParaRPr lang="en-US" sz="700" b="0" i="0" u="none" strike="noStrike">
                        <a:solidFill>
                          <a:srgbClr val="000000"/>
                        </a:solidFill>
                        <a:effectLst/>
                        <a:latin typeface="Calibri" panose="020F0502020204030204" pitchFamily="34" charset="0"/>
                      </a:endParaRPr>
                    </a:p>
                  </a:txBody>
                  <a:tcPr marL="6333" marR="6333" marT="6333" marB="0" anchor="b"/>
                </a:tc>
                <a:tc hMerge="1">
                  <a:txBody>
                    <a:bodyPr/>
                    <a:lstStyle/>
                    <a:p>
                      <a:endParaRPr lang="en-US"/>
                    </a:p>
                  </a:txBody>
                  <a:tcPr/>
                </a:tc>
                <a:extLst>
                  <a:ext uri="{0D108BD9-81ED-4DB2-BD59-A6C34878D82A}">
                    <a16:rowId xmlns:a16="http://schemas.microsoft.com/office/drawing/2014/main" val="2537412970"/>
                  </a:ext>
                </a:extLst>
              </a:tr>
              <a:tr h="151586">
                <a:tc>
                  <a:txBody>
                    <a:bodyPr/>
                    <a:lstStyle/>
                    <a:p>
                      <a:pPr algn="l" fontAlgn="b"/>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l" fontAlgn="b"/>
                      <a:r>
                        <a:rPr lang="en-US" sz="700" u="none" strike="noStrike">
                          <a:effectLst/>
                        </a:rPr>
                        <a:t>Diversity Training</a:t>
                      </a:r>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r" fontAlgn="b"/>
                      <a:r>
                        <a:rPr lang="en-US" sz="700" u="none" strike="noStrike">
                          <a:effectLst/>
                        </a:rPr>
                        <a:t>2</a:t>
                      </a:r>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r" fontAlgn="b"/>
                      <a:r>
                        <a:rPr lang="en-US" sz="700" u="none" strike="noStrike">
                          <a:effectLst/>
                        </a:rPr>
                        <a:t>$12,500 </a:t>
                      </a:r>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r" fontAlgn="b"/>
                      <a:r>
                        <a:rPr lang="en-US" sz="700" u="none" strike="noStrike">
                          <a:effectLst/>
                        </a:rPr>
                        <a:t>$25,000 </a:t>
                      </a:r>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r" fontAlgn="b"/>
                      <a:r>
                        <a:rPr lang="en-US" sz="700" u="none" strike="noStrike">
                          <a:effectLst/>
                        </a:rPr>
                        <a:t>50</a:t>
                      </a:r>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l" fontAlgn="b"/>
                      <a:r>
                        <a:rPr lang="en-US" sz="700" u="none" strike="noStrike">
                          <a:effectLst/>
                        </a:rPr>
                        <a:t>New</a:t>
                      </a:r>
                      <a:endParaRPr lang="en-US" sz="700" b="0" i="0" u="none" strike="noStrike">
                        <a:solidFill>
                          <a:srgbClr val="000000"/>
                        </a:solidFill>
                        <a:effectLst/>
                        <a:latin typeface="Calibri" panose="020F0502020204030204" pitchFamily="34" charset="0"/>
                      </a:endParaRPr>
                    </a:p>
                  </a:txBody>
                  <a:tcPr marL="6333" marR="6333" marT="6333" marB="0" anchor="b"/>
                </a:tc>
                <a:extLst>
                  <a:ext uri="{0D108BD9-81ED-4DB2-BD59-A6C34878D82A}">
                    <a16:rowId xmlns:a16="http://schemas.microsoft.com/office/drawing/2014/main" val="4049049822"/>
                  </a:ext>
                </a:extLst>
              </a:tr>
              <a:tr h="151586">
                <a:tc>
                  <a:txBody>
                    <a:bodyPr/>
                    <a:lstStyle/>
                    <a:p>
                      <a:pPr algn="l" fontAlgn="b"/>
                      <a:r>
                        <a:rPr lang="en-US" sz="700" u="none" strike="noStrike">
                          <a:effectLst/>
                        </a:rPr>
                        <a:t>Course Materials, Assessment Testing</a:t>
                      </a:r>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r" fontAlgn="b"/>
                      <a:r>
                        <a:rPr lang="en-US" sz="700" u="none" strike="noStrike">
                          <a:effectLst/>
                        </a:rPr>
                        <a:t>$2,000</a:t>
                      </a:r>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l" fontAlgn="b"/>
                      <a:r>
                        <a:rPr lang="en-US" sz="700" u="none" strike="noStrike">
                          <a:effectLst/>
                        </a:rPr>
                        <a:t>Microsoft Office Excel and Power Point Training</a:t>
                      </a:r>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l" fontAlgn="b"/>
                      <a:r>
                        <a:rPr lang="en-US" sz="700" u="none" strike="noStrike">
                          <a:effectLst/>
                        </a:rPr>
                        <a:t>on going</a:t>
                      </a:r>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l" fontAlgn="b"/>
                      <a:r>
                        <a:rPr lang="en-US" sz="700" u="none" strike="noStrike">
                          <a:effectLst/>
                        </a:rPr>
                        <a:t>$250 per emp.</a:t>
                      </a:r>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r" fontAlgn="b"/>
                      <a:r>
                        <a:rPr lang="en-US" sz="700" u="none" strike="noStrike">
                          <a:effectLst/>
                        </a:rPr>
                        <a:t>$25,000 </a:t>
                      </a:r>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r" fontAlgn="b"/>
                      <a:r>
                        <a:rPr lang="en-US" sz="700" u="none" strike="noStrike">
                          <a:effectLst/>
                        </a:rPr>
                        <a:t>100</a:t>
                      </a:r>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l" fontAlgn="b"/>
                      <a:r>
                        <a:rPr lang="en-US" sz="700" u="none" strike="noStrike">
                          <a:effectLst/>
                        </a:rPr>
                        <a:t>New</a:t>
                      </a:r>
                      <a:endParaRPr lang="en-US" sz="700" b="0" i="0" u="none" strike="noStrike">
                        <a:solidFill>
                          <a:srgbClr val="000000"/>
                        </a:solidFill>
                        <a:effectLst/>
                        <a:latin typeface="Calibri" panose="020F0502020204030204" pitchFamily="34" charset="0"/>
                      </a:endParaRPr>
                    </a:p>
                  </a:txBody>
                  <a:tcPr marL="6333" marR="6333" marT="6333" marB="0" anchor="b"/>
                </a:tc>
                <a:extLst>
                  <a:ext uri="{0D108BD9-81ED-4DB2-BD59-A6C34878D82A}">
                    <a16:rowId xmlns:a16="http://schemas.microsoft.com/office/drawing/2014/main" val="4150205932"/>
                  </a:ext>
                </a:extLst>
              </a:tr>
              <a:tr h="151586">
                <a:tc>
                  <a:txBody>
                    <a:bodyPr/>
                    <a:lstStyle/>
                    <a:p>
                      <a:pPr algn="l" fontAlgn="b"/>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l" fontAlgn="b"/>
                      <a:r>
                        <a:rPr lang="en-US" sz="700" u="none" strike="noStrike">
                          <a:effectLst/>
                        </a:rPr>
                        <a:t>Course Materials and Assessment Testing</a:t>
                      </a:r>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r" fontAlgn="b"/>
                      <a:r>
                        <a:rPr lang="en-US" sz="700" u="none" strike="noStrike">
                          <a:effectLst/>
                        </a:rPr>
                        <a:t>$2,500 </a:t>
                      </a:r>
                      <a:endParaRPr lang="en-US" sz="700" b="0" i="0" u="none" strike="noStrike">
                        <a:solidFill>
                          <a:srgbClr val="000000"/>
                        </a:solidFill>
                        <a:effectLst/>
                        <a:latin typeface="Calibri" panose="020F0502020204030204" pitchFamily="34" charset="0"/>
                      </a:endParaRPr>
                    </a:p>
                  </a:txBody>
                  <a:tcPr marL="6333" marR="6333" marT="6333" marB="0" anchor="b"/>
                </a:tc>
                <a:tc gridSpan="2">
                  <a:txBody>
                    <a:bodyPr/>
                    <a:lstStyle/>
                    <a:p>
                      <a:pPr algn="l" fontAlgn="b"/>
                      <a:r>
                        <a:rPr lang="en-US" sz="700" u="none" strike="noStrike">
                          <a:effectLst/>
                        </a:rPr>
                        <a:t>Material Increase in cost</a:t>
                      </a:r>
                      <a:endParaRPr lang="en-US" sz="700" b="0" i="0" u="none" strike="noStrike">
                        <a:solidFill>
                          <a:srgbClr val="000000"/>
                        </a:solidFill>
                        <a:effectLst/>
                        <a:latin typeface="Calibri" panose="020F0502020204030204" pitchFamily="34" charset="0"/>
                      </a:endParaRPr>
                    </a:p>
                  </a:txBody>
                  <a:tcPr marL="6333" marR="6333" marT="6333" marB="0" anchor="b"/>
                </a:tc>
                <a:tc hMerge="1">
                  <a:txBody>
                    <a:bodyPr/>
                    <a:lstStyle/>
                    <a:p>
                      <a:endParaRPr lang="en-US"/>
                    </a:p>
                  </a:txBody>
                  <a:tcPr/>
                </a:tc>
                <a:extLst>
                  <a:ext uri="{0D108BD9-81ED-4DB2-BD59-A6C34878D82A}">
                    <a16:rowId xmlns:a16="http://schemas.microsoft.com/office/drawing/2014/main" val="3572386782"/>
                  </a:ext>
                </a:extLst>
              </a:tr>
              <a:tr h="151586">
                <a:tc>
                  <a:txBody>
                    <a:bodyPr/>
                    <a:lstStyle/>
                    <a:p>
                      <a:pPr algn="l" fontAlgn="b"/>
                      <a:r>
                        <a:rPr lang="en-US" sz="700" u="none" strike="noStrike">
                          <a:effectLst/>
                        </a:rPr>
                        <a:t>Total</a:t>
                      </a:r>
                      <a:endParaRPr lang="en-US" sz="700" b="1" i="0" u="none" strike="noStrike">
                        <a:solidFill>
                          <a:srgbClr val="000000"/>
                        </a:solidFill>
                        <a:effectLst/>
                        <a:latin typeface="Calibri" panose="020F0502020204030204" pitchFamily="34" charset="0"/>
                      </a:endParaRPr>
                    </a:p>
                  </a:txBody>
                  <a:tcPr marL="6333" marR="6333" marT="6333"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r" fontAlgn="b"/>
                      <a:r>
                        <a:rPr lang="en-US" sz="700" u="sng" strike="noStrike">
                          <a:effectLst/>
                        </a:rPr>
                        <a:t>$81,400</a:t>
                      </a:r>
                      <a:endParaRPr lang="en-US" sz="700" b="1" i="0" u="sng" strike="noStrike">
                        <a:solidFill>
                          <a:srgbClr val="000000"/>
                        </a:solidFill>
                        <a:effectLst/>
                        <a:latin typeface="Calibri" panose="020F0502020204030204" pitchFamily="34" charset="0"/>
                      </a:endParaRPr>
                    </a:p>
                  </a:txBody>
                  <a:tcPr marL="6333" marR="6333" marT="6333" marB="0" anchor="b"/>
                </a:tc>
                <a:tc>
                  <a:txBody>
                    <a:bodyPr/>
                    <a:lstStyle/>
                    <a:p>
                      <a:pPr algn="r" fontAlgn="b"/>
                      <a:r>
                        <a:rPr lang="en-US" sz="700" u="sng" strike="noStrike">
                          <a:effectLst/>
                        </a:rPr>
                        <a:t>957</a:t>
                      </a:r>
                      <a:endParaRPr lang="en-US" sz="700" b="1" i="1" u="sng" strike="noStrike">
                        <a:solidFill>
                          <a:srgbClr val="000000"/>
                        </a:solidFill>
                        <a:effectLst/>
                        <a:latin typeface="Calibri" panose="020F0502020204030204" pitchFamily="34" charset="0"/>
                      </a:endParaRPr>
                    </a:p>
                  </a:txBody>
                  <a:tcPr marL="6333" marR="6333" marT="6333"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l" fontAlgn="b"/>
                      <a:r>
                        <a:rPr lang="en-US" sz="700" u="none" strike="noStrike">
                          <a:effectLst/>
                        </a:rPr>
                        <a:t>Total</a:t>
                      </a:r>
                      <a:endParaRPr lang="en-US" sz="700" b="1" i="0" u="none" strike="noStrike">
                        <a:solidFill>
                          <a:srgbClr val="000000"/>
                        </a:solidFill>
                        <a:effectLst/>
                        <a:latin typeface="Calibri" panose="020F0502020204030204" pitchFamily="34" charset="0"/>
                      </a:endParaRPr>
                    </a:p>
                  </a:txBody>
                  <a:tcPr marL="6333" marR="6333" marT="6333"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r" fontAlgn="b"/>
                      <a:r>
                        <a:rPr lang="en-US" sz="700" u="sng" strike="noStrike">
                          <a:effectLst/>
                        </a:rPr>
                        <a:t>$150,710</a:t>
                      </a:r>
                      <a:endParaRPr lang="en-US" sz="700" b="1" i="0" u="sng" strike="noStrike">
                        <a:solidFill>
                          <a:srgbClr val="000000"/>
                        </a:solidFill>
                        <a:effectLst/>
                        <a:latin typeface="Calibri" panose="020F0502020204030204" pitchFamily="34" charset="0"/>
                      </a:endParaRPr>
                    </a:p>
                  </a:txBody>
                  <a:tcPr marL="6333" marR="6333" marT="6333" marB="0" anchor="b"/>
                </a:tc>
                <a:tc>
                  <a:txBody>
                    <a:bodyPr/>
                    <a:lstStyle/>
                    <a:p>
                      <a:pPr algn="r" fontAlgn="b"/>
                      <a:r>
                        <a:rPr lang="en-US" sz="700" u="sng" strike="noStrike">
                          <a:effectLst/>
                        </a:rPr>
                        <a:t>506</a:t>
                      </a:r>
                      <a:endParaRPr lang="en-US" sz="700" b="1" i="1" u="sng" strike="noStrike">
                        <a:solidFill>
                          <a:srgbClr val="000000"/>
                        </a:solidFill>
                        <a:effectLst/>
                        <a:latin typeface="Calibri" panose="020F0502020204030204" pitchFamily="34" charset="0"/>
                      </a:endParaRPr>
                    </a:p>
                  </a:txBody>
                  <a:tcPr marL="6333" marR="6333" marT="6333"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33" marR="6333" marT="6333" marB="0" anchor="b"/>
                </a:tc>
                <a:extLst>
                  <a:ext uri="{0D108BD9-81ED-4DB2-BD59-A6C34878D82A}">
                    <a16:rowId xmlns:a16="http://schemas.microsoft.com/office/drawing/2014/main" val="2841843383"/>
                  </a:ext>
                </a:extLst>
              </a:tr>
              <a:tr h="151586">
                <a:tc>
                  <a:txBody>
                    <a:bodyPr/>
                    <a:lstStyle/>
                    <a:p>
                      <a:pPr algn="l" fontAlgn="b"/>
                      <a:endParaRPr lang="en-US" sz="700" b="0" i="0" u="none" strike="noStrike">
                        <a:solidFill>
                          <a:srgbClr val="000000"/>
                        </a:solidFill>
                        <a:effectLst/>
                        <a:latin typeface="Calibri" panose="020F0502020204030204" pitchFamily="34" charset="0"/>
                      </a:endParaRPr>
                    </a:p>
                  </a:txBody>
                  <a:tcPr marL="6333" marR="6333" marT="6333" marB="0" anchor="b"/>
                </a:tc>
                <a:tc gridSpan="3">
                  <a:txBody>
                    <a:bodyPr/>
                    <a:lstStyle/>
                    <a:p>
                      <a:pPr algn="r" fontAlgn="b"/>
                      <a:r>
                        <a:rPr lang="en-US" sz="700" u="none" strike="noStrike">
                          <a:effectLst/>
                        </a:rPr>
                        <a:t>w/out Ethics</a:t>
                      </a:r>
                      <a:endParaRPr lang="en-US" sz="700" b="1" i="1" u="none" strike="noStrike">
                        <a:solidFill>
                          <a:srgbClr val="000000"/>
                        </a:solidFill>
                        <a:effectLst/>
                        <a:latin typeface="Calibri" panose="020F0502020204030204" pitchFamily="34" charset="0"/>
                      </a:endParaRPr>
                    </a:p>
                  </a:txBody>
                  <a:tcPr marL="6333" marR="6333" marT="6333" marB="0" anchor="b"/>
                </a:tc>
                <a:tc hMerge="1">
                  <a:txBody>
                    <a:bodyPr/>
                    <a:lstStyle/>
                    <a:p>
                      <a:endParaRPr lang="en-US"/>
                    </a:p>
                  </a:txBody>
                  <a:tcPr/>
                </a:tc>
                <a:tc hMerge="1">
                  <a:txBody>
                    <a:bodyPr/>
                    <a:lstStyle/>
                    <a:p>
                      <a:endParaRPr lang="en-US"/>
                    </a:p>
                  </a:txBody>
                  <a:tcPr/>
                </a:tc>
                <a:tc>
                  <a:txBody>
                    <a:bodyPr/>
                    <a:lstStyle/>
                    <a:p>
                      <a:pPr algn="r" fontAlgn="b"/>
                      <a:r>
                        <a:rPr lang="en-US" sz="700" u="sng" strike="noStrike">
                          <a:effectLst/>
                        </a:rPr>
                        <a:t>257</a:t>
                      </a:r>
                      <a:endParaRPr lang="en-US" sz="700" b="1" i="0" u="sng" strike="noStrike">
                        <a:solidFill>
                          <a:srgbClr val="000000"/>
                        </a:solidFill>
                        <a:effectLst/>
                        <a:latin typeface="Calibri" panose="020F0502020204030204" pitchFamily="34" charset="0"/>
                      </a:endParaRPr>
                    </a:p>
                  </a:txBody>
                  <a:tcPr marL="6333" marR="6333" marT="6333"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33" marR="6333" marT="6333" marB="0" anchor="b"/>
                </a:tc>
                <a:extLst>
                  <a:ext uri="{0D108BD9-81ED-4DB2-BD59-A6C34878D82A}">
                    <a16:rowId xmlns:a16="http://schemas.microsoft.com/office/drawing/2014/main" val="2879525913"/>
                  </a:ext>
                </a:extLst>
              </a:tr>
              <a:tr h="144007">
                <a:tc>
                  <a:txBody>
                    <a:bodyPr/>
                    <a:lstStyle/>
                    <a:p>
                      <a:pPr algn="l" fontAlgn="b"/>
                      <a:r>
                        <a:rPr lang="en-US" sz="700" u="none" strike="noStrike">
                          <a:effectLst/>
                        </a:rPr>
                        <a:t>* as of 3-3-2023</a:t>
                      </a:r>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33" marR="6333" marT="6333" marB="0" anchor="b"/>
                </a:tc>
                <a:tc>
                  <a:txBody>
                    <a:bodyPr/>
                    <a:lstStyle/>
                    <a:p>
                      <a:pPr algn="l" fontAlgn="b"/>
                      <a:endParaRPr lang="en-US" sz="700" b="0" i="0" u="none" strike="noStrike" dirty="0">
                        <a:solidFill>
                          <a:srgbClr val="000000"/>
                        </a:solidFill>
                        <a:effectLst/>
                        <a:latin typeface="Calibri" panose="020F0502020204030204" pitchFamily="34" charset="0"/>
                      </a:endParaRPr>
                    </a:p>
                  </a:txBody>
                  <a:tcPr marL="6333" marR="6333" marT="6333" marB="0" anchor="b"/>
                </a:tc>
                <a:extLst>
                  <a:ext uri="{0D108BD9-81ED-4DB2-BD59-A6C34878D82A}">
                    <a16:rowId xmlns:a16="http://schemas.microsoft.com/office/drawing/2014/main" val="2552528411"/>
                  </a:ext>
                </a:extLst>
              </a:tr>
            </a:tbl>
          </a:graphicData>
        </a:graphic>
      </p:graphicFrame>
    </p:spTree>
    <p:extLst>
      <p:ext uri="{BB962C8B-B14F-4D97-AF65-F5344CB8AC3E}">
        <p14:creationId xmlns:p14="http://schemas.microsoft.com/office/powerpoint/2010/main" val="534300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83E90-249D-F8AF-526C-ACA97E8696EA}"/>
              </a:ext>
            </a:extLst>
          </p:cNvPr>
          <p:cNvSpPr>
            <a:spLocks noGrp="1"/>
          </p:cNvSpPr>
          <p:nvPr>
            <p:ph type="title"/>
          </p:nvPr>
        </p:nvSpPr>
        <p:spPr>
          <a:xfrm>
            <a:off x="381000" y="114522"/>
            <a:ext cx="7980565" cy="685800"/>
          </a:xfrm>
        </p:spPr>
        <p:txBody>
          <a:bodyPr vert="horz" lIns="91440" tIns="45720" rIns="91440" bIns="45720" rtlCol="0" anchor="b">
            <a:normAutofit/>
          </a:bodyPr>
          <a:lstStyle/>
          <a:p>
            <a:pPr algn="ctr"/>
            <a:r>
              <a:rPr lang="en-US" sz="2800" kern="1200" dirty="0">
                <a:solidFill>
                  <a:schemeClr val="tx2"/>
                </a:solidFill>
                <a:latin typeface="+mj-lt"/>
                <a:ea typeface="+mj-ea"/>
                <a:cs typeface="+mj-cs"/>
              </a:rPr>
              <a:t>Department Org. Chart</a:t>
            </a:r>
          </a:p>
        </p:txBody>
      </p:sp>
      <p:sp>
        <p:nvSpPr>
          <p:cNvPr id="4" name="Slide Number Placeholder 3">
            <a:extLst>
              <a:ext uri="{FF2B5EF4-FFF2-40B4-BE49-F238E27FC236}">
                <a16:creationId xmlns:a16="http://schemas.microsoft.com/office/drawing/2014/main" id="{82A5F09E-F95E-3CC3-F678-88F847DDFFBE}"/>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914400">
              <a:spcAft>
                <a:spcPts val="600"/>
              </a:spcAft>
            </a:pPr>
            <a:fld id="{72FDC3A4-3ECB-4CC5-8031-F712224A9F4A}" type="slidenum">
              <a:rPr lang="en-US" altLang="en-US" smtClean="0"/>
              <a:pPr defTabSz="914400">
                <a:spcAft>
                  <a:spcPts val="600"/>
                </a:spcAft>
              </a:pPr>
              <a:t>7</a:t>
            </a:fld>
            <a:endParaRPr lang="en-US" altLang="en-US"/>
          </a:p>
        </p:txBody>
      </p:sp>
      <p:graphicFrame>
        <p:nvGraphicFramePr>
          <p:cNvPr id="9" name="Object 8">
            <a:extLst>
              <a:ext uri="{FF2B5EF4-FFF2-40B4-BE49-F238E27FC236}">
                <a16:creationId xmlns:a16="http://schemas.microsoft.com/office/drawing/2014/main" id="{514CF062-3C10-6016-A34C-27FA774A2D80}"/>
              </a:ext>
            </a:extLst>
          </p:cNvPr>
          <p:cNvGraphicFramePr>
            <a:graphicFrameLocks noChangeAspect="1"/>
          </p:cNvGraphicFramePr>
          <p:nvPr/>
        </p:nvGraphicFramePr>
        <p:xfrm>
          <a:off x="723871" y="838184"/>
          <a:ext cx="7543800" cy="5829300"/>
        </p:xfrm>
        <a:graphic>
          <a:graphicData uri="http://schemas.openxmlformats.org/presentationml/2006/ole">
            <mc:AlternateContent xmlns:mc="http://schemas.openxmlformats.org/markup-compatibility/2006">
              <mc:Choice xmlns:v="urn:schemas-microsoft-com:vml" Requires="v">
                <p:oleObj name="Acrobat Document" r:id="rId2" imgW="7543647" imgH="5829300" progId="Acrobat.Document.DC">
                  <p:embed/>
                </p:oleObj>
              </mc:Choice>
              <mc:Fallback>
                <p:oleObj name="Acrobat Document" r:id="rId2" imgW="7543647" imgH="5829300" progId="Acrobat.Document.DC">
                  <p:embed/>
                  <p:pic>
                    <p:nvPicPr>
                      <p:cNvPr id="9" name="Object 8">
                        <a:extLst>
                          <a:ext uri="{FF2B5EF4-FFF2-40B4-BE49-F238E27FC236}">
                            <a16:creationId xmlns:a16="http://schemas.microsoft.com/office/drawing/2014/main" id="{514CF062-3C10-6016-A34C-27FA774A2D80}"/>
                          </a:ext>
                        </a:extLst>
                      </p:cNvPr>
                      <p:cNvPicPr/>
                      <p:nvPr/>
                    </p:nvPicPr>
                    <p:blipFill>
                      <a:blip r:embed="rId3"/>
                      <a:stretch>
                        <a:fillRect/>
                      </a:stretch>
                    </p:blipFill>
                    <p:spPr>
                      <a:xfrm>
                        <a:off x="723871" y="838184"/>
                        <a:ext cx="7543800" cy="5829300"/>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B00AEE09-242B-7E04-4A69-C6E886FD65D2}"/>
              </a:ext>
            </a:extLst>
          </p:cNvPr>
          <p:cNvSpPr txBox="1"/>
          <p:nvPr/>
        </p:nvSpPr>
        <p:spPr>
          <a:xfrm>
            <a:off x="1066800" y="1524000"/>
            <a:ext cx="1219200" cy="369332"/>
          </a:xfrm>
          <a:prstGeom prst="rect">
            <a:avLst/>
          </a:prstGeom>
          <a:noFill/>
        </p:spPr>
        <p:txBody>
          <a:bodyPr wrap="square" rtlCol="0">
            <a:spAutoFit/>
          </a:bodyPr>
          <a:lstStyle/>
          <a:p>
            <a:r>
              <a:rPr lang="en-US" dirty="0"/>
              <a:t>CURRENT</a:t>
            </a:r>
          </a:p>
        </p:txBody>
      </p:sp>
    </p:spTree>
    <p:extLst>
      <p:ext uri="{BB962C8B-B14F-4D97-AF65-F5344CB8AC3E}">
        <p14:creationId xmlns:p14="http://schemas.microsoft.com/office/powerpoint/2010/main" val="46103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9E8AE-9658-57C6-D04E-8C9C2B366C36}"/>
              </a:ext>
            </a:extLst>
          </p:cNvPr>
          <p:cNvSpPr>
            <a:spLocks noGrp="1"/>
          </p:cNvSpPr>
          <p:nvPr>
            <p:ph type="ctrTitle"/>
          </p:nvPr>
        </p:nvSpPr>
        <p:spPr>
          <a:xfrm>
            <a:off x="2263453" y="962174"/>
            <a:ext cx="3602183" cy="841076"/>
          </a:xfrm>
        </p:spPr>
        <p:txBody>
          <a:bodyPr>
            <a:normAutofit/>
          </a:bodyPr>
          <a:lstStyle/>
          <a:p>
            <a:r>
              <a:rPr lang="en-US" sz="1500" dirty="0"/>
              <a:t>City of Stamford</a:t>
            </a:r>
            <a:br>
              <a:rPr lang="en-US" sz="1500" dirty="0"/>
            </a:br>
            <a:r>
              <a:rPr lang="en-US" sz="1500" dirty="0"/>
              <a:t>Office of Legal Affairs</a:t>
            </a:r>
            <a:br>
              <a:rPr lang="en-US" sz="1500" dirty="0"/>
            </a:br>
            <a:r>
              <a:rPr lang="en-US" sz="1500" dirty="0"/>
              <a:t>Human Resources</a:t>
            </a:r>
          </a:p>
        </p:txBody>
      </p:sp>
      <p:sp>
        <p:nvSpPr>
          <p:cNvPr id="3" name="Subtitle 2">
            <a:extLst>
              <a:ext uri="{FF2B5EF4-FFF2-40B4-BE49-F238E27FC236}">
                <a16:creationId xmlns:a16="http://schemas.microsoft.com/office/drawing/2014/main" id="{60917156-EC5D-E026-2CB8-319137B1C44A}"/>
              </a:ext>
            </a:extLst>
          </p:cNvPr>
          <p:cNvSpPr>
            <a:spLocks noGrp="1"/>
          </p:cNvSpPr>
          <p:nvPr>
            <p:ph type="subTitle" idx="1"/>
          </p:nvPr>
        </p:nvSpPr>
        <p:spPr>
          <a:xfrm>
            <a:off x="2904945" y="1963589"/>
            <a:ext cx="2516757" cy="320679"/>
          </a:xfrm>
          <a:ln>
            <a:solidFill>
              <a:schemeClr val="accent1"/>
            </a:solidFill>
          </a:ln>
        </p:spPr>
        <p:txBody>
          <a:bodyPr>
            <a:normAutofit/>
          </a:bodyPr>
          <a:lstStyle/>
          <a:p>
            <a:r>
              <a:rPr lang="en-US" sz="1350" dirty="0"/>
              <a:t>Director of Legal Affairs</a:t>
            </a:r>
          </a:p>
        </p:txBody>
      </p:sp>
      <p:cxnSp>
        <p:nvCxnSpPr>
          <p:cNvPr id="5" name="Straight Connector 4">
            <a:extLst>
              <a:ext uri="{FF2B5EF4-FFF2-40B4-BE49-F238E27FC236}">
                <a16:creationId xmlns:a16="http://schemas.microsoft.com/office/drawing/2014/main" id="{3694B8A4-606D-D501-FB53-54A2AF121DE8}"/>
              </a:ext>
            </a:extLst>
          </p:cNvPr>
          <p:cNvCxnSpPr/>
          <p:nvPr/>
        </p:nvCxnSpPr>
        <p:spPr>
          <a:xfrm>
            <a:off x="4073237" y="2284268"/>
            <a:ext cx="0" cy="270164"/>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62C80D0-4F24-EC9F-1517-A5419B64F0B0}"/>
              </a:ext>
            </a:extLst>
          </p:cNvPr>
          <p:cNvSpPr txBox="1"/>
          <p:nvPr/>
        </p:nvSpPr>
        <p:spPr>
          <a:xfrm>
            <a:off x="3028460" y="2554432"/>
            <a:ext cx="2269727" cy="300082"/>
          </a:xfrm>
          <a:prstGeom prst="rect">
            <a:avLst/>
          </a:prstGeom>
          <a:noFill/>
          <a:ln>
            <a:solidFill>
              <a:schemeClr val="accent1"/>
            </a:solidFill>
          </a:ln>
        </p:spPr>
        <p:txBody>
          <a:bodyPr wrap="square" rtlCol="0">
            <a:spAutoFit/>
          </a:bodyPr>
          <a:lstStyle/>
          <a:p>
            <a:pPr algn="ctr"/>
            <a:r>
              <a:rPr lang="en-US" sz="1350" dirty="0"/>
              <a:t>Director of Human Resources</a:t>
            </a:r>
          </a:p>
        </p:txBody>
      </p:sp>
      <p:sp>
        <p:nvSpPr>
          <p:cNvPr id="7" name="TextBox 6">
            <a:extLst>
              <a:ext uri="{FF2B5EF4-FFF2-40B4-BE49-F238E27FC236}">
                <a16:creationId xmlns:a16="http://schemas.microsoft.com/office/drawing/2014/main" id="{A1F0D06F-162E-64EC-8CDF-B083AFDEEC67}"/>
              </a:ext>
            </a:extLst>
          </p:cNvPr>
          <p:cNvSpPr txBox="1"/>
          <p:nvPr/>
        </p:nvSpPr>
        <p:spPr>
          <a:xfrm>
            <a:off x="4481945" y="3006375"/>
            <a:ext cx="1988127" cy="300082"/>
          </a:xfrm>
          <a:prstGeom prst="rect">
            <a:avLst/>
          </a:prstGeom>
          <a:noFill/>
          <a:ln>
            <a:solidFill>
              <a:schemeClr val="accent1"/>
            </a:solidFill>
          </a:ln>
        </p:spPr>
        <p:txBody>
          <a:bodyPr wrap="square" rtlCol="0">
            <a:spAutoFit/>
          </a:bodyPr>
          <a:lstStyle/>
          <a:p>
            <a:pPr algn="ctr"/>
            <a:r>
              <a:rPr lang="en-US" sz="1350" dirty="0"/>
              <a:t>Labor Relations Specialist</a:t>
            </a:r>
          </a:p>
        </p:txBody>
      </p:sp>
      <p:sp>
        <p:nvSpPr>
          <p:cNvPr id="8" name="TextBox 7">
            <a:extLst>
              <a:ext uri="{FF2B5EF4-FFF2-40B4-BE49-F238E27FC236}">
                <a16:creationId xmlns:a16="http://schemas.microsoft.com/office/drawing/2014/main" id="{EAE49FF0-58B1-7931-8B24-CB7B36AAFE4C}"/>
              </a:ext>
            </a:extLst>
          </p:cNvPr>
          <p:cNvSpPr txBox="1"/>
          <p:nvPr/>
        </p:nvSpPr>
        <p:spPr>
          <a:xfrm>
            <a:off x="935216" y="3006375"/>
            <a:ext cx="2888640" cy="300082"/>
          </a:xfrm>
          <a:prstGeom prst="rect">
            <a:avLst/>
          </a:prstGeom>
          <a:noFill/>
          <a:ln>
            <a:solidFill>
              <a:schemeClr val="accent1"/>
            </a:solidFill>
          </a:ln>
        </p:spPr>
        <p:txBody>
          <a:bodyPr wrap="square" rtlCol="0">
            <a:spAutoFit/>
          </a:bodyPr>
          <a:lstStyle/>
          <a:p>
            <a:pPr algn="ctr"/>
            <a:r>
              <a:rPr lang="en-US" sz="1350" dirty="0"/>
              <a:t>Assistant Director of Human Resources</a:t>
            </a:r>
          </a:p>
        </p:txBody>
      </p:sp>
      <p:sp>
        <p:nvSpPr>
          <p:cNvPr id="9" name="TextBox 8">
            <a:extLst>
              <a:ext uri="{FF2B5EF4-FFF2-40B4-BE49-F238E27FC236}">
                <a16:creationId xmlns:a16="http://schemas.microsoft.com/office/drawing/2014/main" id="{E76CDD1E-C7E4-4BE1-A252-41BAC806FFFA}"/>
              </a:ext>
            </a:extLst>
          </p:cNvPr>
          <p:cNvSpPr txBox="1"/>
          <p:nvPr/>
        </p:nvSpPr>
        <p:spPr>
          <a:xfrm>
            <a:off x="969835" y="3495055"/>
            <a:ext cx="2819402" cy="300082"/>
          </a:xfrm>
          <a:prstGeom prst="rect">
            <a:avLst/>
          </a:prstGeom>
          <a:noFill/>
          <a:ln>
            <a:solidFill>
              <a:schemeClr val="accent1"/>
            </a:solidFill>
          </a:ln>
        </p:spPr>
        <p:txBody>
          <a:bodyPr wrap="square" rtlCol="0">
            <a:spAutoFit/>
          </a:bodyPr>
          <a:lstStyle/>
          <a:p>
            <a:pPr algn="ctr"/>
            <a:r>
              <a:rPr lang="en-US" sz="1350" dirty="0"/>
              <a:t>Human Resources &amp; Benefit Assistant</a:t>
            </a:r>
          </a:p>
        </p:txBody>
      </p:sp>
      <p:sp>
        <p:nvSpPr>
          <p:cNvPr id="10" name="TextBox 9">
            <a:extLst>
              <a:ext uri="{FF2B5EF4-FFF2-40B4-BE49-F238E27FC236}">
                <a16:creationId xmlns:a16="http://schemas.microsoft.com/office/drawing/2014/main" id="{4D95FEB5-C2FD-0D5C-0E05-D8A3F2BFDB9F}"/>
              </a:ext>
            </a:extLst>
          </p:cNvPr>
          <p:cNvSpPr txBox="1"/>
          <p:nvPr/>
        </p:nvSpPr>
        <p:spPr>
          <a:xfrm>
            <a:off x="4427639" y="3493170"/>
            <a:ext cx="2875995" cy="507831"/>
          </a:xfrm>
          <a:prstGeom prst="rect">
            <a:avLst/>
          </a:prstGeom>
          <a:noFill/>
          <a:ln>
            <a:solidFill>
              <a:schemeClr val="accent1"/>
            </a:solidFill>
          </a:ln>
        </p:spPr>
        <p:txBody>
          <a:bodyPr wrap="square" rtlCol="0">
            <a:spAutoFit/>
          </a:bodyPr>
          <a:lstStyle/>
          <a:p>
            <a:pPr algn="ctr"/>
            <a:r>
              <a:rPr lang="en-US" sz="1350" dirty="0"/>
              <a:t>Career Development, Leadership and Training Specialist</a:t>
            </a:r>
          </a:p>
        </p:txBody>
      </p:sp>
      <p:cxnSp>
        <p:nvCxnSpPr>
          <p:cNvPr id="12" name="Straight Connector 11">
            <a:extLst>
              <a:ext uri="{FF2B5EF4-FFF2-40B4-BE49-F238E27FC236}">
                <a16:creationId xmlns:a16="http://schemas.microsoft.com/office/drawing/2014/main" id="{999EA0D4-DD80-C741-1738-6CBAA65D45E1}"/>
              </a:ext>
            </a:extLst>
          </p:cNvPr>
          <p:cNvCxnSpPr>
            <a:cxnSpLocks/>
          </p:cNvCxnSpPr>
          <p:nvPr/>
        </p:nvCxnSpPr>
        <p:spPr>
          <a:xfrm>
            <a:off x="4149470" y="2831431"/>
            <a:ext cx="13854" cy="14133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E9A3133-F925-09D7-309F-26D6883D3BB7}"/>
              </a:ext>
            </a:extLst>
          </p:cNvPr>
          <p:cNvCxnSpPr>
            <a:stCxn id="8" idx="3"/>
            <a:endCxn id="7" idx="1"/>
          </p:cNvCxnSpPr>
          <p:nvPr/>
        </p:nvCxnSpPr>
        <p:spPr>
          <a:xfrm>
            <a:off x="3823856" y="3156416"/>
            <a:ext cx="65808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A68CA3D-0BC0-F3D0-B492-60F5E6D1FE9B}"/>
              </a:ext>
            </a:extLst>
          </p:cNvPr>
          <p:cNvCxnSpPr>
            <a:stCxn id="9" idx="3"/>
          </p:cNvCxnSpPr>
          <p:nvPr/>
        </p:nvCxnSpPr>
        <p:spPr>
          <a:xfrm flipV="1">
            <a:off x="3789237" y="3633555"/>
            <a:ext cx="638402" cy="115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4274F06-6CEC-B383-B712-0DF8421847E3}"/>
              </a:ext>
            </a:extLst>
          </p:cNvPr>
          <p:cNvCxnSpPr>
            <a:cxnSpLocks/>
          </p:cNvCxnSpPr>
          <p:nvPr/>
        </p:nvCxnSpPr>
        <p:spPr>
          <a:xfrm>
            <a:off x="443345" y="4092287"/>
            <a:ext cx="7128164"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87A27251-4F54-069A-F245-E515503B9B0E}"/>
              </a:ext>
            </a:extLst>
          </p:cNvPr>
          <p:cNvSpPr txBox="1"/>
          <p:nvPr/>
        </p:nvSpPr>
        <p:spPr>
          <a:xfrm>
            <a:off x="6774872" y="4244732"/>
            <a:ext cx="1717964" cy="300082"/>
          </a:xfrm>
          <a:prstGeom prst="rect">
            <a:avLst/>
          </a:prstGeom>
          <a:noFill/>
          <a:ln>
            <a:solidFill>
              <a:schemeClr val="accent1"/>
            </a:solidFill>
          </a:ln>
        </p:spPr>
        <p:txBody>
          <a:bodyPr wrap="square" rtlCol="0">
            <a:spAutoFit/>
          </a:bodyPr>
          <a:lstStyle/>
          <a:p>
            <a:pPr algn="ctr"/>
            <a:r>
              <a:rPr lang="en-US" sz="1350" dirty="0"/>
              <a:t>HRIS Manager</a:t>
            </a:r>
          </a:p>
        </p:txBody>
      </p:sp>
      <p:sp>
        <p:nvSpPr>
          <p:cNvPr id="24" name="TextBox 23">
            <a:extLst>
              <a:ext uri="{FF2B5EF4-FFF2-40B4-BE49-F238E27FC236}">
                <a16:creationId xmlns:a16="http://schemas.microsoft.com/office/drawing/2014/main" id="{80AC8C33-6638-BAF9-C747-930888C5165C}"/>
              </a:ext>
            </a:extLst>
          </p:cNvPr>
          <p:cNvSpPr txBox="1"/>
          <p:nvPr/>
        </p:nvSpPr>
        <p:spPr>
          <a:xfrm>
            <a:off x="6774872" y="4614389"/>
            <a:ext cx="1717964" cy="300082"/>
          </a:xfrm>
          <a:prstGeom prst="rect">
            <a:avLst/>
          </a:prstGeom>
          <a:noFill/>
          <a:ln>
            <a:solidFill>
              <a:schemeClr val="accent1"/>
            </a:solidFill>
          </a:ln>
        </p:spPr>
        <p:txBody>
          <a:bodyPr wrap="square" rtlCol="0">
            <a:spAutoFit/>
          </a:bodyPr>
          <a:lstStyle/>
          <a:p>
            <a:pPr algn="ctr"/>
            <a:r>
              <a:rPr lang="en-US" sz="1350" dirty="0"/>
              <a:t>HR &amp; Benefits Analyst</a:t>
            </a:r>
          </a:p>
        </p:txBody>
      </p:sp>
      <p:sp>
        <p:nvSpPr>
          <p:cNvPr id="25" name="TextBox 24">
            <a:extLst>
              <a:ext uri="{FF2B5EF4-FFF2-40B4-BE49-F238E27FC236}">
                <a16:creationId xmlns:a16="http://schemas.microsoft.com/office/drawing/2014/main" id="{F8EB1ECD-E52B-F4B5-249E-7332628B27F1}"/>
              </a:ext>
            </a:extLst>
          </p:cNvPr>
          <p:cNvSpPr txBox="1"/>
          <p:nvPr/>
        </p:nvSpPr>
        <p:spPr>
          <a:xfrm>
            <a:off x="6774873" y="4966839"/>
            <a:ext cx="1717964" cy="300082"/>
          </a:xfrm>
          <a:prstGeom prst="rect">
            <a:avLst/>
          </a:prstGeom>
          <a:noFill/>
          <a:ln>
            <a:solidFill>
              <a:schemeClr val="accent1"/>
            </a:solidFill>
          </a:ln>
        </p:spPr>
        <p:txBody>
          <a:bodyPr wrap="square" rtlCol="0">
            <a:spAutoFit/>
          </a:bodyPr>
          <a:lstStyle/>
          <a:p>
            <a:pPr algn="ctr"/>
            <a:r>
              <a:rPr lang="en-US" sz="1350" dirty="0"/>
              <a:t>HRIS Assistant</a:t>
            </a:r>
          </a:p>
        </p:txBody>
      </p:sp>
      <p:sp>
        <p:nvSpPr>
          <p:cNvPr id="26" name="TextBox 25">
            <a:extLst>
              <a:ext uri="{FF2B5EF4-FFF2-40B4-BE49-F238E27FC236}">
                <a16:creationId xmlns:a16="http://schemas.microsoft.com/office/drawing/2014/main" id="{27D9D2CF-2E6D-4096-F8FA-90F478A5AF88}"/>
              </a:ext>
            </a:extLst>
          </p:cNvPr>
          <p:cNvSpPr txBox="1"/>
          <p:nvPr/>
        </p:nvSpPr>
        <p:spPr>
          <a:xfrm>
            <a:off x="2857509" y="4296425"/>
            <a:ext cx="2501856" cy="300082"/>
          </a:xfrm>
          <a:prstGeom prst="rect">
            <a:avLst/>
          </a:prstGeom>
          <a:noFill/>
          <a:ln>
            <a:solidFill>
              <a:schemeClr val="accent1"/>
            </a:solidFill>
          </a:ln>
        </p:spPr>
        <p:txBody>
          <a:bodyPr wrap="square" rtlCol="0">
            <a:spAutoFit/>
          </a:bodyPr>
          <a:lstStyle/>
          <a:p>
            <a:pPr algn="ctr"/>
            <a:r>
              <a:rPr lang="en-US" sz="1350" dirty="0"/>
              <a:t>Human Resources Manager (2)</a:t>
            </a:r>
            <a:r>
              <a:rPr lang="en-US" sz="1350" dirty="0">
                <a:highlight>
                  <a:srgbClr val="FFFF00"/>
                </a:highlight>
              </a:rPr>
              <a:t> </a:t>
            </a:r>
          </a:p>
        </p:txBody>
      </p:sp>
      <p:sp>
        <p:nvSpPr>
          <p:cNvPr id="27" name="TextBox 26">
            <a:extLst>
              <a:ext uri="{FF2B5EF4-FFF2-40B4-BE49-F238E27FC236}">
                <a16:creationId xmlns:a16="http://schemas.microsoft.com/office/drawing/2014/main" id="{DD601EC2-D236-1F07-EF03-48832884D49F}"/>
              </a:ext>
            </a:extLst>
          </p:cNvPr>
          <p:cNvSpPr txBox="1"/>
          <p:nvPr/>
        </p:nvSpPr>
        <p:spPr>
          <a:xfrm>
            <a:off x="2924812" y="4731526"/>
            <a:ext cx="2479016" cy="300082"/>
          </a:xfrm>
          <a:prstGeom prst="rect">
            <a:avLst/>
          </a:prstGeom>
          <a:noFill/>
          <a:ln>
            <a:solidFill>
              <a:schemeClr val="accent1"/>
            </a:solidFill>
          </a:ln>
        </p:spPr>
        <p:txBody>
          <a:bodyPr wrap="square" rtlCol="0">
            <a:spAutoFit/>
          </a:bodyPr>
          <a:lstStyle/>
          <a:p>
            <a:pPr algn="ctr"/>
            <a:r>
              <a:rPr lang="en-US" sz="1350" dirty="0"/>
              <a:t>Human Resources Generalist (2)</a:t>
            </a:r>
          </a:p>
        </p:txBody>
      </p:sp>
      <p:sp>
        <p:nvSpPr>
          <p:cNvPr id="28" name="TextBox 27">
            <a:extLst>
              <a:ext uri="{FF2B5EF4-FFF2-40B4-BE49-F238E27FC236}">
                <a16:creationId xmlns:a16="http://schemas.microsoft.com/office/drawing/2014/main" id="{33514849-46DA-683A-2462-8EC848CD1930}"/>
              </a:ext>
            </a:extLst>
          </p:cNvPr>
          <p:cNvSpPr txBox="1"/>
          <p:nvPr/>
        </p:nvSpPr>
        <p:spPr>
          <a:xfrm>
            <a:off x="2942686" y="5105338"/>
            <a:ext cx="2479016" cy="300082"/>
          </a:xfrm>
          <a:prstGeom prst="rect">
            <a:avLst/>
          </a:prstGeom>
          <a:noFill/>
          <a:ln>
            <a:solidFill>
              <a:schemeClr val="accent1"/>
            </a:solidFill>
          </a:ln>
        </p:spPr>
        <p:txBody>
          <a:bodyPr wrap="square" rtlCol="0">
            <a:spAutoFit/>
          </a:bodyPr>
          <a:lstStyle/>
          <a:p>
            <a:pPr algn="ctr"/>
            <a:r>
              <a:rPr lang="en-US" sz="1350" dirty="0"/>
              <a:t>HR Assistant</a:t>
            </a:r>
          </a:p>
        </p:txBody>
      </p:sp>
      <p:sp>
        <p:nvSpPr>
          <p:cNvPr id="29" name="TextBox 28">
            <a:extLst>
              <a:ext uri="{FF2B5EF4-FFF2-40B4-BE49-F238E27FC236}">
                <a16:creationId xmlns:a16="http://schemas.microsoft.com/office/drawing/2014/main" id="{960D3CE1-0D41-21CE-6A7C-6CEF7C48B3BC}"/>
              </a:ext>
            </a:extLst>
          </p:cNvPr>
          <p:cNvSpPr txBox="1"/>
          <p:nvPr/>
        </p:nvSpPr>
        <p:spPr>
          <a:xfrm>
            <a:off x="2924812" y="5523566"/>
            <a:ext cx="2496890" cy="300082"/>
          </a:xfrm>
          <a:prstGeom prst="rect">
            <a:avLst/>
          </a:prstGeom>
          <a:noFill/>
          <a:ln>
            <a:solidFill>
              <a:schemeClr val="accent1"/>
            </a:solidFill>
          </a:ln>
        </p:spPr>
        <p:txBody>
          <a:bodyPr wrap="square" rtlCol="0">
            <a:spAutoFit/>
          </a:bodyPr>
          <a:lstStyle/>
          <a:p>
            <a:pPr algn="ctr"/>
            <a:r>
              <a:rPr lang="en-US" sz="1350" dirty="0"/>
              <a:t>HR Customer Service Rep. </a:t>
            </a:r>
          </a:p>
        </p:txBody>
      </p:sp>
      <p:sp>
        <p:nvSpPr>
          <p:cNvPr id="30" name="TextBox 29">
            <a:extLst>
              <a:ext uri="{FF2B5EF4-FFF2-40B4-BE49-F238E27FC236}">
                <a16:creationId xmlns:a16="http://schemas.microsoft.com/office/drawing/2014/main" id="{97BE86BB-C2DE-1EF3-165B-4BB296117DCB}"/>
              </a:ext>
            </a:extLst>
          </p:cNvPr>
          <p:cNvSpPr txBox="1"/>
          <p:nvPr/>
        </p:nvSpPr>
        <p:spPr>
          <a:xfrm>
            <a:off x="560554" y="4282911"/>
            <a:ext cx="1932710" cy="507831"/>
          </a:xfrm>
          <a:prstGeom prst="rect">
            <a:avLst/>
          </a:prstGeom>
          <a:noFill/>
          <a:ln>
            <a:solidFill>
              <a:schemeClr val="accent1"/>
            </a:solidFill>
          </a:ln>
        </p:spPr>
        <p:txBody>
          <a:bodyPr wrap="square" rtlCol="0">
            <a:spAutoFit/>
          </a:bodyPr>
          <a:lstStyle/>
          <a:p>
            <a:pPr algn="ctr"/>
            <a:r>
              <a:rPr lang="en-US" sz="1350" dirty="0"/>
              <a:t>Retirement Benefit Specialist</a:t>
            </a:r>
          </a:p>
        </p:txBody>
      </p:sp>
      <p:sp>
        <p:nvSpPr>
          <p:cNvPr id="32" name="TextBox 31">
            <a:extLst>
              <a:ext uri="{FF2B5EF4-FFF2-40B4-BE49-F238E27FC236}">
                <a16:creationId xmlns:a16="http://schemas.microsoft.com/office/drawing/2014/main" id="{70747335-E681-97FF-2D71-09F68C8B584D}"/>
              </a:ext>
            </a:extLst>
          </p:cNvPr>
          <p:cNvSpPr txBox="1"/>
          <p:nvPr/>
        </p:nvSpPr>
        <p:spPr>
          <a:xfrm>
            <a:off x="560554" y="4891388"/>
            <a:ext cx="1932710" cy="507831"/>
          </a:xfrm>
          <a:prstGeom prst="rect">
            <a:avLst/>
          </a:prstGeom>
          <a:noFill/>
          <a:ln>
            <a:solidFill>
              <a:schemeClr val="accent1"/>
            </a:solidFill>
          </a:ln>
        </p:spPr>
        <p:txBody>
          <a:bodyPr wrap="square" rtlCol="0">
            <a:spAutoFit/>
          </a:bodyPr>
          <a:lstStyle/>
          <a:p>
            <a:pPr algn="ctr"/>
            <a:r>
              <a:rPr lang="en-US" sz="1350" dirty="0"/>
              <a:t>Employee Benefits Administrator</a:t>
            </a:r>
          </a:p>
        </p:txBody>
      </p:sp>
      <p:cxnSp>
        <p:nvCxnSpPr>
          <p:cNvPr id="38" name="Straight Connector 37">
            <a:extLst>
              <a:ext uri="{FF2B5EF4-FFF2-40B4-BE49-F238E27FC236}">
                <a16:creationId xmlns:a16="http://schemas.microsoft.com/office/drawing/2014/main" id="{887B2342-16A4-A22B-8979-9889FF2612E5}"/>
              </a:ext>
            </a:extLst>
          </p:cNvPr>
          <p:cNvCxnSpPr/>
          <p:nvPr/>
        </p:nvCxnSpPr>
        <p:spPr>
          <a:xfrm>
            <a:off x="7571509" y="4092287"/>
            <a:ext cx="0" cy="103909"/>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9146817-6A98-6DCA-CD32-373C2AEEDEFE}"/>
              </a:ext>
            </a:extLst>
          </p:cNvPr>
          <p:cNvCxnSpPr>
            <a:cxnSpLocks/>
          </p:cNvCxnSpPr>
          <p:nvPr/>
        </p:nvCxnSpPr>
        <p:spPr>
          <a:xfrm>
            <a:off x="443345" y="4110964"/>
            <a:ext cx="0" cy="1022798"/>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7650412-6F94-CD30-6DE3-8DB01ADA9C39}"/>
              </a:ext>
            </a:extLst>
          </p:cNvPr>
          <p:cNvCxnSpPr>
            <a:endCxn id="30" idx="1"/>
          </p:cNvCxnSpPr>
          <p:nvPr/>
        </p:nvCxnSpPr>
        <p:spPr>
          <a:xfrm>
            <a:off x="443346" y="4521732"/>
            <a:ext cx="117208" cy="15095"/>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D19A1609-3029-5B93-6767-8A32377643F3}"/>
              </a:ext>
            </a:extLst>
          </p:cNvPr>
          <p:cNvCxnSpPr>
            <a:endCxn id="32" idx="1"/>
          </p:cNvCxnSpPr>
          <p:nvPr/>
        </p:nvCxnSpPr>
        <p:spPr>
          <a:xfrm>
            <a:off x="443346" y="5133762"/>
            <a:ext cx="117208" cy="11542"/>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A1D6A51D-7074-760A-B1DA-F8691E138239}"/>
              </a:ext>
            </a:extLst>
          </p:cNvPr>
          <p:cNvSpPr txBox="1"/>
          <p:nvPr/>
        </p:nvSpPr>
        <p:spPr>
          <a:xfrm>
            <a:off x="6342392" y="1192429"/>
            <a:ext cx="1447801" cy="1061829"/>
          </a:xfrm>
          <a:prstGeom prst="rect">
            <a:avLst/>
          </a:prstGeom>
          <a:noFill/>
        </p:spPr>
        <p:txBody>
          <a:bodyPr wrap="square" rtlCol="0">
            <a:spAutoFit/>
          </a:bodyPr>
          <a:lstStyle/>
          <a:p>
            <a:r>
              <a:rPr lang="en-US" sz="900" u="sng" dirty="0"/>
              <a:t>Eliminated </a:t>
            </a:r>
          </a:p>
          <a:p>
            <a:r>
              <a:rPr lang="en-US" sz="900" dirty="0"/>
              <a:t>Principal HR Generalist (2)</a:t>
            </a:r>
          </a:p>
          <a:p>
            <a:r>
              <a:rPr lang="en-US" sz="900" dirty="0"/>
              <a:t>Benefits Specialist (1)</a:t>
            </a:r>
          </a:p>
          <a:p>
            <a:r>
              <a:rPr lang="en-US" sz="900" u="sng" dirty="0"/>
              <a:t>New</a:t>
            </a:r>
          </a:p>
          <a:p>
            <a:r>
              <a:rPr lang="en-US" sz="900" dirty="0"/>
              <a:t>Career Development (1)</a:t>
            </a:r>
          </a:p>
          <a:p>
            <a:r>
              <a:rPr lang="en-US" sz="900" dirty="0"/>
              <a:t>HR Manager (2)</a:t>
            </a:r>
          </a:p>
          <a:p>
            <a:r>
              <a:rPr lang="en-US" sz="900" dirty="0"/>
              <a:t>HR Generalist (2)</a:t>
            </a:r>
          </a:p>
        </p:txBody>
      </p:sp>
      <p:sp>
        <p:nvSpPr>
          <p:cNvPr id="52" name="TextBox 51">
            <a:extLst>
              <a:ext uri="{FF2B5EF4-FFF2-40B4-BE49-F238E27FC236}">
                <a16:creationId xmlns:a16="http://schemas.microsoft.com/office/drawing/2014/main" id="{21EBA33D-1820-1769-4151-E42B7C4146CC}"/>
              </a:ext>
            </a:extLst>
          </p:cNvPr>
          <p:cNvSpPr txBox="1"/>
          <p:nvPr/>
        </p:nvSpPr>
        <p:spPr>
          <a:xfrm>
            <a:off x="381000" y="1192429"/>
            <a:ext cx="1531981" cy="300082"/>
          </a:xfrm>
          <a:prstGeom prst="rect">
            <a:avLst/>
          </a:prstGeom>
          <a:noFill/>
        </p:spPr>
        <p:txBody>
          <a:bodyPr wrap="square" rtlCol="0">
            <a:spAutoFit/>
          </a:bodyPr>
          <a:lstStyle/>
          <a:p>
            <a:pPr algn="ctr"/>
            <a:r>
              <a:rPr lang="en-US" sz="1350" dirty="0"/>
              <a:t>Proposed FY 24</a:t>
            </a:r>
          </a:p>
        </p:txBody>
      </p:sp>
      <p:sp>
        <p:nvSpPr>
          <p:cNvPr id="13" name="TextBox 12">
            <a:extLst>
              <a:ext uri="{FF2B5EF4-FFF2-40B4-BE49-F238E27FC236}">
                <a16:creationId xmlns:a16="http://schemas.microsoft.com/office/drawing/2014/main" id="{59D108FD-242C-261B-30EF-8267195D1C76}"/>
              </a:ext>
            </a:extLst>
          </p:cNvPr>
          <p:cNvSpPr txBox="1"/>
          <p:nvPr/>
        </p:nvSpPr>
        <p:spPr>
          <a:xfrm>
            <a:off x="1325792" y="236937"/>
            <a:ext cx="5363269" cy="523220"/>
          </a:xfrm>
          <a:prstGeom prst="rect">
            <a:avLst/>
          </a:prstGeom>
          <a:noFill/>
        </p:spPr>
        <p:txBody>
          <a:bodyPr wrap="square">
            <a:spAutoFit/>
          </a:bodyPr>
          <a:lstStyle/>
          <a:p>
            <a:pPr algn="ctr"/>
            <a:r>
              <a:rPr lang="en-US" sz="2800" kern="1200" dirty="0">
                <a:solidFill>
                  <a:schemeClr val="tx2"/>
                </a:solidFill>
                <a:latin typeface="+mj-lt"/>
                <a:ea typeface="+mj-ea"/>
                <a:cs typeface="+mj-cs"/>
              </a:rPr>
              <a:t>Department Org. Chart</a:t>
            </a:r>
            <a:endParaRPr lang="en-US" sz="2800" dirty="0"/>
          </a:p>
        </p:txBody>
      </p:sp>
    </p:spTree>
    <p:extLst>
      <p:ext uri="{BB962C8B-B14F-4D97-AF65-F5344CB8AC3E}">
        <p14:creationId xmlns:p14="http://schemas.microsoft.com/office/powerpoint/2010/main" val="1294812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itle 6">
            <a:extLst>
              <a:ext uri="{FF2B5EF4-FFF2-40B4-BE49-F238E27FC236}">
                <a16:creationId xmlns:a16="http://schemas.microsoft.com/office/drawing/2014/main" id="{972590A8-B39D-8D75-3409-A4E9958C46F1}"/>
              </a:ext>
            </a:extLst>
          </p:cNvPr>
          <p:cNvSpPr>
            <a:spLocks noGrp="1"/>
          </p:cNvSpPr>
          <p:nvPr>
            <p:ph type="title"/>
          </p:nvPr>
        </p:nvSpPr>
        <p:spPr>
          <a:xfrm>
            <a:off x="718879" y="800392"/>
            <a:ext cx="7698523" cy="1212102"/>
          </a:xfrm>
        </p:spPr>
        <p:txBody>
          <a:bodyPr>
            <a:normAutofit/>
          </a:bodyPr>
          <a:lstStyle/>
          <a:p>
            <a:pPr algn="ctr"/>
            <a:r>
              <a:rPr lang="en-US" sz="3500" dirty="0">
                <a:solidFill>
                  <a:srgbClr val="FFFFFF"/>
                </a:solidFill>
              </a:rPr>
              <a:t>Major changes</a:t>
            </a:r>
            <a:br>
              <a:rPr lang="en-US" sz="3500" dirty="0">
                <a:solidFill>
                  <a:srgbClr val="FFFFFF"/>
                </a:solidFill>
              </a:rPr>
            </a:br>
            <a:r>
              <a:rPr lang="en-US" sz="2200" u="sng"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REQUEST FOR TWO ADDITIONAL STAFF FY24</a:t>
            </a:r>
            <a:endParaRPr lang="en-US" sz="3500" dirty="0">
              <a:solidFill>
                <a:schemeClr val="bg1"/>
              </a:solidFill>
            </a:endParaRPr>
          </a:p>
        </p:txBody>
      </p:sp>
      <p:sp>
        <p:nvSpPr>
          <p:cNvPr id="3" name="Content Placeholder 2"/>
          <p:cNvSpPr>
            <a:spLocks noGrp="1"/>
          </p:cNvSpPr>
          <p:nvPr>
            <p:ph idx="1"/>
          </p:nvPr>
        </p:nvSpPr>
        <p:spPr>
          <a:xfrm>
            <a:off x="839491" y="2354089"/>
            <a:ext cx="7685900" cy="4028423"/>
          </a:xfrm>
        </p:spPr>
        <p:txBody>
          <a:bodyPr anchor="ctr">
            <a:normAutofit fontScale="25000" lnSpcReduction="20000"/>
          </a:bodyPr>
          <a:lstStyle/>
          <a:p>
            <a:pPr marL="0" marR="0" algn="just">
              <a:lnSpc>
                <a:spcPct val="160000"/>
              </a:lnSpc>
              <a:spcBef>
                <a:spcPts val="0"/>
              </a:spcBef>
              <a:spcAft>
                <a:spcPts val="800"/>
              </a:spcAft>
            </a:pPr>
            <a:r>
              <a:rPr lang="en-US" sz="6400" dirty="0">
                <a:effectLst/>
                <a:latin typeface="Times New Roman" panose="02020603050405020304" pitchFamily="18" charset="0"/>
                <a:ea typeface="Calibri" panose="020F0502020204030204" pitchFamily="34" charset="0"/>
                <a:cs typeface="Times New Roman" panose="02020603050405020304" pitchFamily="18" charset="0"/>
              </a:rPr>
              <a:t>The Department of Human Resources is presently staffed by 14 full-time positions.   The City’s workforce of 1,500 regular employees with an approximate 500 additional seasonal and temporary employees during the summer season results in an HR staffing ratio of 0.78 per 100 employees.   The request to add two new positions to 16 HR staff will increase the staffing ration to 0.98 per 100 employees.  The Society for Human Resources Management (SHRM) has reported that for all organizations the staffing ratio per 100 employees is 2.57.   The staffing ratio varies depending on the size of the organization and to the extent that employees are represented by unions and the number of unions representing employees.    A minimum of 1.4 HR staff per 100 employees is the general acceptable standard.  </a:t>
            </a:r>
          </a:p>
          <a:p>
            <a:pPr marL="0" marR="0" indent="0">
              <a:lnSpc>
                <a:spcPct val="160000"/>
              </a:lnSpc>
              <a:spcBef>
                <a:spcPts val="0"/>
              </a:spcBef>
              <a:spcAft>
                <a:spcPts val="0"/>
              </a:spcAft>
              <a:buNone/>
            </a:pP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60000"/>
              </a:lnSpc>
              <a:spcBef>
                <a:spcPts val="0"/>
              </a:spcBef>
              <a:spcAft>
                <a:spcPts val="0"/>
              </a:spcAft>
              <a:buNone/>
            </a:pP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Source: Workforce Analytics: A Critical Evaluation, How Organizational Staff Size Influences HR Metrics (2015), SHRM</a:t>
            </a:r>
          </a:p>
          <a:p>
            <a:pPr marL="0" indent="0">
              <a:lnSpc>
                <a:spcPct val="160000"/>
              </a:lnSpc>
              <a:buNone/>
            </a:pPr>
            <a:endParaRPr lang="en-US" sz="1700" b="1" i="1" dirty="0">
              <a:latin typeface="Times New Roman" panose="02020603050405020304" pitchFamily="18" charset="0"/>
              <a:cs typeface="Times New Roman" panose="02020603050405020304" pitchFamily="18" charset="0"/>
            </a:endParaRPr>
          </a:p>
          <a:p>
            <a:pPr marL="457200" lvl="1" indent="0">
              <a:buClr>
                <a:schemeClr val="bg2">
                  <a:lumMod val="75000"/>
                </a:schemeClr>
              </a:buClr>
              <a:buSzPct val="145000"/>
              <a:buNone/>
            </a:pPr>
            <a:endParaRPr lang="en-US" sz="2100" dirty="0"/>
          </a:p>
          <a:p>
            <a:pPr marL="457200" lvl="1" indent="0">
              <a:buNone/>
            </a:pPr>
            <a:endParaRPr lang="en-US" sz="2100" i="1" dirty="0"/>
          </a:p>
        </p:txBody>
      </p:sp>
      <p:sp>
        <p:nvSpPr>
          <p:cNvPr id="4" name="Slide Number Placeholder 3"/>
          <p:cNvSpPr>
            <a:spLocks noGrp="1"/>
          </p:cNvSpPr>
          <p:nvPr>
            <p:ph type="sldNum" sz="quarter" idx="12"/>
          </p:nvPr>
        </p:nvSpPr>
        <p:spPr>
          <a:xfrm>
            <a:off x="8030718" y="6382512"/>
            <a:ext cx="514350" cy="320040"/>
          </a:xfrm>
        </p:spPr>
        <p:txBody>
          <a:bodyPr>
            <a:normAutofit/>
          </a:bodyPr>
          <a:lstStyle/>
          <a:p>
            <a:pPr>
              <a:spcAft>
                <a:spcPts val="600"/>
              </a:spcAft>
            </a:pPr>
            <a:fld id="{72FDC3A4-3ECB-4CC5-8031-F712224A9F4A}" type="slidenum">
              <a:rPr lang="en-US" altLang="en-US" sz="900"/>
              <a:pPr>
                <a:spcAft>
                  <a:spcPts val="600"/>
                </a:spcAft>
              </a:pPr>
              <a:t>9</a:t>
            </a:fld>
            <a:endParaRPr lang="en-US" altLang="en-US" sz="900"/>
          </a:p>
        </p:txBody>
      </p:sp>
      <p:pic>
        <p:nvPicPr>
          <p:cNvPr id="5" name="Picture 2" descr="http://tse1.mm.bing.net/th?&amp;id=JN.sAbfTz7oVgFn7cqJ7CTGiw&amp;w=300&amp;h=300&amp;c=0&amp;pid=1.9&amp;rs=0&amp;p=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8153400" y="162791"/>
            <a:ext cx="550926"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23222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EFINEDINNAVIGATOR" val="False"/>
  <p:tag name="BRANCHTO" val="0"/>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 2013 - 2022</Template>
  <TotalTime>23129</TotalTime>
  <Words>2594</Words>
  <Application>Microsoft Office PowerPoint</Application>
  <PresentationFormat>On-screen Show (4:3)</PresentationFormat>
  <Paragraphs>378</Paragraphs>
  <Slides>18</Slides>
  <Notes>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5" baseType="lpstr">
      <vt:lpstr>Arial</vt:lpstr>
      <vt:lpstr>Arial Black</vt:lpstr>
      <vt:lpstr>Calibri</vt:lpstr>
      <vt:lpstr>Calibri Light</vt:lpstr>
      <vt:lpstr>Times New Roman</vt:lpstr>
      <vt:lpstr>Office Theme</vt:lpstr>
      <vt:lpstr>Acrobat Document</vt:lpstr>
      <vt:lpstr>PowerPoint Presentation</vt:lpstr>
      <vt:lpstr>Department Introduction &amp; Brief History</vt:lpstr>
      <vt:lpstr>Department Introduction &amp; Brief History City of Stamford Leadership &amp; Training Institute</vt:lpstr>
      <vt:lpstr>State Your Department’s Strategic Initiatives for FY2023-2024</vt:lpstr>
      <vt:lpstr>State Your Department’s Strategic Initiatives for FY2023-2024</vt:lpstr>
      <vt:lpstr>State Your Department’s Strategic Initiatives for FY2023-2024</vt:lpstr>
      <vt:lpstr>Department Org. Chart</vt:lpstr>
      <vt:lpstr>City of Stamford Office of Legal Affairs Human Resources</vt:lpstr>
      <vt:lpstr>Major changes REQUEST FOR TWO ADDITIONAL STAFF FY24</vt:lpstr>
      <vt:lpstr>PowerPoint Presentation</vt:lpstr>
      <vt:lpstr>PowerPoint Presentation</vt:lpstr>
      <vt:lpstr>PowerPoint Presentation</vt:lpstr>
      <vt:lpstr>PowerPoint Presentation</vt:lpstr>
      <vt:lpstr>PowerPoint Presentation</vt:lpstr>
      <vt:lpstr>FY 2023-2024 Goals</vt:lpstr>
      <vt:lpstr>FY 2023-2024 Goals</vt:lpstr>
      <vt:lpstr>FY 2023-2024 Goals</vt:lpstr>
      <vt:lpstr>FY 2023-2024 Goals</vt:lpstr>
    </vt:vector>
  </TitlesOfParts>
  <Company>City of Stamford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 2014-15 Highlights    FY 2015-16 Outlook</dc:title>
  <dc:creator>Dr. Elda Sinani</dc:creator>
  <cp:lastModifiedBy>Cava, Alfred</cp:lastModifiedBy>
  <cp:revision>121</cp:revision>
  <cp:lastPrinted>2023-03-03T13:11:29Z</cp:lastPrinted>
  <dcterms:created xsi:type="dcterms:W3CDTF">2015-07-08T22:36:06Z</dcterms:created>
  <dcterms:modified xsi:type="dcterms:W3CDTF">2023-03-03T18:02:47Z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TC060891601033</vt:lpwstr>
  </property>
</Properties>
</file>