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2"/>
  </p:notesMasterIdLst>
  <p:handoutMasterIdLst>
    <p:handoutMasterId r:id="rId13"/>
  </p:handoutMasterIdLst>
  <p:sldIdLst>
    <p:sldId id="279" r:id="rId2"/>
    <p:sldId id="278" r:id="rId3"/>
    <p:sldId id="284" r:id="rId4"/>
    <p:sldId id="286" r:id="rId5"/>
    <p:sldId id="285" r:id="rId6"/>
    <p:sldId id="287" r:id="rId7"/>
    <p:sldId id="274" r:id="rId8"/>
    <p:sldId id="288" r:id="rId9"/>
    <p:sldId id="282" r:id="rId10"/>
    <p:sldId id="289" r:id="rId11"/>
  </p:sldIdLst>
  <p:sldSz cx="9144000" cy="6858000" type="screen4x3"/>
  <p:notesSz cx="6985000" cy="92837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1" userDrawn="1">
          <p15:clr>
            <a:srgbClr val="A4A3A4"/>
          </p15:clr>
        </p15:guide>
        <p15:guide id="2" pos="2196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1"/>
        <p:guide pos="2196"/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Property Insurance</a:t>
            </a:r>
          </a:p>
          <a:p>
            <a:pPr>
              <a:defRPr/>
            </a:pPr>
            <a:r>
              <a:rPr lang="en-US" sz="1200"/>
              <a:t>Premiums Paid vs. Claims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'Property - Premiums vs. Claims'!$C$1</c:f>
              <c:strCache>
                <c:ptCount val="1"/>
                <c:pt idx="0">
                  <c:v>Premium Paid by City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'Property - Premiums vs. Claims'!$B$2:$B$5</c:f>
              <c:strCache>
                <c:ptCount val="4"/>
                <c:pt idx="0">
                  <c:v>2019 - 2020</c:v>
                </c:pt>
                <c:pt idx="1">
                  <c:v>2020 - 2021</c:v>
                </c:pt>
                <c:pt idx="2">
                  <c:v>2021 - 2022</c:v>
                </c:pt>
                <c:pt idx="3">
                  <c:v>2022-2023</c:v>
                </c:pt>
              </c:strCache>
            </c:strRef>
          </c:cat>
          <c:val>
            <c:numRef>
              <c:f>'Property - Premiums vs. Claims'!$C$2:$C$5</c:f>
              <c:numCache>
                <c:formatCode>"$"#,##0</c:formatCode>
                <c:ptCount val="4"/>
                <c:pt idx="0">
                  <c:v>867698</c:v>
                </c:pt>
                <c:pt idx="1">
                  <c:v>1224000</c:v>
                </c:pt>
                <c:pt idx="2">
                  <c:v>1388119</c:v>
                </c:pt>
                <c:pt idx="3">
                  <c:v>2746315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31-4BFE-AE07-AA07B14953BE}"/>
            </c:ext>
          </c:extLst>
        </c:ser>
        <c:ser>
          <c:idx val="1"/>
          <c:order val="1"/>
          <c:tx>
            <c:strRef>
              <c:f>'Property - Premiums vs. Claims'!$D$1</c:f>
              <c:strCache>
                <c:ptCount val="1"/>
                <c:pt idx="0">
                  <c:v>Claims Paid Out by Carrier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'Property - Premiums vs. Claims'!$B$2:$B$5</c:f>
              <c:strCache>
                <c:ptCount val="4"/>
                <c:pt idx="0">
                  <c:v>2019 - 2020</c:v>
                </c:pt>
                <c:pt idx="1">
                  <c:v>2020 - 2021</c:v>
                </c:pt>
                <c:pt idx="2">
                  <c:v>2021 - 2022</c:v>
                </c:pt>
                <c:pt idx="3">
                  <c:v>2022-2023</c:v>
                </c:pt>
              </c:strCache>
            </c:strRef>
          </c:cat>
          <c:val>
            <c:numRef>
              <c:f>'Property - Premiums vs. Claims'!$D$2:$D$5</c:f>
              <c:numCache>
                <c:formatCode>"$"#,##0</c:formatCode>
                <c:ptCount val="4"/>
                <c:pt idx="0">
                  <c:v>5410500</c:v>
                </c:pt>
                <c:pt idx="1">
                  <c:v>130651</c:v>
                </c:pt>
                <c:pt idx="2">
                  <c:v>3000000</c:v>
                </c:pt>
                <c:pt idx="3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31-4BFE-AE07-AA07B1495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572448"/>
        <c:axId val="476570152"/>
      </c:barChart>
      <c:catAx>
        <c:axId val="47657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70152"/>
        <c:crosses val="autoZero"/>
        <c:auto val="1"/>
        <c:lblAlgn val="ctr"/>
        <c:lblOffset val="100"/>
        <c:noMultiLvlLbl val="0"/>
      </c:catAx>
      <c:valAx>
        <c:axId val="47657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>
            <a:lvl1pPr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251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>
            <a:lvl1pPr algn="r"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18556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251" y="8818556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algn="r" defTabSz="927870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ctr" anchorCtr="0" compatLnSpc="1">
            <a:prstTxWarp prst="textNoShape">
              <a:avLst/>
            </a:prstTxWarp>
          </a:bodyPr>
          <a:lstStyle>
            <a:lvl1pPr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48" y="0"/>
            <a:ext cx="3027152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863" tIns="46430" rIns="92863" bIns="46430" numCol="1" anchor="ctr" anchorCtr="0" compatLnSpc="1">
            <a:prstTxWarp prst="textNoShape">
              <a:avLst/>
            </a:prstTxWarp>
          </a:bodyPr>
          <a:lstStyle>
            <a:lvl1pPr algn="r"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694" y="4410083"/>
            <a:ext cx="5123613" cy="417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20155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48" y="8820155"/>
            <a:ext cx="3027152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863" tIns="46430" rIns="92863" bIns="46430" numCol="1" anchor="b" anchorCtr="0" compatLnSpc="1">
            <a:prstTxWarp prst="textNoShape">
              <a:avLst/>
            </a:prstTxWarp>
          </a:bodyPr>
          <a:lstStyle>
            <a:lvl1pPr algn="r" defTabSz="927870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dirty="0"/>
              <a:t>RISK MANAGEMENT FUND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David Villalva</a:t>
            </a:r>
            <a:br>
              <a:rPr lang="en-US" sz="2000" b="1" dirty="0"/>
            </a:br>
            <a:r>
              <a:rPr lang="en-US" sz="2000" b="1" dirty="0"/>
              <a:t>Risk Manager</a:t>
            </a:r>
            <a:br>
              <a:rPr lang="en-US" sz="2000" b="1" dirty="0"/>
            </a:br>
            <a:r>
              <a:rPr lang="en-US" sz="2000" b="1" dirty="0"/>
              <a:t>March 21, 2023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81001" y="1219200"/>
            <a:ext cx="8397240" cy="5105400"/>
          </a:xfrm>
        </p:spPr>
        <p:txBody>
          <a:bodyPr anchor="t"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altLang="en-US" b="1" i="1" dirty="0"/>
              <a:t>Safety Officers</a:t>
            </a:r>
          </a:p>
          <a:p>
            <a:pPr marL="457200" lvl="1" indent="0">
              <a:buNone/>
            </a:pPr>
            <a:r>
              <a:rPr lang="en-US" altLang="en-US" b="1" i="1" dirty="0"/>
              <a:t>Accomplishments and Goals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marL="457200" lvl="1" indent="0">
              <a:buNone/>
            </a:pPr>
            <a:r>
              <a:rPr lang="en-US" altLang="en-US" sz="1700" dirty="0"/>
              <a:t>Safety Officers’ focus to reduce costs: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1"/>
            <a:r>
              <a:rPr lang="en-US" altLang="en-US" sz="1700" dirty="0"/>
              <a:t>Provide in-house safety training events including: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Red Cross – CPR/AED/First Aid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Slips, Trips, and Falls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Blood Borne Pathogens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Fleet Safety, Ladder Safety, Seasonal Laborer Safety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Overexertion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PMT (Physical &amp; Psychological Management Techniques) – restraining aggressive students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1"/>
            <a:r>
              <a:rPr lang="en-US" altLang="en-US" sz="1700" dirty="0"/>
              <a:t>OSHA Compliance: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Hazardous Communications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500" dirty="0"/>
              <a:t>OSHA 300A Log</a:t>
            </a:r>
          </a:p>
          <a:p>
            <a:pPr marL="914400" lvl="2" indent="0">
              <a:buNone/>
            </a:pPr>
            <a:endParaRPr lang="en-US" altLang="en-US" sz="1300" dirty="0"/>
          </a:p>
          <a:p>
            <a:pPr lvl="1"/>
            <a:r>
              <a:rPr lang="en-US" altLang="en-US" sz="1700" dirty="0"/>
              <a:t>Safety Awareness, Policies and Procedures: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400" dirty="0"/>
              <a:t>Updating Government Center Safety Policies and Procedures – Evacuation/Safety/Active Shooter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400" dirty="0"/>
              <a:t>Updates to Risk Dept Intranet for Employees’ Injury Reporting and the Workers’ Compensation process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400" dirty="0"/>
              <a:t>Quarterly Safety Newsletter – resources and tips to reenforce a culture of safety</a:t>
            </a:r>
          </a:p>
          <a:p>
            <a:pPr marL="914400" lvl="2" indent="0">
              <a:buNone/>
            </a:pPr>
            <a:endParaRPr lang="en-US" alt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98358" y="6324600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10</a:t>
            </a:fld>
            <a:endParaRPr lang="en-US" altLang="en-US" sz="900" dirty="0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7344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Introduction &amp; Brief History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/>
          </a:bodyPr>
          <a:lstStyle/>
          <a:p>
            <a:r>
              <a:rPr lang="en-US" sz="2200" dirty="0"/>
              <a:t>The Risk Fund is an internal insurance service fund that develops and initiates insurance and self-insurance programs, safety and loss control activities, and claims administration to minimize the financial impact of accidental loss.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Other funds are charged back an annual budgeted expense by the Risk Fund through an allocation based on exposure and actual loss experience.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Initiatives – </a:t>
            </a:r>
            <a:br>
              <a:rPr lang="en-US" sz="3500" b="1" i="1" dirty="0">
                <a:solidFill>
                  <a:srgbClr val="FFFFFF"/>
                </a:solidFill>
              </a:rPr>
            </a:br>
            <a:r>
              <a:rPr lang="en-US" sz="3500" b="1" i="1" dirty="0">
                <a:solidFill>
                  <a:srgbClr val="FFFFFF"/>
                </a:solidFill>
              </a:rPr>
              <a:t>Insurance &amp; Claims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701" y="3276600"/>
            <a:ext cx="7807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Structure the City’s self-insured loss program and excess insurance coverages through an Enterprise Risk Management Approach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Design, review and approve contractual insurance requirements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Building/Park-Use permit reviews and signoffs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Submit and coordinate claims with insurance adjusters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8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Initiatives –</a:t>
            </a:r>
            <a:br>
              <a:rPr lang="en-US" sz="3500" b="1" i="1" dirty="0">
                <a:solidFill>
                  <a:srgbClr val="FFFFFF"/>
                </a:solidFill>
              </a:rPr>
            </a:br>
            <a:r>
              <a:rPr lang="en-US" sz="3500" b="1" i="1" dirty="0">
                <a:solidFill>
                  <a:srgbClr val="FFFFFF"/>
                </a:solidFill>
              </a:rPr>
              <a:t>Workers’ Compensation Administration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701" y="3276600"/>
            <a:ext cx="7807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Coordination of Third Party Administrator over the daily management of claims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Review of injury reports and workers’ compensation claims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Review and reconcile claim payments and expenses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Apply actuarial valuations and analytics in understanding cost drivers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2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Department Initiatives – </a:t>
            </a:r>
            <a:br>
              <a:rPr lang="en-US" sz="3500" b="1" i="1" dirty="0">
                <a:solidFill>
                  <a:srgbClr val="FFFFFF"/>
                </a:solidFill>
              </a:rPr>
            </a:br>
            <a:r>
              <a:rPr lang="en-US" sz="3500" b="1" i="1" dirty="0">
                <a:solidFill>
                  <a:srgbClr val="FFFFFF"/>
                </a:solidFill>
              </a:rPr>
              <a:t>Safety and Loss Control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701" y="3276600"/>
            <a:ext cx="7807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Develop and provide safety training events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Development and maintenance of safety policies and procedures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Accident investigation and root-cause analysis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OSHA compliance and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4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Organizational Chart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2286000"/>
            <a:ext cx="74390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Changes and Challenges –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Fiscal Year 2023-2024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7</a:t>
            </a:fld>
            <a:endParaRPr lang="en-US" altLang="en-US" sz="900" dirty="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0501" y="5066698"/>
            <a:ext cx="8763000" cy="144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Self-Insured Loss Payments for Liability Claims and Police/Fire Heart &amp; Hypertension have trended higher.  The increase in Liability expense is based on review with the Legal Dept of outstanding claims.</a:t>
            </a:r>
          </a:p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endParaRPr lang="en-US" sz="1600" dirty="0"/>
          </a:p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Insurance premium increases reflect a continuing tightening of insurance marketplace and the City’s recent loss history.  Property insurance premium projected at a 22% increase and 10% across various other lines of Liability coverage. 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AEB95FF-DB3B-148B-03C9-421D67C48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60045"/>
              </p:ext>
            </p:extLst>
          </p:nvPr>
        </p:nvGraphicFramePr>
        <p:xfrm>
          <a:off x="428625" y="3200400"/>
          <a:ext cx="82867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286605" imgH="1752584" progId="Excel.Sheet.12">
                  <p:embed/>
                </p:oleObj>
              </mc:Choice>
              <mc:Fallback>
                <p:oleObj name="Worksheet" r:id="rId3" imgW="8286605" imgH="17525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3200400"/>
                        <a:ext cx="828675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32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Changes and Challenges – Property Premiums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Fiscal Year 2023-2024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8</a:t>
            </a:fld>
            <a:endParaRPr lang="en-US" altLang="en-US" sz="900" dirty="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3094F5D-73D2-4912-B9CB-DF036667F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927605"/>
              </p:ext>
            </p:extLst>
          </p:nvPr>
        </p:nvGraphicFramePr>
        <p:xfrm>
          <a:off x="990600" y="2378077"/>
          <a:ext cx="7040118" cy="303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9FB7F54-4B36-20DD-BCD6-0F0B7225AF4C}"/>
              </a:ext>
            </a:extLst>
          </p:cNvPr>
          <p:cNvSpPr txBox="1"/>
          <p:nvPr/>
        </p:nvSpPr>
        <p:spPr>
          <a:xfrm>
            <a:off x="990600" y="5410201"/>
            <a:ext cx="72390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The increase in insurance premium is driven by a tightening insurance marketplace and the City’s recent loss history.  Over the 4-year period from FY19/20 to FY22/23, the City submitted property insurance claims of $8.8M on premiums of $6.2M, for a loss ratio of 142%. (industry norm is 30%-40%)</a:t>
            </a:r>
          </a:p>
        </p:txBody>
      </p:sp>
    </p:spTree>
    <p:extLst>
      <p:ext uri="{BB962C8B-B14F-4D97-AF65-F5344CB8AC3E}">
        <p14:creationId xmlns:p14="http://schemas.microsoft.com/office/powerpoint/2010/main" val="339560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3" name="Graphic 50182" descr="Upward trend">
            <a:extLst>
              <a:ext uri="{FF2B5EF4-FFF2-40B4-BE49-F238E27FC236}">
                <a16:creationId xmlns:a16="http://schemas.microsoft.com/office/drawing/2014/main" id="{B56CD6CF-0E61-82DD-64E5-360099232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" y="1752600"/>
            <a:ext cx="2907124" cy="2907124"/>
          </a:xfrm>
          <a:prstGeom prst="rect">
            <a:avLst/>
          </a:prstGeom>
        </p:spPr>
      </p:pic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708221" y="1219200"/>
            <a:ext cx="5070019" cy="4724400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en-US" altLang="en-US" sz="1700" b="1" i="1" dirty="0"/>
              <a:t>Accomplishments Made &amp; Challenges Faced</a:t>
            </a:r>
          </a:p>
          <a:p>
            <a:pPr marL="457200" lvl="1" indent="0">
              <a:buNone/>
            </a:pPr>
            <a:r>
              <a:rPr lang="en-US" altLang="en-US" sz="1700" b="1" i="1" dirty="0"/>
              <a:t>In FY 2022-2023: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2"/>
            <a:r>
              <a:rPr lang="en-US" altLang="en-US" sz="1700" dirty="0"/>
              <a:t>Migration to on-line systems for building-use permit reviews/signoffs implemented by City Operations and BOE Facilities departments. </a:t>
            </a:r>
          </a:p>
          <a:p>
            <a:pPr lvl="2"/>
            <a:r>
              <a:rPr lang="en-US" altLang="en-US" sz="1700" dirty="0"/>
              <a:t>Additional in-house training events by Safety Officers to reduce costs.</a:t>
            </a:r>
          </a:p>
          <a:p>
            <a:pPr lvl="2"/>
            <a:r>
              <a:rPr lang="en-US" altLang="en-US" sz="1700" dirty="0"/>
              <a:t>Revamping of internal City Risk Management intranet with updated user-friendly instructions, policies and procedures.</a:t>
            </a:r>
          </a:p>
          <a:p>
            <a:pPr lvl="2"/>
            <a:r>
              <a:rPr lang="en-US" altLang="en-US" sz="1700" dirty="0"/>
              <a:t>Workers’ Compensation claims continue to be a challenge due to aging employee population and medical cost inflation. </a:t>
            </a:r>
          </a:p>
          <a:p>
            <a:pPr marL="914400" lvl="2" indent="0">
              <a:buNone/>
            </a:pPr>
            <a:endParaRPr lang="en-US" alt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98358" y="6324600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9</a:t>
            </a:fld>
            <a:endParaRPr lang="en-US" altLang="en-US" sz="900" dirty="0"/>
          </a:p>
        </p:txBody>
      </p:sp>
      <p:pic>
        <p:nvPicPr>
          <p:cNvPr id="4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73525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22260</TotalTime>
  <Words>563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Tw Cen MT</vt:lpstr>
      <vt:lpstr>Wingdings</vt:lpstr>
      <vt:lpstr>Office Theme</vt:lpstr>
      <vt:lpstr>Worksheet</vt:lpstr>
      <vt:lpstr>RISK MANAGEMENT FUND    David Villalva Risk Manager March 21, 2023 </vt:lpstr>
      <vt:lpstr>Department Introduction &amp; Brief History</vt:lpstr>
      <vt:lpstr>Department Initiatives –  Insurance &amp; Claims</vt:lpstr>
      <vt:lpstr>Department Initiatives – Workers’ Compensation Administration</vt:lpstr>
      <vt:lpstr>Department Initiatives –  Safety and Loss Control</vt:lpstr>
      <vt:lpstr>Organizational Chart</vt:lpstr>
      <vt:lpstr>Changes and Challenges –  Fiscal Year 2023-2024 </vt:lpstr>
      <vt:lpstr>Changes and Challenges – Property Premiums  Fiscal Year 2023-2024 </vt:lpstr>
      <vt:lpstr>PowerPoint Presentation</vt:lpstr>
      <vt:lpstr>PowerPoint Presentation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Villalva, David</cp:lastModifiedBy>
  <cp:revision>125</cp:revision>
  <cp:lastPrinted>2023-02-23T13:50:46Z</cp:lastPrinted>
  <dcterms:created xsi:type="dcterms:W3CDTF">2015-07-08T22:36:06Z</dcterms:created>
  <dcterms:modified xsi:type="dcterms:W3CDTF">2023-03-13T19:34:59Z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