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59" r:id="rId4"/>
    <p:sldId id="269" r:id="rId5"/>
    <p:sldId id="270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4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0B1A877-AE57-4DB7-956C-946761E36072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A78A3B-6391-41D8-A2AB-BE0351BBF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3550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difference from moving the position from OSS – Index Clerk/Assistant Registrar is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78A3B-6391-41D8-A2AB-BE0351BBFB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7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4986-E8D9-4790-AC6C-A87699CF303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E3B9-1041-4224-BCD9-0E216248C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28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4986-E8D9-4790-AC6C-A87699CF303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E3B9-1041-4224-BCD9-0E216248C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58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4986-E8D9-4790-AC6C-A87699CF303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E3B9-1041-4224-BCD9-0E216248C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13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4986-E8D9-4790-AC6C-A87699CF303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E3B9-1041-4224-BCD9-0E216248C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9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4986-E8D9-4790-AC6C-A87699CF303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E3B9-1041-4224-BCD9-0E216248C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4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4986-E8D9-4790-AC6C-A87699CF303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E3B9-1041-4224-BCD9-0E216248C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6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4986-E8D9-4790-AC6C-A87699CF303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E3B9-1041-4224-BCD9-0E216248C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445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4986-E8D9-4790-AC6C-A87699CF303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E3B9-1041-4224-BCD9-0E216248C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5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4986-E8D9-4790-AC6C-A87699CF303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E3B9-1041-4224-BCD9-0E216248C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19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4986-E8D9-4790-AC6C-A87699CF303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E3B9-1041-4224-BCD9-0E216248C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899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74986-E8D9-4790-AC6C-A87699CF303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FE3B9-1041-4224-BCD9-0E216248C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412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74986-E8D9-4790-AC6C-A87699CF303B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FE3B9-1041-4224-BCD9-0E216248CD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58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50117" y="0"/>
            <a:ext cx="12192000" cy="6803188"/>
            <a:chOff x="1931037" y="584955"/>
            <a:chExt cx="6970407" cy="3216544"/>
          </a:xfrm>
        </p:grpSpPr>
        <p:sp>
          <p:nvSpPr>
            <p:cNvPr id="16" name="Rectangle 15"/>
            <p:cNvSpPr/>
            <p:nvPr/>
          </p:nvSpPr>
          <p:spPr>
            <a:xfrm>
              <a:off x="3331108" y="584955"/>
              <a:ext cx="4170265" cy="641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CITY and TOWN CLERK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931037" y="2753961"/>
              <a:ext cx="6970407" cy="1047538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DUTIES:  </a:t>
              </a: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Land Records (deeds, liens, maps</a:t>
              </a:r>
              <a:r>
                <a:rPr lang="en-US" sz="28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,) </a:t>
              </a:r>
              <a:r>
                <a:rPr lang="en-US" sz="2800" dirty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Birth-Adoption-Marriage-Death Certificates, Elections,  Minutes, Agendas, Resolutions,   Liquor Permits, Trade Names, Dog Licensing, Claims, Notary Public, </a:t>
              </a:r>
              <a:r>
                <a:rPr lang="en-US" sz="2800" dirty="0" smtClean="0">
                  <a:solidFill>
                    <a:schemeClr val="accent1">
                      <a:lumMod val="5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other</a:t>
              </a:r>
              <a:r>
                <a:rPr lang="en-US" dirty="0">
                  <a:solidFill>
                    <a:schemeClr val="accent2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…</a:t>
              </a:r>
            </a:p>
            <a:p>
              <a:pPr algn="ctr"/>
              <a:endParaRPr lang="en-US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237" y="341120"/>
            <a:ext cx="1086438" cy="126508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3237" y="2191480"/>
            <a:ext cx="1210887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>
                <a:solidFill>
                  <a:schemeClr val="accent1">
                    <a:lumMod val="50000"/>
                  </a:schemeClr>
                </a:solidFill>
              </a:rPr>
              <a:t>MISSION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pPr algn="ctr"/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US" sz="2800" i="1" dirty="0">
                <a:solidFill>
                  <a:schemeClr val="accent1">
                    <a:lumMod val="50000"/>
                  </a:schemeClr>
                </a:solidFill>
              </a:rPr>
              <a:t>To serve the City of Stamford, the State of Connecticut, the residents and the business community efficiently, securely, and confidentially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7819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0472"/>
            <a:ext cx="10515600" cy="1018572"/>
          </a:xfrm>
          <a:solidFill>
            <a:schemeClr val="bg2"/>
          </a:solidFill>
        </p:spPr>
        <p:txBody>
          <a:bodyPr/>
          <a:lstStyle/>
          <a:p>
            <a:pPr algn="ctr"/>
            <a:r>
              <a:rPr lang="en-US" b="1" u="sng" dirty="0" smtClean="0"/>
              <a:t>Accomplishments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05427" y="1053297"/>
            <a:ext cx="10995950" cy="66633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9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900" b="1" dirty="0">
                <a:solidFill>
                  <a:schemeClr val="accent5">
                    <a:lumMod val="50000"/>
                  </a:schemeClr>
                </a:solidFill>
              </a:rPr>
              <a:t>New Integrated Recording System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Cyber Security</a:t>
            </a:r>
          </a:p>
          <a:p>
            <a:pPr lvl="3"/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Allows online credit card processing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Integration </a:t>
            </a: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of Vital Statistics and Land Records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Remote access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Record Management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Data tracking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Online Dog License Renewal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800" dirty="0">
                <a:solidFill>
                  <a:schemeClr val="accent5">
                    <a:lumMod val="50000"/>
                  </a:schemeClr>
                </a:solidFill>
              </a:rPr>
              <a:t>Revenue 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</a:rPr>
              <a:t>producing</a:t>
            </a:r>
          </a:p>
          <a:p>
            <a:pPr lvl="2"/>
            <a:endParaRPr lang="en-US" sz="2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b="1" dirty="0" err="1" smtClean="0">
                <a:solidFill>
                  <a:schemeClr val="accent5">
                    <a:lumMod val="50000"/>
                  </a:schemeClr>
                </a:solidFill>
              </a:rPr>
              <a:t>Backfiling</a:t>
            </a: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</a:rPr>
              <a:t> of 4 additional years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</a:rPr>
              <a:t>Website overhaul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600" b="1" dirty="0" smtClean="0">
                <a:solidFill>
                  <a:schemeClr val="accent5">
                    <a:lumMod val="50000"/>
                  </a:schemeClr>
                </a:solidFill>
              </a:rPr>
              <a:t>Archival organization</a:t>
            </a:r>
          </a:p>
          <a:p>
            <a:pPr marL="1371600" lvl="2" indent="-457200">
              <a:buFont typeface="Wingdings" panose="05000000000000000000" pitchFamily="2" charset="2"/>
              <a:buChar char="Ø"/>
            </a:pPr>
            <a:endParaRPr lang="en-US" sz="2600" dirty="0"/>
          </a:p>
          <a:p>
            <a:pPr lvl="2"/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61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0366" y="994299"/>
            <a:ext cx="10908158" cy="56938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Staffing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Staff with improved skill sets</a:t>
            </a:r>
          </a:p>
          <a:p>
            <a:pPr lvl="1"/>
            <a:endParaRPr lang="en-US" sz="20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Updated job descriptions requirements</a:t>
            </a:r>
          </a:p>
          <a:p>
            <a:pPr lvl="1"/>
            <a:endParaRPr lang="en-US" sz="20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Backup and cross-training require shared job descriptions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Compliance requires shared job descriptions </a:t>
            </a:r>
          </a:p>
          <a:p>
            <a:pPr lvl="1"/>
            <a:endParaRPr lang="en-US" b="1" dirty="0" smtClean="0">
              <a:solidFill>
                <a:srgbClr val="00206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</a:rPr>
              <a:t>Technology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Staff with additional technological capabilities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 Dependence on IT for basic daily tech adjustments is unfeasible</a:t>
            </a:r>
          </a:p>
          <a:p>
            <a:pPr lvl="1"/>
            <a:endParaRPr lang="en-US" sz="2000" dirty="0" smtClean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2060"/>
                </a:solidFill>
              </a:rPr>
              <a:t>Continuous technological adjustments are constant interruptions for few staff members with that specific skill set. </a:t>
            </a:r>
          </a:p>
          <a:p>
            <a:pPr lvl="1"/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76578" y="324091"/>
            <a:ext cx="48150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Pressure Points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1001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3742CC1-D675-EA15-50CB-D880D9871B25}"/>
              </a:ext>
            </a:extLst>
          </p:cNvPr>
          <p:cNvSpPr txBox="1"/>
          <p:nvPr/>
        </p:nvSpPr>
        <p:spPr>
          <a:xfrm>
            <a:off x="680248" y="259087"/>
            <a:ext cx="3474894" cy="46166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CURRENT STAFFING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52DD15-3665-CFB7-A3DC-4109F1AF8D18}"/>
              </a:ext>
            </a:extLst>
          </p:cNvPr>
          <p:cNvSpPr txBox="1"/>
          <p:nvPr/>
        </p:nvSpPr>
        <p:spPr>
          <a:xfrm>
            <a:off x="6574674" y="253016"/>
            <a:ext cx="3426781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</a:rPr>
              <a:t>PROPOSED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</a:rPr>
              <a:t>STAFFING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A4C4755-41CA-6806-B8C2-75030970BD5F}"/>
              </a:ext>
            </a:extLst>
          </p:cNvPr>
          <p:cNvSpPr txBox="1"/>
          <p:nvPr/>
        </p:nvSpPr>
        <p:spPr>
          <a:xfrm>
            <a:off x="2060027" y="5761323"/>
            <a:ext cx="726141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solidFill>
                <a:srgbClr val="FF0000"/>
              </a:solidFill>
            </a:endParaRP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Same </a:t>
            </a:r>
            <a:r>
              <a:rPr lang="en-US" dirty="0">
                <a:solidFill>
                  <a:srgbClr val="000000"/>
                </a:solidFill>
              </a:rPr>
              <a:t>number of staff; 1 upgrade; one PPT to FT.  </a:t>
            </a:r>
            <a:r>
              <a:rPr lang="en-US" b="1" u="sng" dirty="0">
                <a:solidFill>
                  <a:srgbClr val="000000"/>
                </a:solidFill>
              </a:rPr>
              <a:t>Request  </a:t>
            </a:r>
            <a:r>
              <a:rPr lang="en-US" b="1" u="sng" dirty="0" smtClean="0">
                <a:solidFill>
                  <a:srgbClr val="000000"/>
                </a:solidFill>
              </a:rPr>
              <a:t>$17,125</a:t>
            </a:r>
            <a:endParaRPr lang="en-US" b="1" u="sng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254926" y="878889"/>
            <a:ext cx="2" cy="3542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100831" y="4421080"/>
            <a:ext cx="22371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>
            <a:off x="2507396" y="4058401"/>
            <a:ext cx="1942530" cy="849775"/>
            <a:chOff x="2367305" y="3641140"/>
            <a:chExt cx="1942530" cy="1032810"/>
          </a:xfrm>
        </p:grpSpPr>
        <p:sp>
          <p:nvSpPr>
            <p:cNvPr id="15" name="Rectangle 14"/>
            <p:cNvSpPr/>
            <p:nvPr/>
          </p:nvSpPr>
          <p:spPr>
            <a:xfrm>
              <a:off x="2367305" y="3641140"/>
              <a:ext cx="1942530" cy="1032810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TextBox 15"/>
            <p:cNvSpPr txBox="1"/>
            <p:nvPr/>
          </p:nvSpPr>
          <p:spPr>
            <a:xfrm>
              <a:off x="2367305" y="3641140"/>
              <a:ext cx="1942530" cy="103281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" tIns="11430" rIns="11430" bIns="1143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 smtClean="0">
                  <a:solidFill>
                    <a:schemeClr val="tx1"/>
                  </a:solidFill>
                </a:rPr>
                <a:t>OSS </a:t>
              </a:r>
              <a:r>
                <a:rPr lang="en-US" sz="2000" kern="1200" dirty="0">
                  <a:solidFill>
                    <a:schemeClr val="tx1"/>
                  </a:solidFill>
                </a:rPr>
                <a:t>– (2)  FT </a:t>
              </a:r>
            </a:p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>
                  <a:solidFill>
                    <a:schemeClr val="tx1"/>
                  </a:solidFill>
                </a:rPr>
                <a:t>OSS – (1) Perm PT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1424151" y="853698"/>
            <a:ext cx="1661553" cy="830776"/>
            <a:chOff x="1393836" y="97326"/>
            <a:chExt cx="1661553" cy="830776"/>
          </a:xfrm>
        </p:grpSpPr>
        <p:sp>
          <p:nvSpPr>
            <p:cNvPr id="18" name="Rectangle 17"/>
            <p:cNvSpPr/>
            <p:nvPr/>
          </p:nvSpPr>
          <p:spPr>
            <a:xfrm>
              <a:off x="1393836" y="97326"/>
              <a:ext cx="1661553" cy="83077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TextBox 18"/>
            <p:cNvSpPr txBox="1"/>
            <p:nvPr/>
          </p:nvSpPr>
          <p:spPr>
            <a:xfrm>
              <a:off x="1393836" y="97326"/>
              <a:ext cx="1661553" cy="830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baseline="0" dirty="0">
                  <a:solidFill>
                    <a:schemeClr val="tx1"/>
                  </a:solidFill>
                </a:rPr>
                <a:t>Town &amp; City Clerk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24151" y="1995393"/>
            <a:ext cx="1661553" cy="830776"/>
            <a:chOff x="1393836" y="97326"/>
            <a:chExt cx="1661553" cy="830776"/>
          </a:xfrm>
        </p:grpSpPr>
        <p:sp>
          <p:nvSpPr>
            <p:cNvPr id="21" name="Rectangle 20"/>
            <p:cNvSpPr/>
            <p:nvPr/>
          </p:nvSpPr>
          <p:spPr>
            <a:xfrm>
              <a:off x="1393836" y="97326"/>
              <a:ext cx="1661553" cy="83077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TextBox 21"/>
            <p:cNvSpPr txBox="1"/>
            <p:nvPr/>
          </p:nvSpPr>
          <p:spPr>
            <a:xfrm>
              <a:off x="1393836" y="97326"/>
              <a:ext cx="1661553" cy="830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baseline="0" dirty="0" smtClean="0">
                  <a:solidFill>
                    <a:schemeClr val="tx1"/>
                  </a:solidFill>
                </a:rPr>
                <a:t>Deputy Town</a:t>
              </a:r>
              <a:r>
                <a:rPr lang="en-US" sz="2000" kern="1200" dirty="0" smtClean="0">
                  <a:solidFill>
                    <a:schemeClr val="tx1"/>
                  </a:solidFill>
                </a:rPr>
                <a:t> Clerk</a:t>
              </a:r>
              <a:endParaRPr lang="en-US" sz="2000" kern="1200" baseline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424150" y="2978458"/>
            <a:ext cx="1661553" cy="830776"/>
            <a:chOff x="1393836" y="97326"/>
            <a:chExt cx="1661553" cy="830776"/>
          </a:xfrm>
        </p:grpSpPr>
        <p:sp>
          <p:nvSpPr>
            <p:cNvPr id="24" name="Rectangle 23"/>
            <p:cNvSpPr/>
            <p:nvPr/>
          </p:nvSpPr>
          <p:spPr>
            <a:xfrm>
              <a:off x="1393836" y="97326"/>
              <a:ext cx="1661553" cy="83077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TextBox 24"/>
            <p:cNvSpPr txBox="1"/>
            <p:nvPr/>
          </p:nvSpPr>
          <p:spPr>
            <a:xfrm>
              <a:off x="1393836" y="97326"/>
              <a:ext cx="1661553" cy="830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baseline="0" dirty="0" smtClean="0">
                  <a:solidFill>
                    <a:schemeClr val="tx1"/>
                  </a:solidFill>
                </a:rPr>
                <a:t>Administrative Coordinator</a:t>
              </a:r>
              <a:endParaRPr lang="en-US" sz="2000" kern="1200" baseline="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/>
          <p:cNvCxnSpPr/>
          <p:nvPr/>
        </p:nvCxnSpPr>
        <p:spPr>
          <a:xfrm flipH="1">
            <a:off x="8288065" y="986901"/>
            <a:ext cx="2" cy="354219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265644" y="4529091"/>
            <a:ext cx="223717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Group 29"/>
          <p:cNvGrpSpPr/>
          <p:nvPr/>
        </p:nvGrpSpPr>
        <p:grpSpPr>
          <a:xfrm>
            <a:off x="7454319" y="853699"/>
            <a:ext cx="1661553" cy="963978"/>
            <a:chOff x="1393836" y="-35875"/>
            <a:chExt cx="1661553" cy="963978"/>
          </a:xfrm>
        </p:grpSpPr>
        <p:sp>
          <p:nvSpPr>
            <p:cNvPr id="31" name="Rectangle 30"/>
            <p:cNvSpPr/>
            <p:nvPr/>
          </p:nvSpPr>
          <p:spPr>
            <a:xfrm>
              <a:off x="1393836" y="97326"/>
              <a:ext cx="1661553" cy="83077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2" name="TextBox 31"/>
            <p:cNvSpPr txBox="1"/>
            <p:nvPr/>
          </p:nvSpPr>
          <p:spPr>
            <a:xfrm>
              <a:off x="1393836" y="-35875"/>
              <a:ext cx="1661553" cy="96397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baseline="0" dirty="0">
                  <a:solidFill>
                    <a:schemeClr val="tx1"/>
                  </a:solidFill>
                </a:rPr>
                <a:t>Town &amp; City Clerk</a:t>
              </a:r>
            </a:p>
          </p:txBody>
        </p:sp>
      </p:grpSp>
      <p:sp>
        <p:nvSpPr>
          <p:cNvPr id="28" name="Rectangle 27"/>
          <p:cNvSpPr/>
          <p:nvPr/>
        </p:nvSpPr>
        <p:spPr>
          <a:xfrm>
            <a:off x="8677865" y="4136001"/>
            <a:ext cx="2141544" cy="8496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lt2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35" name="Group 34"/>
          <p:cNvGrpSpPr/>
          <p:nvPr/>
        </p:nvGrpSpPr>
        <p:grpSpPr>
          <a:xfrm>
            <a:off x="88677" y="4058401"/>
            <a:ext cx="1971350" cy="849776"/>
            <a:chOff x="0" y="3737108"/>
            <a:chExt cx="1971350" cy="849776"/>
          </a:xfrm>
        </p:grpSpPr>
        <p:sp>
          <p:nvSpPr>
            <p:cNvPr id="36" name="Rectangle 35"/>
            <p:cNvSpPr/>
            <p:nvPr/>
          </p:nvSpPr>
          <p:spPr>
            <a:xfrm>
              <a:off x="0" y="3737109"/>
              <a:ext cx="1957072" cy="849775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TextBox 36"/>
            <p:cNvSpPr txBox="1"/>
            <p:nvPr/>
          </p:nvSpPr>
          <p:spPr>
            <a:xfrm>
              <a:off x="14278" y="3737108"/>
              <a:ext cx="1957072" cy="8497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>
                  <a:solidFill>
                    <a:schemeClr val="tx1"/>
                  </a:solidFill>
                </a:rPr>
                <a:t>Index Clerks - 4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941195" y="4132328"/>
            <a:ext cx="1957072" cy="849775"/>
            <a:chOff x="0" y="3737109"/>
            <a:chExt cx="1957072" cy="849775"/>
          </a:xfrm>
        </p:grpSpPr>
        <p:sp>
          <p:nvSpPr>
            <p:cNvPr id="12" name="Rectangle 11"/>
            <p:cNvSpPr/>
            <p:nvPr/>
          </p:nvSpPr>
          <p:spPr>
            <a:xfrm>
              <a:off x="0" y="3737109"/>
              <a:ext cx="1957072" cy="849775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TextBox 12"/>
            <p:cNvSpPr txBox="1"/>
            <p:nvPr/>
          </p:nvSpPr>
          <p:spPr>
            <a:xfrm>
              <a:off x="0" y="3737109"/>
              <a:ext cx="1957072" cy="84977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700" tIns="12700" rIns="12700" bIns="127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dirty="0">
                  <a:solidFill>
                    <a:schemeClr val="tx1"/>
                  </a:solidFill>
                </a:rPr>
                <a:t>Index Clerks - 4</a:t>
              </a: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7453273" y="2073462"/>
            <a:ext cx="1661553" cy="830776"/>
            <a:chOff x="1393836" y="97326"/>
            <a:chExt cx="1661553" cy="830776"/>
          </a:xfrm>
        </p:grpSpPr>
        <p:sp>
          <p:nvSpPr>
            <p:cNvPr id="39" name="Rectangle 38"/>
            <p:cNvSpPr/>
            <p:nvPr/>
          </p:nvSpPr>
          <p:spPr>
            <a:xfrm>
              <a:off x="1393836" y="97326"/>
              <a:ext cx="1661553" cy="83077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TextBox 39"/>
            <p:cNvSpPr txBox="1"/>
            <p:nvPr/>
          </p:nvSpPr>
          <p:spPr>
            <a:xfrm>
              <a:off x="1393836" y="97326"/>
              <a:ext cx="1661553" cy="830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kern="1200" baseline="0" dirty="0" smtClean="0">
                  <a:solidFill>
                    <a:schemeClr val="tx1"/>
                  </a:solidFill>
                </a:rPr>
                <a:t>Deputy Town</a:t>
              </a:r>
              <a:r>
                <a:rPr lang="en-US" sz="2000" kern="1200" dirty="0" smtClean="0">
                  <a:solidFill>
                    <a:schemeClr val="tx1"/>
                  </a:solidFill>
                </a:rPr>
                <a:t> Clerk</a:t>
              </a:r>
              <a:endParaRPr lang="en-US" sz="2000" kern="1200" baseline="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7453272" y="3149227"/>
            <a:ext cx="1661553" cy="830776"/>
            <a:chOff x="1393836" y="97326"/>
            <a:chExt cx="1661553" cy="830776"/>
          </a:xfrm>
        </p:grpSpPr>
        <p:sp>
          <p:nvSpPr>
            <p:cNvPr id="42" name="Rectangle 41"/>
            <p:cNvSpPr/>
            <p:nvPr/>
          </p:nvSpPr>
          <p:spPr>
            <a:xfrm>
              <a:off x="1393836" y="97326"/>
              <a:ext cx="1661553" cy="830776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3" name="TextBox 42"/>
            <p:cNvSpPr txBox="1"/>
            <p:nvPr/>
          </p:nvSpPr>
          <p:spPr>
            <a:xfrm>
              <a:off x="1393836" y="97326"/>
              <a:ext cx="1661553" cy="83077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5240" tIns="15240" rIns="15240" bIns="15240" numCol="1" spcCol="1270" anchor="ctr" anchorCtr="0">
              <a:noAutofit/>
            </a:bodyPr>
            <a:lstStyle/>
            <a:p>
              <a:pPr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dirty="0">
                  <a:solidFill>
                    <a:schemeClr val="tx1"/>
                  </a:solidFill>
                </a:rPr>
                <a:t>Administrative </a:t>
              </a:r>
              <a:r>
                <a:rPr lang="en-US" sz="2000" dirty="0" smtClean="0">
                  <a:solidFill>
                    <a:schemeClr val="tx1"/>
                  </a:solidFill>
                </a:rPr>
                <a:t>Coordinator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8822386" y="4058401"/>
            <a:ext cx="21404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</a:pPr>
            <a:endParaRPr lang="en-US" sz="2000" dirty="0" smtClean="0">
              <a:solidFill>
                <a:srgbClr val="000000"/>
              </a:solidFill>
            </a:endParaRP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000000"/>
                </a:solidFill>
              </a:rPr>
              <a:t>Index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dirty="0" smtClean="0">
                <a:solidFill>
                  <a:srgbClr val="000000"/>
                </a:solidFill>
              </a:rPr>
              <a:t>Clerk </a:t>
            </a:r>
            <a:r>
              <a:rPr lang="en-US" dirty="0" smtClean="0">
                <a:solidFill>
                  <a:srgbClr val="000000"/>
                </a:solidFill>
              </a:rPr>
              <a:t>– 1  </a:t>
            </a:r>
            <a:endParaRPr lang="en-US" sz="2000" dirty="0">
              <a:solidFill>
                <a:srgbClr val="000000"/>
              </a:solidFill>
            </a:endParaRPr>
          </a:p>
          <a:p>
            <a:pPr lvl="0" algn="ctr" defTabSz="800100">
              <a:lnSpc>
                <a:spcPct val="90000"/>
              </a:lnSpc>
              <a:spcBef>
                <a:spcPct val="0"/>
              </a:spcBef>
            </a:pPr>
            <a:r>
              <a:rPr lang="en-US" sz="2000" dirty="0">
                <a:solidFill>
                  <a:srgbClr val="000000"/>
                </a:solidFill>
              </a:rPr>
              <a:t>OSS – (2)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564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Budget Change Details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92996"/>
              </p:ext>
            </p:extLst>
          </p:nvPr>
        </p:nvGraphicFramePr>
        <p:xfrm>
          <a:off x="213166" y="1921393"/>
          <a:ext cx="11558286" cy="298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58534">
                  <a:extLst>
                    <a:ext uri="{9D8B030D-6E8A-4147-A177-3AD203B41FA5}">
                      <a16:colId xmlns:a16="http://schemas.microsoft.com/office/drawing/2014/main" val="925420647"/>
                    </a:ext>
                  </a:extLst>
                </a:gridCol>
                <a:gridCol w="1314450">
                  <a:extLst>
                    <a:ext uri="{9D8B030D-6E8A-4147-A177-3AD203B41FA5}">
                      <a16:colId xmlns:a16="http://schemas.microsoft.com/office/drawing/2014/main" val="1280949646"/>
                    </a:ext>
                  </a:extLst>
                </a:gridCol>
                <a:gridCol w="3518807">
                  <a:extLst>
                    <a:ext uri="{9D8B030D-6E8A-4147-A177-3AD203B41FA5}">
                      <a16:colId xmlns:a16="http://schemas.microsoft.com/office/drawing/2014/main" val="1681020272"/>
                    </a:ext>
                  </a:extLst>
                </a:gridCol>
                <a:gridCol w="1583537">
                  <a:extLst>
                    <a:ext uri="{9D8B030D-6E8A-4147-A177-3AD203B41FA5}">
                      <a16:colId xmlns:a16="http://schemas.microsoft.com/office/drawing/2014/main" val="1482553873"/>
                    </a:ext>
                  </a:extLst>
                </a:gridCol>
                <a:gridCol w="3182958">
                  <a:extLst>
                    <a:ext uri="{9D8B030D-6E8A-4147-A177-3AD203B41FA5}">
                      <a16:colId xmlns:a16="http://schemas.microsoft.com/office/drawing/2014/main" val="3745198181"/>
                    </a:ext>
                  </a:extLst>
                </a:gridCol>
              </a:tblGrid>
              <a:tr h="37282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Position 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Requested</a:t>
                      </a:r>
                      <a:r>
                        <a:rPr lang="en-US" baseline="0" dirty="0" smtClean="0"/>
                        <a:t> Change </a:t>
                      </a:r>
                      <a:r>
                        <a:rPr lang="en-US" baseline="0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6893444"/>
                  </a:ext>
                </a:extLst>
              </a:tr>
              <a:tr h="3728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OSS </a:t>
                      </a:r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$56,661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Index Clerk/Assistant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Registrar; $64,076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</a:t>
                      </a:r>
                      <a:r>
                        <a:rPr lang="en-US" sz="1600" b="1" dirty="0" smtClean="0"/>
                        <a:t>7,415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070865"/>
                  </a:ext>
                </a:extLst>
              </a:tr>
              <a:tr h="37282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963916"/>
                  </a:ext>
                </a:extLst>
              </a:tr>
              <a:tr h="3728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OSS </a:t>
                      </a:r>
                      <a:r>
                        <a:rPr lang="en-US" sz="1600" dirty="0" smtClean="0"/>
                        <a:t>2</a:t>
                      </a:r>
                      <a:r>
                        <a:rPr lang="en-US" sz="1600" baseline="0" dirty="0" smtClean="0"/>
                        <a:t> 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 change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7664355"/>
                  </a:ext>
                </a:extLst>
              </a:tr>
              <a:tr h="372825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4707012"/>
                  </a:ext>
                </a:extLst>
              </a:tr>
              <a:tr h="3728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OSS</a:t>
                      </a:r>
                      <a:r>
                        <a:rPr lang="en-US" sz="1600" baseline="0" dirty="0" smtClean="0"/>
                        <a:t> (Perm P/T)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$45,000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Remove Position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-$45,400</a:t>
                      </a:r>
                      <a:endParaRPr lang="en-US" sz="1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127973"/>
                  </a:ext>
                </a:extLst>
              </a:tr>
              <a:tr h="37282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OSS </a:t>
                      </a:r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 $55,110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$55,110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$</a:t>
                      </a:r>
                      <a:r>
                        <a:rPr lang="en-US" sz="1600" b="1" dirty="0" smtClean="0"/>
                        <a:t>55,110</a:t>
                      </a:r>
                      <a:endParaRPr lang="en-US" sz="16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582271"/>
                  </a:ext>
                </a:extLst>
              </a:tr>
              <a:tr h="372825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  <a:r>
                        <a:rPr lang="en-US" baseline="0" dirty="0" smtClean="0"/>
                        <a:t> change: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>
                          <a:solidFill>
                            <a:schemeClr val="tx1"/>
                          </a:solidFill>
                        </a:rPr>
                        <a:t>$17,125</a:t>
                      </a:r>
                      <a:endParaRPr lang="en-US" u="sng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70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0666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5217</TotalTime>
  <Words>301</Words>
  <Application>Microsoft Office PowerPoint</Application>
  <PresentationFormat>Widescreen</PresentationFormat>
  <Paragraphs>77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Accomplishments</vt:lpstr>
      <vt:lpstr>PowerPoint Presentation</vt:lpstr>
      <vt:lpstr>PowerPoint Presentation</vt:lpstr>
      <vt:lpstr>Budget Change Details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Ruijter, Lyda</dc:creator>
  <cp:lastModifiedBy>Ruijter, Lyda</cp:lastModifiedBy>
  <cp:revision>59</cp:revision>
  <cp:lastPrinted>2023-03-17T12:25:13Z</cp:lastPrinted>
  <dcterms:created xsi:type="dcterms:W3CDTF">2023-03-10T19:11:56Z</dcterms:created>
  <dcterms:modified xsi:type="dcterms:W3CDTF">2023-03-17T17:10:28Z</dcterms:modified>
</cp:coreProperties>
</file>