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97" r:id="rId1"/>
  </p:sldMasterIdLst>
  <p:notesMasterIdLst>
    <p:notesMasterId r:id="rId12"/>
  </p:notesMasterIdLst>
  <p:handoutMasterIdLst>
    <p:handoutMasterId r:id="rId13"/>
  </p:handoutMasterIdLst>
  <p:sldIdLst>
    <p:sldId id="279" r:id="rId2"/>
    <p:sldId id="423" r:id="rId3"/>
    <p:sldId id="278" r:id="rId4"/>
    <p:sldId id="425" r:id="rId5"/>
    <p:sldId id="427" r:id="rId6"/>
    <p:sldId id="428" r:id="rId7"/>
    <p:sldId id="431" r:id="rId8"/>
    <p:sldId id="274" r:id="rId9"/>
    <p:sldId id="430" r:id="rId10"/>
    <p:sldId id="429" r:id="rId11"/>
  </p:sldIdLst>
  <p:sldSz cx="9144000" cy="6858000" type="screen4x3"/>
  <p:notesSz cx="7010400" cy="9296400"/>
  <p:custDataLst>
    <p:tags r:id="rId14"/>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05" userDrawn="1">
          <p15:clr>
            <a:srgbClr val="A4A3A4"/>
          </p15:clr>
        </p15:guide>
        <p15:guide id="2" pos="2204" userDrawn="1">
          <p15:clr>
            <a:srgbClr val="A4A3A4"/>
          </p15:clr>
        </p15:guide>
        <p15:guide id="3" orient="horz" pos="2928" userDrawn="1">
          <p15:clr>
            <a:srgbClr val="A4A3A4"/>
          </p15:clr>
        </p15:guide>
        <p15:guide id="4" pos="220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E08B8"/>
    <a:srgbClr val="6600FF"/>
    <a:srgbClr val="009999"/>
    <a:srgbClr val="FF3300"/>
    <a:srgbClr val="FF6633"/>
    <a:srgbClr val="F8F8F8"/>
    <a:srgbClr val="FFFF99"/>
    <a:srgbClr val="B1A9CF"/>
    <a:srgbClr val="9885C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5" d="100"/>
          <a:sy n="105" d="100"/>
        </p:scale>
        <p:origin x="1794" y="96"/>
      </p:cViewPr>
      <p:guideLst>
        <p:guide orient="horz" pos="2160"/>
        <p:guide pos="2880"/>
      </p:guideLst>
    </p:cSldViewPr>
  </p:slideViewPr>
  <p:notesTextViewPr>
    <p:cViewPr>
      <p:scale>
        <a:sx n="100" d="100"/>
        <a:sy n="100" d="100"/>
      </p:scale>
      <p:origin x="0" y="0"/>
    </p:cViewPr>
  </p:notesTextViewPr>
  <p:notesViewPr>
    <p:cSldViewPr>
      <p:cViewPr varScale="1">
        <p:scale>
          <a:sx n="48" d="100"/>
          <a:sy n="48" d="100"/>
        </p:scale>
        <p:origin x="-1950" y="-90"/>
      </p:cViewPr>
      <p:guideLst>
        <p:guide orient="horz" pos="2905"/>
        <p:guide pos="2204"/>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gs" Target="tags/tag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938" name="Rectangle 2"/>
          <p:cNvSpPr>
            <a:spLocks noGrp="1" noChangeArrowheads="1"/>
          </p:cNvSpPr>
          <p:nvPr>
            <p:ph type="hdr" sz="quarter"/>
          </p:nvPr>
        </p:nvSpPr>
        <p:spPr bwMode="auto">
          <a:xfrm>
            <a:off x="5" y="0"/>
            <a:ext cx="3038161" cy="4641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086" tIns="46542" rIns="93086" bIns="46542" numCol="1" anchor="t" anchorCtr="0" compatLnSpc="1">
            <a:prstTxWarp prst="textNoShape">
              <a:avLst/>
            </a:prstTxWarp>
          </a:bodyPr>
          <a:lstStyle>
            <a:lvl1pPr defTabSz="930102" eaLnBrk="1" hangingPunct="1">
              <a:defRPr kumimoji="1" sz="1200"/>
            </a:lvl1pPr>
          </a:lstStyle>
          <a:p>
            <a:endParaRPr lang="en-US" altLang="en-US" dirty="0"/>
          </a:p>
        </p:txBody>
      </p:sp>
      <p:sp>
        <p:nvSpPr>
          <p:cNvPr id="39939" name="Rectangle 3"/>
          <p:cNvSpPr>
            <a:spLocks noGrp="1" noChangeArrowheads="1"/>
          </p:cNvSpPr>
          <p:nvPr>
            <p:ph type="dt" sz="quarter" idx="1"/>
          </p:nvPr>
        </p:nvSpPr>
        <p:spPr bwMode="auto">
          <a:xfrm>
            <a:off x="3970637" y="0"/>
            <a:ext cx="3038161" cy="4641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086" tIns="46542" rIns="93086" bIns="46542" numCol="1" anchor="t" anchorCtr="0" compatLnSpc="1">
            <a:prstTxWarp prst="textNoShape">
              <a:avLst/>
            </a:prstTxWarp>
          </a:bodyPr>
          <a:lstStyle>
            <a:lvl1pPr algn="r" defTabSz="930102" eaLnBrk="1" hangingPunct="1">
              <a:defRPr kumimoji="1" sz="1200"/>
            </a:lvl1pPr>
          </a:lstStyle>
          <a:p>
            <a:endParaRPr lang="en-US" altLang="en-US" dirty="0"/>
          </a:p>
        </p:txBody>
      </p:sp>
      <p:sp>
        <p:nvSpPr>
          <p:cNvPr id="39940" name="Rectangle 4"/>
          <p:cNvSpPr>
            <a:spLocks noGrp="1" noChangeArrowheads="1"/>
          </p:cNvSpPr>
          <p:nvPr>
            <p:ph type="ftr" sz="quarter" idx="2"/>
          </p:nvPr>
        </p:nvSpPr>
        <p:spPr bwMode="auto">
          <a:xfrm>
            <a:off x="5" y="8830620"/>
            <a:ext cx="3038161" cy="4641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086" tIns="46542" rIns="93086" bIns="46542" numCol="1" anchor="b" anchorCtr="0" compatLnSpc="1">
            <a:prstTxWarp prst="textNoShape">
              <a:avLst/>
            </a:prstTxWarp>
          </a:bodyPr>
          <a:lstStyle>
            <a:lvl1pPr defTabSz="930102" eaLnBrk="1" hangingPunct="1">
              <a:defRPr kumimoji="1" sz="1200"/>
            </a:lvl1pPr>
          </a:lstStyle>
          <a:p>
            <a:endParaRPr lang="en-US" altLang="en-US" dirty="0"/>
          </a:p>
        </p:txBody>
      </p:sp>
      <p:sp>
        <p:nvSpPr>
          <p:cNvPr id="39941" name="Rectangle 5"/>
          <p:cNvSpPr>
            <a:spLocks noGrp="1" noChangeArrowheads="1"/>
          </p:cNvSpPr>
          <p:nvPr>
            <p:ph type="sldNum" sz="quarter" idx="3"/>
          </p:nvPr>
        </p:nvSpPr>
        <p:spPr bwMode="auto">
          <a:xfrm>
            <a:off x="3970637" y="8830620"/>
            <a:ext cx="3038161" cy="4641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086" tIns="46542" rIns="93086" bIns="46542" numCol="1" anchor="b" anchorCtr="0" compatLnSpc="1">
            <a:prstTxWarp prst="textNoShape">
              <a:avLst/>
            </a:prstTxWarp>
          </a:bodyPr>
          <a:lstStyle>
            <a:lvl1pPr algn="r" defTabSz="930102" eaLnBrk="1" hangingPunct="1">
              <a:defRPr kumimoji="1" sz="1200">
                <a:latin typeface="Arial Black" pitchFamily="34" charset="0"/>
              </a:defRPr>
            </a:lvl1pPr>
          </a:lstStyle>
          <a:p>
            <a:fld id="{342263C6-7E49-494E-A759-35C0EFEA3139}" type="slidenum">
              <a:rPr lang="en-US" altLang="en-US"/>
              <a:pPr/>
              <a:t>‹#›</a:t>
            </a:fld>
            <a:endParaRPr lang="en-US" altLang="en-US" dirty="0"/>
          </a:p>
        </p:txBody>
      </p:sp>
    </p:spTree>
    <p:extLst>
      <p:ext uri="{BB962C8B-B14F-4D97-AF65-F5344CB8AC3E}">
        <p14:creationId xmlns:p14="http://schemas.microsoft.com/office/powerpoint/2010/main" val="179283192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hdr" sz="quarter"/>
          </p:nvPr>
        </p:nvSpPr>
        <p:spPr bwMode="auto">
          <a:xfrm>
            <a:off x="5" y="0"/>
            <a:ext cx="3038161" cy="4641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086" tIns="46542" rIns="93086" bIns="46542" numCol="1" anchor="ctr" anchorCtr="0" compatLnSpc="1">
            <a:prstTxWarp prst="textNoShape">
              <a:avLst/>
            </a:prstTxWarp>
          </a:bodyPr>
          <a:lstStyle>
            <a:lvl1pPr defTabSz="930102">
              <a:defRPr sz="1200"/>
            </a:lvl1pPr>
          </a:lstStyle>
          <a:p>
            <a:endParaRPr lang="en-US" altLang="en-US" dirty="0"/>
          </a:p>
        </p:txBody>
      </p:sp>
      <p:sp>
        <p:nvSpPr>
          <p:cNvPr id="1027" name="Rectangle 3"/>
          <p:cNvSpPr>
            <a:spLocks noGrp="1" noChangeArrowheads="1"/>
          </p:cNvSpPr>
          <p:nvPr>
            <p:ph type="dt" idx="1"/>
          </p:nvPr>
        </p:nvSpPr>
        <p:spPr bwMode="auto">
          <a:xfrm>
            <a:off x="3972240" y="0"/>
            <a:ext cx="3038160" cy="4641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3086" tIns="46542" rIns="93086" bIns="46542" numCol="1" anchor="ctr" anchorCtr="0" compatLnSpc="1">
            <a:prstTxWarp prst="textNoShape">
              <a:avLst/>
            </a:prstTxWarp>
          </a:bodyPr>
          <a:lstStyle>
            <a:lvl1pPr algn="r" defTabSz="930102">
              <a:defRPr sz="1200"/>
            </a:lvl1pPr>
          </a:lstStyle>
          <a:p>
            <a:endParaRPr lang="en-US" altLang="en-US" dirty="0"/>
          </a:p>
        </p:txBody>
      </p:sp>
      <p:sp>
        <p:nvSpPr>
          <p:cNvPr id="1028" name="Rectangle 4"/>
          <p:cNvSpPr>
            <a:spLocks noGrp="1" noRot="1" noChangeAspect="1" noChangeArrowheads="1" noTextEdit="1"/>
          </p:cNvSpPr>
          <p:nvPr>
            <p:ph type="sldImg" idx="2"/>
          </p:nvPr>
        </p:nvSpPr>
        <p:spPr bwMode="auto">
          <a:xfrm>
            <a:off x="1182688" y="698500"/>
            <a:ext cx="4645025" cy="3484563"/>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29" name="Rectangle 5"/>
          <p:cNvSpPr>
            <a:spLocks noGrp="1" noChangeArrowheads="1"/>
          </p:cNvSpPr>
          <p:nvPr>
            <p:ph type="body" sz="quarter" idx="3"/>
          </p:nvPr>
        </p:nvSpPr>
        <p:spPr bwMode="auto">
          <a:xfrm>
            <a:off x="934079" y="4416115"/>
            <a:ext cx="5142244" cy="41824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086" tIns="46542" rIns="93086" bIns="46542"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30" name="Rectangle 6"/>
          <p:cNvSpPr>
            <a:spLocks noGrp="1" noChangeArrowheads="1"/>
          </p:cNvSpPr>
          <p:nvPr>
            <p:ph type="ftr" sz="quarter" idx="4"/>
          </p:nvPr>
        </p:nvSpPr>
        <p:spPr bwMode="auto">
          <a:xfrm>
            <a:off x="5" y="8832221"/>
            <a:ext cx="3038161" cy="4641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086" tIns="46542" rIns="93086" bIns="46542" numCol="1" anchor="b" anchorCtr="0" compatLnSpc="1">
            <a:prstTxWarp prst="textNoShape">
              <a:avLst/>
            </a:prstTxWarp>
          </a:bodyPr>
          <a:lstStyle>
            <a:lvl1pPr defTabSz="930102">
              <a:defRPr sz="1200"/>
            </a:lvl1pPr>
          </a:lstStyle>
          <a:p>
            <a:endParaRPr lang="en-US" altLang="en-US" dirty="0"/>
          </a:p>
        </p:txBody>
      </p:sp>
      <p:sp>
        <p:nvSpPr>
          <p:cNvPr id="1031" name="Rectangle 7"/>
          <p:cNvSpPr>
            <a:spLocks noGrp="1" noChangeArrowheads="1"/>
          </p:cNvSpPr>
          <p:nvPr>
            <p:ph type="sldNum" sz="quarter" idx="5"/>
          </p:nvPr>
        </p:nvSpPr>
        <p:spPr bwMode="auto">
          <a:xfrm>
            <a:off x="3972240" y="8832221"/>
            <a:ext cx="3038160" cy="4641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3086" tIns="46542" rIns="93086" bIns="46542" numCol="1" anchor="b" anchorCtr="0" compatLnSpc="1">
            <a:prstTxWarp prst="textNoShape">
              <a:avLst/>
            </a:prstTxWarp>
          </a:bodyPr>
          <a:lstStyle>
            <a:lvl1pPr algn="r" defTabSz="930102">
              <a:defRPr sz="1200">
                <a:latin typeface="Arial Black" pitchFamily="34" charset="0"/>
              </a:defRPr>
            </a:lvl1pPr>
          </a:lstStyle>
          <a:p>
            <a:fld id="{26FEBCC3-C707-49FC-8BCC-9CF45520271A}" type="slidenum">
              <a:rPr lang="en-US" altLang="en-US"/>
              <a:pPr/>
              <a:t>‹#›</a:t>
            </a:fld>
            <a:endParaRPr lang="en-US" altLang="en-US" dirty="0"/>
          </a:p>
        </p:txBody>
      </p:sp>
    </p:spTree>
    <p:extLst>
      <p:ext uri="{BB962C8B-B14F-4D97-AF65-F5344CB8AC3E}">
        <p14:creationId xmlns:p14="http://schemas.microsoft.com/office/powerpoint/2010/main" val="262446062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mn-ea"/>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mn-ea"/>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endParaRPr lang="en-US" altLang="en-US" dirty="0"/>
          </a:p>
        </p:txBody>
      </p:sp>
      <p:sp>
        <p:nvSpPr>
          <p:cNvPr id="5" name="Footer Placeholder 4"/>
          <p:cNvSpPr>
            <a:spLocks noGrp="1"/>
          </p:cNvSpPr>
          <p:nvPr>
            <p:ph type="ftr" sz="quarter" idx="11"/>
          </p:nvPr>
        </p:nvSpPr>
        <p:spPr/>
        <p:txBody>
          <a:bodyPr/>
          <a:lstStyle/>
          <a:p>
            <a:endParaRPr lang="en-US" altLang="en-US" dirty="0"/>
          </a:p>
        </p:txBody>
      </p:sp>
      <p:sp>
        <p:nvSpPr>
          <p:cNvPr id="6" name="Slide Number Placeholder 5"/>
          <p:cNvSpPr>
            <a:spLocks noGrp="1"/>
          </p:cNvSpPr>
          <p:nvPr>
            <p:ph type="sldNum" sz="quarter" idx="12"/>
          </p:nvPr>
        </p:nvSpPr>
        <p:spPr/>
        <p:txBody>
          <a:bodyPr/>
          <a:lstStyle/>
          <a:p>
            <a:fld id="{6F46DDD6-E68C-4F7C-AF23-735217335D91}" type="slidenum">
              <a:rPr lang="en-US" altLang="en-US" smtClean="0"/>
              <a:pPr/>
              <a:t>‹#›</a:t>
            </a:fld>
            <a:endParaRPr lang="en-US" altLang="en-US" dirty="0"/>
          </a:p>
        </p:txBody>
      </p:sp>
    </p:spTree>
    <p:extLst>
      <p:ext uri="{BB962C8B-B14F-4D97-AF65-F5344CB8AC3E}">
        <p14:creationId xmlns:p14="http://schemas.microsoft.com/office/powerpoint/2010/main" val="40212188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ltLang="en-US" dirty="0"/>
          </a:p>
        </p:txBody>
      </p:sp>
      <p:sp>
        <p:nvSpPr>
          <p:cNvPr id="5" name="Footer Placeholder 4"/>
          <p:cNvSpPr>
            <a:spLocks noGrp="1"/>
          </p:cNvSpPr>
          <p:nvPr>
            <p:ph type="ftr" sz="quarter" idx="11"/>
          </p:nvPr>
        </p:nvSpPr>
        <p:spPr/>
        <p:txBody>
          <a:bodyPr/>
          <a:lstStyle/>
          <a:p>
            <a:endParaRPr lang="en-US" altLang="en-US" dirty="0"/>
          </a:p>
        </p:txBody>
      </p:sp>
      <p:sp>
        <p:nvSpPr>
          <p:cNvPr id="6" name="Slide Number Placeholder 5"/>
          <p:cNvSpPr>
            <a:spLocks noGrp="1"/>
          </p:cNvSpPr>
          <p:nvPr>
            <p:ph type="sldNum" sz="quarter" idx="12"/>
          </p:nvPr>
        </p:nvSpPr>
        <p:spPr/>
        <p:txBody>
          <a:bodyPr/>
          <a:lstStyle/>
          <a:p>
            <a:fld id="{527F0CE1-866A-4BD4-ACD1-A60431EE7217}" type="slidenum">
              <a:rPr lang="en-US" altLang="en-US" smtClean="0"/>
              <a:pPr/>
              <a:t>‹#›</a:t>
            </a:fld>
            <a:endParaRPr lang="en-US" altLang="en-US" dirty="0"/>
          </a:p>
        </p:txBody>
      </p:sp>
    </p:spTree>
    <p:extLst>
      <p:ext uri="{BB962C8B-B14F-4D97-AF65-F5344CB8AC3E}">
        <p14:creationId xmlns:p14="http://schemas.microsoft.com/office/powerpoint/2010/main" val="5261508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ltLang="en-US" dirty="0"/>
          </a:p>
        </p:txBody>
      </p:sp>
      <p:sp>
        <p:nvSpPr>
          <p:cNvPr id="5" name="Footer Placeholder 4"/>
          <p:cNvSpPr>
            <a:spLocks noGrp="1"/>
          </p:cNvSpPr>
          <p:nvPr>
            <p:ph type="ftr" sz="quarter" idx="11"/>
          </p:nvPr>
        </p:nvSpPr>
        <p:spPr/>
        <p:txBody>
          <a:bodyPr/>
          <a:lstStyle/>
          <a:p>
            <a:endParaRPr lang="en-US" altLang="en-US" dirty="0"/>
          </a:p>
        </p:txBody>
      </p:sp>
      <p:sp>
        <p:nvSpPr>
          <p:cNvPr id="6" name="Slide Number Placeholder 5"/>
          <p:cNvSpPr>
            <a:spLocks noGrp="1"/>
          </p:cNvSpPr>
          <p:nvPr>
            <p:ph type="sldNum" sz="quarter" idx="12"/>
          </p:nvPr>
        </p:nvSpPr>
        <p:spPr/>
        <p:txBody>
          <a:bodyPr/>
          <a:lstStyle/>
          <a:p>
            <a:fld id="{6860F03A-583D-4A9B-999F-74DA13C958E9}" type="slidenum">
              <a:rPr lang="en-US" altLang="en-US" smtClean="0"/>
              <a:pPr/>
              <a:t>‹#›</a:t>
            </a:fld>
            <a:endParaRPr lang="en-US" altLang="en-US" dirty="0"/>
          </a:p>
        </p:txBody>
      </p:sp>
    </p:spTree>
    <p:extLst>
      <p:ext uri="{BB962C8B-B14F-4D97-AF65-F5344CB8AC3E}">
        <p14:creationId xmlns:p14="http://schemas.microsoft.com/office/powerpoint/2010/main" val="13818830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ltLang="en-US" dirty="0"/>
          </a:p>
        </p:txBody>
      </p:sp>
      <p:sp>
        <p:nvSpPr>
          <p:cNvPr id="5" name="Footer Placeholder 4"/>
          <p:cNvSpPr>
            <a:spLocks noGrp="1"/>
          </p:cNvSpPr>
          <p:nvPr>
            <p:ph type="ftr" sz="quarter" idx="11"/>
          </p:nvPr>
        </p:nvSpPr>
        <p:spPr/>
        <p:txBody>
          <a:bodyPr/>
          <a:lstStyle/>
          <a:p>
            <a:endParaRPr lang="en-US" altLang="en-US" dirty="0"/>
          </a:p>
        </p:txBody>
      </p:sp>
      <p:sp>
        <p:nvSpPr>
          <p:cNvPr id="6" name="Slide Number Placeholder 5"/>
          <p:cNvSpPr>
            <a:spLocks noGrp="1"/>
          </p:cNvSpPr>
          <p:nvPr>
            <p:ph type="sldNum" sz="quarter" idx="12"/>
          </p:nvPr>
        </p:nvSpPr>
        <p:spPr/>
        <p:txBody>
          <a:bodyPr/>
          <a:lstStyle/>
          <a:p>
            <a:fld id="{72FDC3A4-3ECB-4CC5-8031-F712224A9F4A}" type="slidenum">
              <a:rPr lang="en-US" altLang="en-US" smtClean="0"/>
              <a:pPr/>
              <a:t>‹#›</a:t>
            </a:fld>
            <a:endParaRPr lang="en-US" altLang="en-US" dirty="0"/>
          </a:p>
        </p:txBody>
      </p:sp>
    </p:spTree>
    <p:extLst>
      <p:ext uri="{BB962C8B-B14F-4D97-AF65-F5344CB8AC3E}">
        <p14:creationId xmlns:p14="http://schemas.microsoft.com/office/powerpoint/2010/main" val="38992308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altLang="en-US" dirty="0"/>
          </a:p>
        </p:txBody>
      </p:sp>
      <p:sp>
        <p:nvSpPr>
          <p:cNvPr id="5" name="Footer Placeholder 4"/>
          <p:cNvSpPr>
            <a:spLocks noGrp="1"/>
          </p:cNvSpPr>
          <p:nvPr>
            <p:ph type="ftr" sz="quarter" idx="11"/>
          </p:nvPr>
        </p:nvSpPr>
        <p:spPr/>
        <p:txBody>
          <a:bodyPr/>
          <a:lstStyle/>
          <a:p>
            <a:endParaRPr lang="en-US" altLang="en-US" dirty="0"/>
          </a:p>
        </p:txBody>
      </p:sp>
      <p:sp>
        <p:nvSpPr>
          <p:cNvPr id="6" name="Slide Number Placeholder 5"/>
          <p:cNvSpPr>
            <a:spLocks noGrp="1"/>
          </p:cNvSpPr>
          <p:nvPr>
            <p:ph type="sldNum" sz="quarter" idx="12"/>
          </p:nvPr>
        </p:nvSpPr>
        <p:spPr/>
        <p:txBody>
          <a:bodyPr/>
          <a:lstStyle/>
          <a:p>
            <a:fld id="{AA163D5B-07E7-4F0E-BCB2-32B96E85206D}" type="slidenum">
              <a:rPr lang="en-US" altLang="en-US" smtClean="0"/>
              <a:pPr/>
              <a:t>‹#›</a:t>
            </a:fld>
            <a:endParaRPr lang="en-US" altLang="en-US" dirty="0"/>
          </a:p>
        </p:txBody>
      </p:sp>
    </p:spTree>
    <p:extLst>
      <p:ext uri="{BB962C8B-B14F-4D97-AF65-F5344CB8AC3E}">
        <p14:creationId xmlns:p14="http://schemas.microsoft.com/office/powerpoint/2010/main" val="15061024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endParaRPr lang="en-US" altLang="en-US" dirty="0"/>
          </a:p>
        </p:txBody>
      </p:sp>
      <p:sp>
        <p:nvSpPr>
          <p:cNvPr id="6" name="Footer Placeholder 5"/>
          <p:cNvSpPr>
            <a:spLocks noGrp="1"/>
          </p:cNvSpPr>
          <p:nvPr>
            <p:ph type="ftr" sz="quarter" idx="11"/>
          </p:nvPr>
        </p:nvSpPr>
        <p:spPr/>
        <p:txBody>
          <a:bodyPr/>
          <a:lstStyle/>
          <a:p>
            <a:endParaRPr lang="en-US" altLang="en-US" dirty="0"/>
          </a:p>
        </p:txBody>
      </p:sp>
      <p:sp>
        <p:nvSpPr>
          <p:cNvPr id="7" name="Slide Number Placeholder 6"/>
          <p:cNvSpPr>
            <a:spLocks noGrp="1"/>
          </p:cNvSpPr>
          <p:nvPr>
            <p:ph type="sldNum" sz="quarter" idx="12"/>
          </p:nvPr>
        </p:nvSpPr>
        <p:spPr/>
        <p:txBody>
          <a:bodyPr/>
          <a:lstStyle/>
          <a:p>
            <a:fld id="{D8242185-4B3A-4B3C-B1A3-48131BA4B7C1}" type="slidenum">
              <a:rPr lang="en-US" altLang="en-US" smtClean="0"/>
              <a:pPr/>
              <a:t>‹#›</a:t>
            </a:fld>
            <a:endParaRPr lang="en-US" altLang="en-US" dirty="0"/>
          </a:p>
        </p:txBody>
      </p:sp>
    </p:spTree>
    <p:extLst>
      <p:ext uri="{BB962C8B-B14F-4D97-AF65-F5344CB8AC3E}">
        <p14:creationId xmlns:p14="http://schemas.microsoft.com/office/powerpoint/2010/main" val="27653678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endParaRPr lang="en-US" altLang="en-US" dirty="0"/>
          </a:p>
        </p:txBody>
      </p:sp>
      <p:sp>
        <p:nvSpPr>
          <p:cNvPr id="8" name="Footer Placeholder 7"/>
          <p:cNvSpPr>
            <a:spLocks noGrp="1"/>
          </p:cNvSpPr>
          <p:nvPr>
            <p:ph type="ftr" sz="quarter" idx="11"/>
          </p:nvPr>
        </p:nvSpPr>
        <p:spPr/>
        <p:txBody>
          <a:bodyPr/>
          <a:lstStyle/>
          <a:p>
            <a:endParaRPr lang="en-US" altLang="en-US" dirty="0"/>
          </a:p>
        </p:txBody>
      </p:sp>
      <p:sp>
        <p:nvSpPr>
          <p:cNvPr id="9" name="Slide Number Placeholder 8"/>
          <p:cNvSpPr>
            <a:spLocks noGrp="1"/>
          </p:cNvSpPr>
          <p:nvPr>
            <p:ph type="sldNum" sz="quarter" idx="12"/>
          </p:nvPr>
        </p:nvSpPr>
        <p:spPr/>
        <p:txBody>
          <a:bodyPr/>
          <a:lstStyle/>
          <a:p>
            <a:fld id="{D0775048-FC03-4291-928B-BDB9F655CF73}" type="slidenum">
              <a:rPr lang="en-US" altLang="en-US" smtClean="0"/>
              <a:pPr/>
              <a:t>‹#›</a:t>
            </a:fld>
            <a:endParaRPr lang="en-US" altLang="en-US" dirty="0"/>
          </a:p>
        </p:txBody>
      </p:sp>
    </p:spTree>
    <p:extLst>
      <p:ext uri="{BB962C8B-B14F-4D97-AF65-F5344CB8AC3E}">
        <p14:creationId xmlns:p14="http://schemas.microsoft.com/office/powerpoint/2010/main" val="13212499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endParaRPr lang="en-US" altLang="en-US" dirty="0"/>
          </a:p>
        </p:txBody>
      </p:sp>
      <p:sp>
        <p:nvSpPr>
          <p:cNvPr id="4" name="Footer Placeholder 3"/>
          <p:cNvSpPr>
            <a:spLocks noGrp="1"/>
          </p:cNvSpPr>
          <p:nvPr>
            <p:ph type="ftr" sz="quarter" idx="11"/>
          </p:nvPr>
        </p:nvSpPr>
        <p:spPr/>
        <p:txBody>
          <a:bodyPr/>
          <a:lstStyle/>
          <a:p>
            <a:endParaRPr lang="en-US" altLang="en-US" dirty="0"/>
          </a:p>
        </p:txBody>
      </p:sp>
      <p:sp>
        <p:nvSpPr>
          <p:cNvPr id="5" name="Slide Number Placeholder 4"/>
          <p:cNvSpPr>
            <a:spLocks noGrp="1"/>
          </p:cNvSpPr>
          <p:nvPr>
            <p:ph type="sldNum" sz="quarter" idx="12"/>
          </p:nvPr>
        </p:nvSpPr>
        <p:spPr/>
        <p:txBody>
          <a:bodyPr/>
          <a:lstStyle/>
          <a:p>
            <a:fld id="{EF195582-20C7-4B36-B562-5BE424F7108D}" type="slidenum">
              <a:rPr lang="en-US" altLang="en-US" smtClean="0"/>
              <a:pPr/>
              <a:t>‹#›</a:t>
            </a:fld>
            <a:endParaRPr lang="en-US" altLang="en-US" dirty="0"/>
          </a:p>
        </p:txBody>
      </p:sp>
    </p:spTree>
    <p:extLst>
      <p:ext uri="{BB962C8B-B14F-4D97-AF65-F5344CB8AC3E}">
        <p14:creationId xmlns:p14="http://schemas.microsoft.com/office/powerpoint/2010/main" val="35688149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ltLang="en-US" dirty="0"/>
          </a:p>
        </p:txBody>
      </p:sp>
      <p:sp>
        <p:nvSpPr>
          <p:cNvPr id="3" name="Footer Placeholder 2"/>
          <p:cNvSpPr>
            <a:spLocks noGrp="1"/>
          </p:cNvSpPr>
          <p:nvPr>
            <p:ph type="ftr" sz="quarter" idx="11"/>
          </p:nvPr>
        </p:nvSpPr>
        <p:spPr/>
        <p:txBody>
          <a:bodyPr/>
          <a:lstStyle/>
          <a:p>
            <a:endParaRPr lang="en-US" altLang="en-US" dirty="0"/>
          </a:p>
        </p:txBody>
      </p:sp>
      <p:sp>
        <p:nvSpPr>
          <p:cNvPr id="4" name="Slide Number Placeholder 3"/>
          <p:cNvSpPr>
            <a:spLocks noGrp="1"/>
          </p:cNvSpPr>
          <p:nvPr>
            <p:ph type="sldNum" sz="quarter" idx="12"/>
          </p:nvPr>
        </p:nvSpPr>
        <p:spPr/>
        <p:txBody>
          <a:bodyPr/>
          <a:lstStyle/>
          <a:p>
            <a:fld id="{C3E3C68F-1F6D-40C9-9574-8D30D2C4248C}" type="slidenum">
              <a:rPr lang="en-US" altLang="en-US" smtClean="0"/>
              <a:pPr/>
              <a:t>‹#›</a:t>
            </a:fld>
            <a:endParaRPr lang="en-US" altLang="en-US" dirty="0"/>
          </a:p>
        </p:txBody>
      </p:sp>
    </p:spTree>
    <p:extLst>
      <p:ext uri="{BB962C8B-B14F-4D97-AF65-F5344CB8AC3E}">
        <p14:creationId xmlns:p14="http://schemas.microsoft.com/office/powerpoint/2010/main" val="4544308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ltLang="en-US" dirty="0"/>
          </a:p>
        </p:txBody>
      </p:sp>
      <p:sp>
        <p:nvSpPr>
          <p:cNvPr id="6" name="Footer Placeholder 5"/>
          <p:cNvSpPr>
            <a:spLocks noGrp="1"/>
          </p:cNvSpPr>
          <p:nvPr>
            <p:ph type="ftr" sz="quarter" idx="11"/>
          </p:nvPr>
        </p:nvSpPr>
        <p:spPr/>
        <p:txBody>
          <a:bodyPr/>
          <a:lstStyle/>
          <a:p>
            <a:endParaRPr lang="en-US" altLang="en-US" dirty="0"/>
          </a:p>
        </p:txBody>
      </p:sp>
      <p:sp>
        <p:nvSpPr>
          <p:cNvPr id="7" name="Slide Number Placeholder 6"/>
          <p:cNvSpPr>
            <a:spLocks noGrp="1"/>
          </p:cNvSpPr>
          <p:nvPr>
            <p:ph type="sldNum" sz="quarter" idx="12"/>
          </p:nvPr>
        </p:nvSpPr>
        <p:spPr/>
        <p:txBody>
          <a:bodyPr/>
          <a:lstStyle/>
          <a:p>
            <a:fld id="{E87432F6-7821-4653-A61A-EEA69F8A5E0C}" type="slidenum">
              <a:rPr lang="en-US" altLang="en-US" smtClean="0"/>
              <a:pPr/>
              <a:t>‹#›</a:t>
            </a:fld>
            <a:endParaRPr lang="en-US" altLang="en-US" dirty="0"/>
          </a:p>
        </p:txBody>
      </p:sp>
    </p:spTree>
    <p:extLst>
      <p:ext uri="{BB962C8B-B14F-4D97-AF65-F5344CB8AC3E}">
        <p14:creationId xmlns:p14="http://schemas.microsoft.com/office/powerpoint/2010/main" val="40503963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ltLang="en-US" dirty="0"/>
          </a:p>
        </p:txBody>
      </p:sp>
      <p:sp>
        <p:nvSpPr>
          <p:cNvPr id="6" name="Footer Placeholder 5"/>
          <p:cNvSpPr>
            <a:spLocks noGrp="1"/>
          </p:cNvSpPr>
          <p:nvPr>
            <p:ph type="ftr" sz="quarter" idx="11"/>
          </p:nvPr>
        </p:nvSpPr>
        <p:spPr/>
        <p:txBody>
          <a:bodyPr/>
          <a:lstStyle/>
          <a:p>
            <a:endParaRPr lang="en-US" altLang="en-US" dirty="0"/>
          </a:p>
        </p:txBody>
      </p:sp>
      <p:sp>
        <p:nvSpPr>
          <p:cNvPr id="7" name="Slide Number Placeholder 6"/>
          <p:cNvSpPr>
            <a:spLocks noGrp="1"/>
          </p:cNvSpPr>
          <p:nvPr>
            <p:ph type="sldNum" sz="quarter" idx="12"/>
          </p:nvPr>
        </p:nvSpPr>
        <p:spPr/>
        <p:txBody>
          <a:bodyPr/>
          <a:lstStyle/>
          <a:p>
            <a:fld id="{4B6CA6EF-D364-49C2-8EF9-0228E40A8C93}" type="slidenum">
              <a:rPr lang="en-US" altLang="en-US" smtClean="0"/>
              <a:pPr/>
              <a:t>‹#›</a:t>
            </a:fld>
            <a:endParaRPr lang="en-US" altLang="en-US" dirty="0"/>
          </a:p>
        </p:txBody>
      </p:sp>
    </p:spTree>
    <p:extLst>
      <p:ext uri="{BB962C8B-B14F-4D97-AF65-F5344CB8AC3E}">
        <p14:creationId xmlns:p14="http://schemas.microsoft.com/office/powerpoint/2010/main" val="29758491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lt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lt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90A2963-3AE2-4712-B816-981AE9D70521}" type="slidenum">
              <a:rPr lang="en-US" altLang="en-US" smtClean="0"/>
              <a:pPr/>
              <a:t>‹#›</a:t>
            </a:fld>
            <a:endParaRPr lang="en-US" altLang="en-US" dirty="0"/>
          </a:p>
        </p:txBody>
      </p:sp>
    </p:spTree>
    <p:extLst>
      <p:ext uri="{BB962C8B-B14F-4D97-AF65-F5344CB8AC3E}">
        <p14:creationId xmlns:p14="http://schemas.microsoft.com/office/powerpoint/2010/main" val="1564361385"/>
      </p:ext>
    </p:extLst>
  </p:cSld>
  <p:clrMap bg1="lt1" tx1="dk1" bg2="lt2" tx2="dk2" accent1="accent1" accent2="accent2" accent3="accent3" accent4="accent4" accent5="accent5" accent6="accent6" hlink="hlink" folHlink="folHlink"/>
  <p:sldLayoutIdLst>
    <p:sldLayoutId id="2147483698" r:id="rId1"/>
    <p:sldLayoutId id="2147483699" r:id="rId2"/>
    <p:sldLayoutId id="2147483700" r:id="rId3"/>
    <p:sldLayoutId id="2147483701" r:id="rId4"/>
    <p:sldLayoutId id="2147483702" r:id="rId5"/>
    <p:sldLayoutId id="2147483703" r:id="rId6"/>
    <p:sldLayoutId id="2147483704" r:id="rId7"/>
    <p:sldLayoutId id="2147483705" r:id="rId8"/>
    <p:sldLayoutId id="2147483706" r:id="rId9"/>
    <p:sldLayoutId id="2147483707" r:id="rId10"/>
    <p:sldLayoutId id="2147483708"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mailto:tcassone@stamfordct.gov" TargetMode="Externa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svg"/></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62" name="Rectangle 61">
            <a:extLst>
              <a:ext uri="{FF2B5EF4-FFF2-40B4-BE49-F238E27FC236}">
                <a16:creationId xmlns:a16="http://schemas.microsoft.com/office/drawing/2014/main" id="{8D0D6D3E-D7F9-4591-9CA9-DDF4DB1F73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9144000" cy="685799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57DA79FF-DEFD-63B8-B7B8-7129E4606F22}"/>
              </a:ext>
            </a:extLst>
          </p:cNvPr>
          <p:cNvSpPr>
            <a:spLocks noGrp="1"/>
          </p:cNvSpPr>
          <p:nvPr>
            <p:ph type="title"/>
          </p:nvPr>
        </p:nvSpPr>
        <p:spPr>
          <a:xfrm>
            <a:off x="736979" y="1012536"/>
            <a:ext cx="3459975" cy="5443128"/>
          </a:xfrm>
        </p:spPr>
        <p:txBody>
          <a:bodyPr vert="horz" lIns="91440" tIns="45720" rIns="91440" bIns="45720" rtlCol="0" anchor="t">
            <a:normAutofit fontScale="90000"/>
          </a:bodyPr>
          <a:lstStyle/>
          <a:p>
            <a:r>
              <a:rPr lang="en-US" sz="4200" b="1" dirty="0"/>
              <a:t>CITY OF STAMFORD</a:t>
            </a:r>
            <a:br>
              <a:rPr lang="en-US" sz="4200" b="1" dirty="0"/>
            </a:br>
            <a:r>
              <a:rPr lang="en-US" sz="4200" b="1" dirty="0"/>
              <a:t>OFFICE OF LEGAL AFFAIRS</a:t>
            </a:r>
            <a:br>
              <a:rPr lang="en-US" sz="4200" b="1" dirty="0"/>
            </a:br>
            <a:br>
              <a:rPr lang="en-US" sz="4200" b="1" dirty="0"/>
            </a:br>
            <a:br>
              <a:rPr lang="en-US" sz="4200" b="1" dirty="0"/>
            </a:br>
            <a:br>
              <a:rPr lang="en-US" sz="4200" b="1" dirty="0"/>
            </a:br>
            <a:r>
              <a:rPr lang="en-US" sz="2000" b="1" dirty="0"/>
              <a:t>THOMAS M. CASSONE</a:t>
            </a:r>
            <a:br>
              <a:rPr lang="en-US" sz="2000" b="1" dirty="0"/>
            </a:br>
            <a:r>
              <a:rPr lang="en-US" sz="2000" b="1" dirty="0">
                <a:hlinkClick r:id="rId2"/>
              </a:rPr>
              <a:t>tcassone@stamfordct.gov</a:t>
            </a:r>
            <a:br>
              <a:rPr lang="en-US" sz="2000" b="1" dirty="0"/>
            </a:br>
            <a:r>
              <a:rPr lang="en-US" sz="2000" b="1" dirty="0"/>
              <a:t>203-977-4082</a:t>
            </a:r>
            <a:br>
              <a:rPr lang="en-US" sz="2000" b="1" dirty="0"/>
            </a:br>
            <a:br>
              <a:rPr lang="en-US" sz="2000" b="1" dirty="0"/>
            </a:br>
            <a:r>
              <a:rPr lang="en-US" sz="1600" b="1" dirty="0"/>
              <a:t>Board of Finance March 21, 2023 7:00 p.m.</a:t>
            </a:r>
            <a:br>
              <a:rPr lang="en-US" sz="2000" b="1" dirty="0"/>
            </a:br>
            <a:r>
              <a:rPr lang="en-US" sz="1600" b="1" dirty="0"/>
              <a:t>Board of Representatives Fiscal Committee April 11, 2023 6:30 p.m.</a:t>
            </a:r>
            <a:br>
              <a:rPr lang="en-US" sz="1600" dirty="0"/>
            </a:br>
            <a:endParaRPr lang="en-US" sz="1600" dirty="0"/>
          </a:p>
        </p:txBody>
      </p:sp>
      <p:sp>
        <p:nvSpPr>
          <p:cNvPr id="64" name="Rectangle 63">
            <a:extLst>
              <a:ext uri="{FF2B5EF4-FFF2-40B4-BE49-F238E27FC236}">
                <a16:creationId xmlns:a16="http://schemas.microsoft.com/office/drawing/2014/main" id="{C4C9F2B0-1044-46EB-8AEB-C3BFFDE6C2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092502" y="-3"/>
            <a:ext cx="3051498" cy="6858000"/>
          </a:xfrm>
          <a:prstGeom prst="rect">
            <a:avLst/>
          </a:prstGeom>
          <a:gradFill>
            <a:gsLst>
              <a:gs pos="26000">
                <a:srgbClr val="000000"/>
              </a:gs>
              <a:gs pos="100000">
                <a:schemeClr val="accent1"/>
              </a:gs>
            </a:gsLst>
            <a:lin ang="9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6" name="Rectangle 65">
            <a:extLst>
              <a:ext uri="{FF2B5EF4-FFF2-40B4-BE49-F238E27FC236}">
                <a16:creationId xmlns:a16="http://schemas.microsoft.com/office/drawing/2014/main" id="{D28B54C3-B57B-472A-B96E-1FCB67093D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092502" y="-3"/>
            <a:ext cx="2708597" cy="6858000"/>
          </a:xfrm>
          <a:prstGeom prst="rect">
            <a:avLst/>
          </a:prstGeom>
          <a:gradFill>
            <a:gsLst>
              <a:gs pos="0">
                <a:schemeClr val="accent1">
                  <a:lumMod val="75000"/>
                  <a:alpha val="56000"/>
                </a:schemeClr>
              </a:gs>
              <a:gs pos="100000">
                <a:srgbClr val="000000">
                  <a:alpha val="52000"/>
                </a:srgb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8" name="Rectangle 67">
            <a:extLst>
              <a:ext uri="{FF2B5EF4-FFF2-40B4-BE49-F238E27FC236}">
                <a16:creationId xmlns:a16="http://schemas.microsoft.com/office/drawing/2014/main" id="{7DB3C429-F8DA-49B9-AF84-21996FCF78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691305" y="401193"/>
            <a:ext cx="3853890" cy="3051499"/>
          </a:xfrm>
          <a:prstGeom prst="rect">
            <a:avLst/>
          </a:prstGeom>
          <a:gradFill>
            <a:gsLst>
              <a:gs pos="0">
                <a:srgbClr val="000000">
                  <a:alpha val="34000"/>
                </a:srgbClr>
              </a:gs>
              <a:gs pos="96000">
                <a:schemeClr val="accent1">
                  <a:alpha val="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Content Placeholder 4">
            <a:extLst>
              <a:ext uri="{FF2B5EF4-FFF2-40B4-BE49-F238E27FC236}">
                <a16:creationId xmlns:a16="http://schemas.microsoft.com/office/drawing/2014/main" id="{C20B48F9-47B4-DAC6-44F7-534829623147}"/>
              </a:ext>
            </a:extLst>
          </p:cNvPr>
          <p:cNvPicPr>
            <a:picLocks noGrp="1" noChangeAspect="1"/>
          </p:cNvPicPr>
          <p:nvPr>
            <p:ph idx="1"/>
          </p:nvPr>
        </p:nvPicPr>
        <p:blipFill rotWithShape="1">
          <a:blip r:embed="rId3"/>
          <a:srcRect l="768" r="6061" b="-3"/>
          <a:stretch/>
        </p:blipFill>
        <p:spPr>
          <a:xfrm>
            <a:off x="4572000" y="1012536"/>
            <a:ext cx="3567121" cy="4756162"/>
          </a:xfrm>
          <a:custGeom>
            <a:avLst/>
            <a:gdLst/>
            <a:ahLst/>
            <a:cxnLst/>
            <a:rect l="l" t="t" r="r" b="b"/>
            <a:pathLst>
              <a:path w="5031136" h="5031136">
                <a:moveTo>
                  <a:pt x="2515568" y="0"/>
                </a:moveTo>
                <a:cubicBezTo>
                  <a:pt x="3904878" y="0"/>
                  <a:pt x="5031136" y="1126258"/>
                  <a:pt x="5031136" y="2515568"/>
                </a:cubicBezTo>
                <a:cubicBezTo>
                  <a:pt x="5031136" y="3904878"/>
                  <a:pt x="3904878" y="5031136"/>
                  <a:pt x="2515568" y="5031136"/>
                </a:cubicBezTo>
                <a:cubicBezTo>
                  <a:pt x="1126258" y="5031136"/>
                  <a:pt x="0" y="3904878"/>
                  <a:pt x="0" y="2515568"/>
                </a:cubicBezTo>
                <a:cubicBezTo>
                  <a:pt x="0" y="1126258"/>
                  <a:pt x="1126258" y="0"/>
                  <a:pt x="2515568" y="0"/>
                </a:cubicBezTo>
                <a:close/>
              </a:path>
            </a:pathLst>
          </a:custGeom>
        </p:spPr>
      </p:pic>
      <p:sp>
        <p:nvSpPr>
          <p:cNvPr id="4" name="Slide Number Placeholder 3">
            <a:extLst>
              <a:ext uri="{FF2B5EF4-FFF2-40B4-BE49-F238E27FC236}">
                <a16:creationId xmlns:a16="http://schemas.microsoft.com/office/drawing/2014/main" id="{F9B90DC7-8EEC-D76C-8311-057BFAF7509C}"/>
              </a:ext>
            </a:extLst>
          </p:cNvPr>
          <p:cNvSpPr>
            <a:spLocks noGrp="1"/>
          </p:cNvSpPr>
          <p:nvPr>
            <p:ph type="sldNum" sz="quarter" idx="12"/>
          </p:nvPr>
        </p:nvSpPr>
        <p:spPr>
          <a:xfrm>
            <a:off x="8778240" y="6455664"/>
            <a:ext cx="336042" cy="365125"/>
          </a:xfrm>
        </p:spPr>
        <p:txBody>
          <a:bodyPr vert="horz" lIns="91440" tIns="45720" rIns="91440" bIns="45720" rtlCol="0" anchor="ctr">
            <a:normAutofit/>
          </a:bodyPr>
          <a:lstStyle/>
          <a:p>
            <a:pPr defTabSz="914400">
              <a:spcAft>
                <a:spcPts val="600"/>
              </a:spcAft>
              <a:defRPr/>
            </a:pPr>
            <a:fld id="{72FDC3A4-3ECB-4CC5-8031-F712224A9F4A}" type="slidenum">
              <a:rPr lang="en-US" altLang="en-US" sz="1000">
                <a:solidFill>
                  <a:srgbClr val="FFFFFF"/>
                </a:solidFill>
                <a:latin typeface="Calibri" panose="020F0502020204030204"/>
              </a:rPr>
              <a:pPr defTabSz="914400">
                <a:spcAft>
                  <a:spcPts val="600"/>
                </a:spcAft>
                <a:defRPr/>
              </a:pPr>
              <a:t>1</a:t>
            </a:fld>
            <a:endParaRPr lang="en-US" altLang="en-US" sz="1000">
              <a:solidFill>
                <a:srgbClr val="FFFFFF"/>
              </a:solidFill>
              <a:latin typeface="Calibri" panose="020F0502020204030204"/>
            </a:endParaRPr>
          </a:p>
        </p:txBody>
      </p:sp>
    </p:spTree>
    <p:extLst>
      <p:ext uri="{BB962C8B-B14F-4D97-AF65-F5344CB8AC3E}">
        <p14:creationId xmlns:p14="http://schemas.microsoft.com/office/powerpoint/2010/main" val="42596337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07282" y="1022350"/>
            <a:ext cx="532209"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07282" y="837744"/>
            <a:ext cx="302419"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83495" y="640894"/>
            <a:ext cx="126206"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0"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8417402" y="635716"/>
            <a:ext cx="246459"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2" name="Rectangle 21">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83041" y="635715"/>
            <a:ext cx="8180897"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7" name="Title 6">
            <a:extLst>
              <a:ext uri="{FF2B5EF4-FFF2-40B4-BE49-F238E27FC236}">
                <a16:creationId xmlns:a16="http://schemas.microsoft.com/office/drawing/2014/main" id="{972590A8-B39D-8D75-3409-A4E9958C46F1}"/>
              </a:ext>
            </a:extLst>
          </p:cNvPr>
          <p:cNvSpPr>
            <a:spLocks noGrp="1"/>
          </p:cNvSpPr>
          <p:nvPr>
            <p:ph type="title"/>
          </p:nvPr>
        </p:nvSpPr>
        <p:spPr>
          <a:xfrm>
            <a:off x="718879" y="800392"/>
            <a:ext cx="7698523" cy="1212102"/>
          </a:xfrm>
        </p:spPr>
        <p:txBody>
          <a:bodyPr>
            <a:normAutofit/>
          </a:bodyPr>
          <a:lstStyle/>
          <a:p>
            <a:r>
              <a:rPr lang="en-US" sz="3500" dirty="0">
                <a:solidFill>
                  <a:srgbClr val="FFFFFF"/>
                </a:solidFill>
              </a:rPr>
              <a:t>Benchmark against other towns</a:t>
            </a:r>
            <a:br>
              <a:rPr lang="en-US" sz="3500" dirty="0">
                <a:solidFill>
                  <a:srgbClr val="FFFFFF"/>
                </a:solidFill>
              </a:rPr>
            </a:br>
            <a:endParaRPr lang="en-US" sz="3500" dirty="0">
              <a:solidFill>
                <a:srgbClr val="FFFFFF"/>
              </a:solidFill>
            </a:endParaRPr>
          </a:p>
        </p:txBody>
      </p:sp>
      <p:sp>
        <p:nvSpPr>
          <p:cNvPr id="4" name="Slide Number Placeholder 3"/>
          <p:cNvSpPr>
            <a:spLocks noGrp="1"/>
          </p:cNvSpPr>
          <p:nvPr>
            <p:ph type="sldNum" sz="quarter" idx="12"/>
          </p:nvPr>
        </p:nvSpPr>
        <p:spPr>
          <a:xfrm>
            <a:off x="8030718" y="6382512"/>
            <a:ext cx="514350" cy="320040"/>
          </a:xfrm>
        </p:spPr>
        <p:txBody>
          <a:bodyPr>
            <a:normAutofit/>
          </a:bodyPr>
          <a:lstStyle/>
          <a:p>
            <a:pPr>
              <a:spcAft>
                <a:spcPts val="600"/>
              </a:spcAft>
            </a:pPr>
            <a:fld id="{72FDC3A4-3ECB-4CC5-8031-F712224A9F4A}" type="slidenum">
              <a:rPr lang="en-US" altLang="en-US" sz="900"/>
              <a:pPr>
                <a:spcAft>
                  <a:spcPts val="600"/>
                </a:spcAft>
              </a:pPr>
              <a:t>10</a:t>
            </a:fld>
            <a:endParaRPr lang="en-US" altLang="en-US" sz="900"/>
          </a:p>
        </p:txBody>
      </p:sp>
      <p:pic>
        <p:nvPicPr>
          <p:cNvPr id="5" name="Picture 2" descr="http://tse1.mm.bing.net/th?&amp;id=JN.sAbfTz7oVgFn7cqJ7CTGiw&amp;w=300&amp;h=300&amp;c=0&amp;pid=1.9&amp;rs=0&amp;p=0"/>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flipH="1">
            <a:off x="8153400" y="162791"/>
            <a:ext cx="550926" cy="685800"/>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2" name="Table 5">
            <a:extLst>
              <a:ext uri="{FF2B5EF4-FFF2-40B4-BE49-F238E27FC236}">
                <a16:creationId xmlns:a16="http://schemas.microsoft.com/office/drawing/2014/main" id="{DF11F201-8D6E-DF1F-5E33-120ABA67316C}"/>
              </a:ext>
            </a:extLst>
          </p:cNvPr>
          <p:cNvGraphicFramePr>
            <a:graphicFrameLocks noGrp="1"/>
          </p:cNvGraphicFramePr>
          <p:nvPr>
            <p:ph idx="1"/>
            <p:extLst>
              <p:ext uri="{D42A27DB-BD31-4B8C-83A1-F6EECF244321}">
                <p14:modId xmlns:p14="http://schemas.microsoft.com/office/powerpoint/2010/main" val="1074268746"/>
              </p:ext>
            </p:extLst>
          </p:nvPr>
        </p:nvGraphicFramePr>
        <p:xfrm>
          <a:off x="1515290" y="2543175"/>
          <a:ext cx="6105699" cy="2982098"/>
        </p:xfrm>
        <a:graphic>
          <a:graphicData uri="http://schemas.openxmlformats.org/drawingml/2006/table">
            <a:tbl>
              <a:tblPr firstRow="1" bandRow="1">
                <a:tableStyleId>{5C22544A-7EE6-4342-B048-85BDC9FD1C3A}</a:tableStyleId>
              </a:tblPr>
              <a:tblGrid>
                <a:gridCol w="1023179">
                  <a:extLst>
                    <a:ext uri="{9D8B030D-6E8A-4147-A177-3AD203B41FA5}">
                      <a16:colId xmlns:a16="http://schemas.microsoft.com/office/drawing/2014/main" val="1209766201"/>
                    </a:ext>
                  </a:extLst>
                </a:gridCol>
                <a:gridCol w="1016504">
                  <a:extLst>
                    <a:ext uri="{9D8B030D-6E8A-4147-A177-3AD203B41FA5}">
                      <a16:colId xmlns:a16="http://schemas.microsoft.com/office/drawing/2014/main" val="1646473303"/>
                    </a:ext>
                  </a:extLst>
                </a:gridCol>
                <a:gridCol w="1016504">
                  <a:extLst>
                    <a:ext uri="{9D8B030D-6E8A-4147-A177-3AD203B41FA5}">
                      <a16:colId xmlns:a16="http://schemas.microsoft.com/office/drawing/2014/main" val="824951577"/>
                    </a:ext>
                  </a:extLst>
                </a:gridCol>
                <a:gridCol w="1016504">
                  <a:extLst>
                    <a:ext uri="{9D8B030D-6E8A-4147-A177-3AD203B41FA5}">
                      <a16:colId xmlns:a16="http://schemas.microsoft.com/office/drawing/2014/main" val="1628404318"/>
                    </a:ext>
                  </a:extLst>
                </a:gridCol>
                <a:gridCol w="1016504">
                  <a:extLst>
                    <a:ext uri="{9D8B030D-6E8A-4147-A177-3AD203B41FA5}">
                      <a16:colId xmlns:a16="http://schemas.microsoft.com/office/drawing/2014/main" val="339772410"/>
                    </a:ext>
                  </a:extLst>
                </a:gridCol>
                <a:gridCol w="1016504">
                  <a:extLst>
                    <a:ext uri="{9D8B030D-6E8A-4147-A177-3AD203B41FA5}">
                      <a16:colId xmlns:a16="http://schemas.microsoft.com/office/drawing/2014/main" val="3889220896"/>
                    </a:ext>
                  </a:extLst>
                </a:gridCol>
              </a:tblGrid>
              <a:tr h="359859">
                <a:tc>
                  <a:txBody>
                    <a:bodyPr/>
                    <a:lstStyle/>
                    <a:p>
                      <a:endParaRPr lang="en-US" sz="1400"/>
                    </a:p>
                  </a:txBody>
                  <a:tcPr marL="68580" marR="68580" marT="34290" marB="34290"/>
                </a:tc>
                <a:tc>
                  <a:txBody>
                    <a:bodyPr/>
                    <a:lstStyle/>
                    <a:p>
                      <a:pPr algn="ctr"/>
                      <a:r>
                        <a:rPr lang="en-US" sz="1400" b="1" dirty="0"/>
                        <a:t>Stamford</a:t>
                      </a:r>
                    </a:p>
                  </a:txBody>
                  <a:tcPr marL="68580" marR="68580" marT="34290" marB="34290"/>
                </a:tc>
                <a:tc>
                  <a:txBody>
                    <a:bodyPr/>
                    <a:lstStyle/>
                    <a:p>
                      <a:pPr algn="ctr"/>
                      <a:r>
                        <a:rPr lang="en-US" sz="1400" dirty="0"/>
                        <a:t>New Haven</a:t>
                      </a:r>
                    </a:p>
                  </a:txBody>
                  <a:tcPr marL="68580" marR="68580" marT="34290" marB="34290"/>
                </a:tc>
                <a:tc>
                  <a:txBody>
                    <a:bodyPr/>
                    <a:lstStyle/>
                    <a:p>
                      <a:pPr algn="ctr"/>
                      <a:r>
                        <a:rPr lang="en-US" sz="1400" dirty="0"/>
                        <a:t>Hartford</a:t>
                      </a:r>
                    </a:p>
                  </a:txBody>
                  <a:tcPr marL="68580" marR="68580" marT="34290" marB="34290"/>
                </a:tc>
                <a:tc>
                  <a:txBody>
                    <a:bodyPr/>
                    <a:lstStyle/>
                    <a:p>
                      <a:pPr algn="ctr"/>
                      <a:r>
                        <a:rPr lang="en-US" sz="1400" dirty="0"/>
                        <a:t>Bridgeport</a:t>
                      </a:r>
                    </a:p>
                  </a:txBody>
                  <a:tcPr marL="68580" marR="68580" marT="34290" marB="34290"/>
                </a:tc>
                <a:tc>
                  <a:txBody>
                    <a:bodyPr/>
                    <a:lstStyle/>
                    <a:p>
                      <a:pPr algn="ctr"/>
                      <a:r>
                        <a:rPr lang="en-US" sz="1400" dirty="0"/>
                        <a:t>Waterbury</a:t>
                      </a:r>
                    </a:p>
                  </a:txBody>
                  <a:tcPr marL="68580" marR="68580" marT="34290" marB="34290"/>
                </a:tc>
                <a:extLst>
                  <a:ext uri="{0D108BD9-81ED-4DB2-BD59-A6C34878D82A}">
                    <a16:rowId xmlns:a16="http://schemas.microsoft.com/office/drawing/2014/main" val="1617980494"/>
                  </a:ext>
                </a:extLst>
              </a:tr>
              <a:tr h="359859">
                <a:tc>
                  <a:txBody>
                    <a:bodyPr/>
                    <a:lstStyle/>
                    <a:p>
                      <a:r>
                        <a:rPr lang="en-US" sz="1100" dirty="0"/>
                        <a:t>Population*</a:t>
                      </a:r>
                    </a:p>
                  </a:txBody>
                  <a:tcPr marL="68580" marR="68580" marT="34290" marB="34290"/>
                </a:tc>
                <a:tc>
                  <a:txBody>
                    <a:bodyPr/>
                    <a:lstStyle/>
                    <a:p>
                      <a:pPr algn="ctr"/>
                      <a:r>
                        <a:rPr lang="en-US" sz="1100" b="1" dirty="0"/>
                        <a:t>136,309</a:t>
                      </a:r>
                    </a:p>
                  </a:txBody>
                  <a:tcPr marL="68580" marR="68580" marT="34290" marB="34290"/>
                </a:tc>
                <a:tc>
                  <a:txBody>
                    <a:bodyPr/>
                    <a:lstStyle/>
                    <a:p>
                      <a:pPr algn="ctr"/>
                      <a:r>
                        <a:rPr lang="en-US" sz="1100" dirty="0"/>
                        <a:t>135,081</a:t>
                      </a:r>
                    </a:p>
                  </a:txBody>
                  <a:tcPr marL="68580" marR="68580" marT="34290" marB="34290"/>
                </a:tc>
                <a:tc>
                  <a:txBody>
                    <a:bodyPr/>
                    <a:lstStyle/>
                    <a:p>
                      <a:pPr algn="ctr"/>
                      <a:r>
                        <a:rPr lang="en-US" sz="1100" dirty="0"/>
                        <a:t>120,576</a:t>
                      </a:r>
                    </a:p>
                  </a:txBody>
                  <a:tcPr marL="68580" marR="68580" marT="34290" marB="34290"/>
                </a:tc>
                <a:tc>
                  <a:txBody>
                    <a:bodyPr/>
                    <a:lstStyle/>
                    <a:p>
                      <a:pPr algn="ctr"/>
                      <a:r>
                        <a:rPr lang="en-US" sz="1100" dirty="0"/>
                        <a:t>148,333</a:t>
                      </a:r>
                    </a:p>
                  </a:txBody>
                  <a:tcPr marL="68580" marR="68580" marT="34290" marB="34290"/>
                </a:tc>
                <a:tc>
                  <a:txBody>
                    <a:bodyPr/>
                    <a:lstStyle/>
                    <a:p>
                      <a:pPr algn="ctr"/>
                      <a:r>
                        <a:rPr lang="en-US" sz="1100" dirty="0"/>
                        <a:t>113,811</a:t>
                      </a:r>
                    </a:p>
                  </a:txBody>
                  <a:tcPr marL="68580" marR="68580" marT="34290" marB="34290"/>
                </a:tc>
                <a:extLst>
                  <a:ext uri="{0D108BD9-81ED-4DB2-BD59-A6C34878D82A}">
                    <a16:rowId xmlns:a16="http://schemas.microsoft.com/office/drawing/2014/main" val="2701338874"/>
                  </a:ext>
                </a:extLst>
              </a:tr>
              <a:tr h="359859">
                <a:tc>
                  <a:txBody>
                    <a:bodyPr/>
                    <a:lstStyle/>
                    <a:p>
                      <a:r>
                        <a:rPr lang="en-US" sz="1100" dirty="0"/>
                        <a:t>Land Area</a:t>
                      </a:r>
                    </a:p>
                  </a:txBody>
                  <a:tcPr marL="68580" marR="68580" marT="34290" marB="34290"/>
                </a:tc>
                <a:tc>
                  <a:txBody>
                    <a:bodyPr/>
                    <a:lstStyle/>
                    <a:p>
                      <a:pPr algn="ctr"/>
                      <a:r>
                        <a:rPr lang="en-US" sz="1100" b="1" dirty="0"/>
                        <a:t>37.6</a:t>
                      </a:r>
                    </a:p>
                  </a:txBody>
                  <a:tcPr marL="68580" marR="68580" marT="34290" marB="34290"/>
                </a:tc>
                <a:tc>
                  <a:txBody>
                    <a:bodyPr/>
                    <a:lstStyle/>
                    <a:p>
                      <a:pPr algn="ctr"/>
                      <a:r>
                        <a:rPr lang="en-US" sz="1100" dirty="0"/>
                        <a:t>18.7</a:t>
                      </a:r>
                    </a:p>
                  </a:txBody>
                  <a:tcPr marL="68580" marR="68580" marT="34290" marB="34290"/>
                </a:tc>
                <a:tc>
                  <a:txBody>
                    <a:bodyPr/>
                    <a:lstStyle/>
                    <a:p>
                      <a:pPr algn="ctr"/>
                      <a:r>
                        <a:rPr lang="en-US" sz="1100" dirty="0"/>
                        <a:t>17.3</a:t>
                      </a:r>
                    </a:p>
                  </a:txBody>
                  <a:tcPr marL="68580" marR="68580" marT="34290" marB="34290"/>
                </a:tc>
                <a:tc>
                  <a:txBody>
                    <a:bodyPr/>
                    <a:lstStyle/>
                    <a:p>
                      <a:pPr algn="ctr"/>
                      <a:r>
                        <a:rPr lang="en-US" sz="1100" dirty="0"/>
                        <a:t>16</a:t>
                      </a:r>
                    </a:p>
                  </a:txBody>
                  <a:tcPr marL="68580" marR="68580" marT="34290" marB="34290"/>
                </a:tc>
                <a:tc>
                  <a:txBody>
                    <a:bodyPr/>
                    <a:lstStyle/>
                    <a:p>
                      <a:pPr algn="ctr"/>
                      <a:r>
                        <a:rPr lang="en-US" sz="1100" dirty="0"/>
                        <a:t>28.5</a:t>
                      </a:r>
                    </a:p>
                  </a:txBody>
                  <a:tcPr marL="68580" marR="68580" marT="34290" marB="34290"/>
                </a:tc>
                <a:extLst>
                  <a:ext uri="{0D108BD9-81ED-4DB2-BD59-A6C34878D82A}">
                    <a16:rowId xmlns:a16="http://schemas.microsoft.com/office/drawing/2014/main" val="61156298"/>
                  </a:ext>
                </a:extLst>
              </a:tr>
              <a:tr h="359859">
                <a:tc>
                  <a:txBody>
                    <a:bodyPr/>
                    <a:lstStyle/>
                    <a:p>
                      <a:r>
                        <a:rPr lang="en-US" sz="1100" dirty="0"/>
                        <a:t>Total Attorneys</a:t>
                      </a:r>
                    </a:p>
                  </a:txBody>
                  <a:tcPr marL="68580" marR="68580" marT="34290" marB="34290"/>
                </a:tc>
                <a:tc>
                  <a:txBody>
                    <a:bodyPr/>
                    <a:lstStyle/>
                    <a:p>
                      <a:pPr algn="ctr"/>
                      <a:r>
                        <a:rPr lang="en-US" sz="1100" b="1" dirty="0"/>
                        <a:t>10.5</a:t>
                      </a:r>
                    </a:p>
                  </a:txBody>
                  <a:tcPr marL="68580" marR="68580" marT="34290" marB="34290"/>
                </a:tc>
                <a:tc>
                  <a:txBody>
                    <a:bodyPr/>
                    <a:lstStyle/>
                    <a:p>
                      <a:pPr algn="ctr"/>
                      <a:r>
                        <a:rPr lang="en-US" sz="1100" dirty="0"/>
                        <a:t>12</a:t>
                      </a:r>
                    </a:p>
                  </a:txBody>
                  <a:tcPr marL="68580" marR="68580" marT="34290" marB="34290"/>
                </a:tc>
                <a:tc>
                  <a:txBody>
                    <a:bodyPr/>
                    <a:lstStyle/>
                    <a:p>
                      <a:pPr algn="ctr"/>
                      <a:r>
                        <a:rPr lang="en-US" sz="1100" dirty="0"/>
                        <a:t>9</a:t>
                      </a:r>
                    </a:p>
                  </a:txBody>
                  <a:tcPr marL="68580" marR="68580" marT="34290" marB="34290"/>
                </a:tc>
                <a:tc>
                  <a:txBody>
                    <a:bodyPr/>
                    <a:lstStyle/>
                    <a:p>
                      <a:pPr algn="ctr"/>
                      <a:r>
                        <a:rPr lang="en-US" sz="1100" dirty="0"/>
                        <a:t>11</a:t>
                      </a:r>
                    </a:p>
                  </a:txBody>
                  <a:tcPr marL="68580" marR="68580" marT="34290" marB="34290"/>
                </a:tc>
                <a:tc>
                  <a:txBody>
                    <a:bodyPr/>
                    <a:lstStyle/>
                    <a:p>
                      <a:pPr algn="ctr"/>
                      <a:r>
                        <a:rPr lang="en-US" sz="1100" dirty="0"/>
                        <a:t>10</a:t>
                      </a:r>
                    </a:p>
                  </a:txBody>
                  <a:tcPr marL="68580" marR="68580" marT="34290" marB="34290"/>
                </a:tc>
                <a:extLst>
                  <a:ext uri="{0D108BD9-81ED-4DB2-BD59-A6C34878D82A}">
                    <a16:rowId xmlns:a16="http://schemas.microsoft.com/office/drawing/2014/main" val="2585622175"/>
                  </a:ext>
                </a:extLst>
              </a:tr>
              <a:tr h="443663">
                <a:tc>
                  <a:txBody>
                    <a:bodyPr/>
                    <a:lstStyle/>
                    <a:p>
                      <a:r>
                        <a:rPr lang="en-US" sz="1100" dirty="0"/>
                        <a:t>Residents per Attorney</a:t>
                      </a:r>
                    </a:p>
                  </a:txBody>
                  <a:tcPr marL="68580" marR="68580" marT="34290" marB="34290"/>
                </a:tc>
                <a:tc>
                  <a:txBody>
                    <a:bodyPr/>
                    <a:lstStyle/>
                    <a:p>
                      <a:pPr algn="ctr"/>
                      <a:r>
                        <a:rPr lang="en-US" sz="1100" b="1" dirty="0"/>
                        <a:t>12,982</a:t>
                      </a:r>
                    </a:p>
                  </a:txBody>
                  <a:tcPr marL="68580" marR="68580" marT="34290" marB="34290"/>
                </a:tc>
                <a:tc>
                  <a:txBody>
                    <a:bodyPr/>
                    <a:lstStyle/>
                    <a:p>
                      <a:pPr algn="ctr"/>
                      <a:r>
                        <a:rPr lang="en-US" sz="1100" dirty="0"/>
                        <a:t>11,257</a:t>
                      </a:r>
                    </a:p>
                  </a:txBody>
                  <a:tcPr marL="68580" marR="68580" marT="34290" marB="34290"/>
                </a:tc>
                <a:tc>
                  <a:txBody>
                    <a:bodyPr/>
                    <a:lstStyle/>
                    <a:p>
                      <a:pPr algn="ctr"/>
                      <a:r>
                        <a:rPr lang="en-US" sz="1100" dirty="0"/>
                        <a:t>13,397</a:t>
                      </a:r>
                    </a:p>
                  </a:txBody>
                  <a:tcPr marL="68580" marR="68580" marT="34290" marB="34290"/>
                </a:tc>
                <a:tc>
                  <a:txBody>
                    <a:bodyPr/>
                    <a:lstStyle/>
                    <a:p>
                      <a:pPr algn="ctr"/>
                      <a:r>
                        <a:rPr lang="en-US" sz="1100" dirty="0"/>
                        <a:t>13,485</a:t>
                      </a:r>
                    </a:p>
                  </a:txBody>
                  <a:tcPr marL="68580" marR="68580" marT="34290" marB="34290"/>
                </a:tc>
                <a:tc>
                  <a:txBody>
                    <a:bodyPr/>
                    <a:lstStyle/>
                    <a:p>
                      <a:pPr algn="ctr"/>
                      <a:r>
                        <a:rPr lang="en-US" sz="1100" dirty="0"/>
                        <a:t>11,381</a:t>
                      </a:r>
                    </a:p>
                  </a:txBody>
                  <a:tcPr marL="68580" marR="68580" marT="34290" marB="34290"/>
                </a:tc>
                <a:extLst>
                  <a:ext uri="{0D108BD9-81ED-4DB2-BD59-A6C34878D82A}">
                    <a16:rowId xmlns:a16="http://schemas.microsoft.com/office/drawing/2014/main" val="2810795880"/>
                  </a:ext>
                </a:extLst>
              </a:tr>
              <a:tr h="359859">
                <a:tc>
                  <a:txBody>
                    <a:bodyPr/>
                    <a:lstStyle/>
                    <a:p>
                      <a:r>
                        <a:rPr lang="en-US" sz="1100" dirty="0"/>
                        <a:t>Total Staff</a:t>
                      </a:r>
                    </a:p>
                  </a:txBody>
                  <a:tcPr marL="68580" marR="68580" marT="34290" marB="34290"/>
                </a:tc>
                <a:tc>
                  <a:txBody>
                    <a:bodyPr/>
                    <a:lstStyle/>
                    <a:p>
                      <a:pPr algn="ctr"/>
                      <a:r>
                        <a:rPr lang="en-US" sz="1100" b="1" dirty="0"/>
                        <a:t>15</a:t>
                      </a:r>
                    </a:p>
                  </a:txBody>
                  <a:tcPr marL="68580" marR="68580" marT="34290" marB="34290"/>
                </a:tc>
                <a:tc>
                  <a:txBody>
                    <a:bodyPr/>
                    <a:lstStyle/>
                    <a:p>
                      <a:pPr algn="ctr"/>
                      <a:r>
                        <a:rPr lang="en-US" sz="1100" dirty="0"/>
                        <a:t>20</a:t>
                      </a:r>
                    </a:p>
                  </a:txBody>
                  <a:tcPr marL="68580" marR="68580" marT="34290" marB="34290"/>
                </a:tc>
                <a:tc>
                  <a:txBody>
                    <a:bodyPr/>
                    <a:lstStyle/>
                    <a:p>
                      <a:pPr algn="ctr"/>
                      <a:r>
                        <a:rPr lang="en-US" sz="1100" dirty="0"/>
                        <a:t>15</a:t>
                      </a:r>
                    </a:p>
                  </a:txBody>
                  <a:tcPr marL="68580" marR="68580" marT="34290" marB="34290"/>
                </a:tc>
                <a:tc>
                  <a:txBody>
                    <a:bodyPr/>
                    <a:lstStyle/>
                    <a:p>
                      <a:pPr algn="ctr"/>
                      <a:r>
                        <a:rPr lang="en-US" sz="1100" dirty="0"/>
                        <a:t>19</a:t>
                      </a:r>
                    </a:p>
                  </a:txBody>
                  <a:tcPr marL="68580" marR="68580" marT="34290" marB="34290"/>
                </a:tc>
                <a:tc>
                  <a:txBody>
                    <a:bodyPr/>
                    <a:lstStyle/>
                    <a:p>
                      <a:pPr algn="ctr"/>
                      <a:r>
                        <a:rPr lang="en-US" sz="1100" dirty="0"/>
                        <a:t>17</a:t>
                      </a:r>
                    </a:p>
                  </a:txBody>
                  <a:tcPr marL="68580" marR="68580" marT="34290" marB="34290"/>
                </a:tc>
                <a:extLst>
                  <a:ext uri="{0D108BD9-81ED-4DB2-BD59-A6C34878D82A}">
                    <a16:rowId xmlns:a16="http://schemas.microsoft.com/office/drawing/2014/main" val="973776502"/>
                  </a:ext>
                </a:extLst>
              </a:tr>
              <a:tr h="708660">
                <a:tc>
                  <a:txBody>
                    <a:bodyPr/>
                    <a:lstStyle/>
                    <a:p>
                      <a:r>
                        <a:rPr lang="en-US" sz="1100" dirty="0"/>
                        <a:t>Budget for outside Professional Legal Services</a:t>
                      </a:r>
                    </a:p>
                  </a:txBody>
                  <a:tcPr marL="68580" marR="68580" marT="34290" marB="34290"/>
                </a:tc>
                <a:tc>
                  <a:txBody>
                    <a:bodyPr/>
                    <a:lstStyle/>
                    <a:p>
                      <a:pPr algn="ctr"/>
                      <a:r>
                        <a:rPr lang="en-US" sz="1100" b="1" dirty="0"/>
                        <a:t>$893,076</a:t>
                      </a:r>
                    </a:p>
                    <a:p>
                      <a:pPr algn="ctr"/>
                      <a:r>
                        <a:rPr lang="en-US" sz="1100" b="1" dirty="0"/>
                        <a:t>(FY 22/23)</a:t>
                      </a:r>
                    </a:p>
                  </a:txBody>
                  <a:tcPr marL="68580" marR="68580" marT="34290" marB="34290"/>
                </a:tc>
                <a:tc>
                  <a:txBody>
                    <a:bodyPr/>
                    <a:lstStyle/>
                    <a:p>
                      <a:pPr algn="ctr"/>
                      <a:r>
                        <a:rPr lang="en-US" sz="1100" dirty="0"/>
                        <a:t>$1,000,000</a:t>
                      </a:r>
                    </a:p>
                    <a:p>
                      <a:pPr algn="ctr"/>
                      <a:r>
                        <a:rPr lang="en-US" sz="1100" dirty="0"/>
                        <a:t>(FY 22/23)</a:t>
                      </a:r>
                    </a:p>
                  </a:txBody>
                  <a:tcPr marL="68580" marR="68580" marT="34290" marB="34290"/>
                </a:tc>
                <a:tc>
                  <a:txBody>
                    <a:bodyPr/>
                    <a:lstStyle/>
                    <a:p>
                      <a:pPr algn="ctr"/>
                      <a:r>
                        <a:rPr lang="en-US" sz="1100" dirty="0"/>
                        <a:t>$1.5M</a:t>
                      </a:r>
                    </a:p>
                    <a:p>
                      <a:pPr algn="ctr"/>
                      <a:r>
                        <a:rPr lang="en-US" sz="1100" dirty="0"/>
                        <a:t>(FY 22/23)</a:t>
                      </a:r>
                    </a:p>
                  </a:txBody>
                  <a:tcPr marL="68580" marR="68580" marT="34290" marB="34290"/>
                </a:tc>
                <a:tc>
                  <a:txBody>
                    <a:bodyPr/>
                    <a:lstStyle/>
                    <a:p>
                      <a:pPr algn="ctr"/>
                      <a:r>
                        <a:rPr lang="en-US" sz="1100" dirty="0"/>
                        <a:t>$800,000</a:t>
                      </a:r>
                    </a:p>
                    <a:p>
                      <a:pPr algn="ctr"/>
                      <a:r>
                        <a:rPr lang="en-US" sz="1100" dirty="0"/>
                        <a:t>(FY 22/23)</a:t>
                      </a:r>
                    </a:p>
                  </a:txBody>
                  <a:tcPr marL="68580" marR="68580" marT="34290" marB="34290"/>
                </a:tc>
                <a:tc>
                  <a:txBody>
                    <a:bodyPr/>
                    <a:lstStyle/>
                    <a:p>
                      <a:pPr algn="ctr"/>
                      <a:r>
                        <a:rPr lang="en-US" sz="1100" dirty="0"/>
                        <a:t>$590,00</a:t>
                      </a:r>
                    </a:p>
                    <a:p>
                      <a:pPr algn="ctr"/>
                      <a:r>
                        <a:rPr lang="en-US" sz="1100" dirty="0"/>
                        <a:t>(FY 22/23)</a:t>
                      </a:r>
                    </a:p>
                  </a:txBody>
                  <a:tcPr marL="68580" marR="68580" marT="34290" marB="34290"/>
                </a:tc>
                <a:extLst>
                  <a:ext uri="{0D108BD9-81ED-4DB2-BD59-A6C34878D82A}">
                    <a16:rowId xmlns:a16="http://schemas.microsoft.com/office/drawing/2014/main" val="2482620429"/>
                  </a:ext>
                </a:extLst>
              </a:tr>
            </a:tbl>
          </a:graphicData>
        </a:graphic>
      </p:graphicFrame>
      <p:sp>
        <p:nvSpPr>
          <p:cNvPr id="3" name="TextBox 2">
            <a:extLst>
              <a:ext uri="{FF2B5EF4-FFF2-40B4-BE49-F238E27FC236}">
                <a16:creationId xmlns:a16="http://schemas.microsoft.com/office/drawing/2014/main" id="{073356FF-ADEF-0785-FB5E-9DF78A813CC6}"/>
              </a:ext>
            </a:extLst>
          </p:cNvPr>
          <p:cNvSpPr txBox="1"/>
          <p:nvPr/>
        </p:nvSpPr>
        <p:spPr>
          <a:xfrm>
            <a:off x="1447800" y="5760471"/>
            <a:ext cx="1447800" cy="261610"/>
          </a:xfrm>
          <a:prstGeom prst="rect">
            <a:avLst/>
          </a:prstGeom>
          <a:noFill/>
        </p:spPr>
        <p:txBody>
          <a:bodyPr wrap="square" rtlCol="0">
            <a:spAutoFit/>
          </a:bodyPr>
          <a:lstStyle/>
          <a:p>
            <a:r>
              <a:rPr lang="en-US" sz="1100" dirty="0"/>
              <a:t>*www.census.gov</a:t>
            </a:r>
          </a:p>
        </p:txBody>
      </p:sp>
    </p:spTree>
    <p:extLst>
      <p:ext uri="{BB962C8B-B14F-4D97-AF65-F5344CB8AC3E}">
        <p14:creationId xmlns:p14="http://schemas.microsoft.com/office/powerpoint/2010/main" val="20791828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E17DE630-4097-418F-A11E-F76AB00CED2D}"/>
              </a:ext>
            </a:extLst>
          </p:cNvPr>
          <p:cNvSpPr/>
          <p:nvPr/>
        </p:nvSpPr>
        <p:spPr>
          <a:xfrm rot="10800000" flipH="1">
            <a:off x="5935612" y="2798602"/>
            <a:ext cx="34289" cy="1633466"/>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19" name="Rectangle 18">
            <a:extLst>
              <a:ext uri="{FF2B5EF4-FFF2-40B4-BE49-F238E27FC236}">
                <a16:creationId xmlns:a16="http://schemas.microsoft.com/office/drawing/2014/main" id="{12F001BA-A5C5-4616-8817-403BC3CF5B1E}"/>
              </a:ext>
            </a:extLst>
          </p:cNvPr>
          <p:cNvSpPr/>
          <p:nvPr/>
        </p:nvSpPr>
        <p:spPr>
          <a:xfrm rot="10800000" flipH="1">
            <a:off x="3152447" y="4085016"/>
            <a:ext cx="34289" cy="35151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10" name="Rectangle 9">
            <a:extLst>
              <a:ext uri="{FF2B5EF4-FFF2-40B4-BE49-F238E27FC236}">
                <a16:creationId xmlns:a16="http://schemas.microsoft.com/office/drawing/2014/main" id="{41CB7F12-037A-A94B-AD6D-03B7EFAA2A46}"/>
              </a:ext>
            </a:extLst>
          </p:cNvPr>
          <p:cNvSpPr/>
          <p:nvPr/>
        </p:nvSpPr>
        <p:spPr>
          <a:xfrm rot="10800000">
            <a:off x="5377242" y="4075376"/>
            <a:ext cx="34289" cy="35151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2" name="Title 1">
            <a:extLst>
              <a:ext uri="{FF2B5EF4-FFF2-40B4-BE49-F238E27FC236}">
                <a16:creationId xmlns:a16="http://schemas.microsoft.com/office/drawing/2014/main" id="{5CDA57B4-D915-44B7-9E15-82FFB04B09B0}"/>
              </a:ext>
            </a:extLst>
          </p:cNvPr>
          <p:cNvSpPr>
            <a:spLocks noGrp="1"/>
          </p:cNvSpPr>
          <p:nvPr>
            <p:ph type="title"/>
          </p:nvPr>
        </p:nvSpPr>
        <p:spPr/>
        <p:txBody>
          <a:bodyPr/>
          <a:lstStyle/>
          <a:p>
            <a:r>
              <a:rPr lang="en-US" dirty="0"/>
              <a:t>Office of legal affairs</a:t>
            </a:r>
          </a:p>
        </p:txBody>
      </p:sp>
      <p:sp>
        <p:nvSpPr>
          <p:cNvPr id="4" name="Slide Number Placeholder 3">
            <a:extLst>
              <a:ext uri="{FF2B5EF4-FFF2-40B4-BE49-F238E27FC236}">
                <a16:creationId xmlns:a16="http://schemas.microsoft.com/office/drawing/2014/main" id="{B96C4CF3-4781-4C86-A53F-09BCA01E6A2B}"/>
              </a:ext>
            </a:extLst>
          </p:cNvPr>
          <p:cNvSpPr>
            <a:spLocks noGrp="1"/>
          </p:cNvSpPr>
          <p:nvPr>
            <p:ph type="sldNum" sz="quarter" idx="12"/>
          </p:nvPr>
        </p:nvSpPr>
        <p:spPr/>
        <p:txBody>
          <a:bodyPr/>
          <a:lstStyle/>
          <a:p>
            <a:fld id="{A6E5849F-8334-433C-8F52-1234662387B6}" type="slidenum">
              <a:rPr lang="en-US" smtClean="0"/>
              <a:t>2</a:t>
            </a:fld>
            <a:endParaRPr lang="en-US" dirty="0"/>
          </a:p>
        </p:txBody>
      </p:sp>
      <p:sp>
        <p:nvSpPr>
          <p:cNvPr id="5" name="Rectangle 4">
            <a:extLst>
              <a:ext uri="{FF2B5EF4-FFF2-40B4-BE49-F238E27FC236}">
                <a16:creationId xmlns:a16="http://schemas.microsoft.com/office/drawing/2014/main" id="{B14A60F4-561B-4B43-9ECF-029A237EE413}"/>
              </a:ext>
            </a:extLst>
          </p:cNvPr>
          <p:cNvSpPr/>
          <p:nvPr/>
        </p:nvSpPr>
        <p:spPr>
          <a:xfrm>
            <a:off x="1665730" y="4429097"/>
            <a:ext cx="1655564" cy="593789"/>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r>
              <a:rPr lang="en-US" sz="1350" dirty="0">
                <a:ea typeface="+mn-lt"/>
                <a:cs typeface="+mn-lt"/>
              </a:rPr>
              <a:t>Law Department</a:t>
            </a:r>
          </a:p>
        </p:txBody>
      </p:sp>
      <p:sp>
        <p:nvSpPr>
          <p:cNvPr id="6" name="Rectangle 5">
            <a:extLst>
              <a:ext uri="{FF2B5EF4-FFF2-40B4-BE49-F238E27FC236}">
                <a16:creationId xmlns:a16="http://schemas.microsoft.com/office/drawing/2014/main" id="{63B83C53-B4E8-4486-9203-5451148B5C3B}"/>
              </a:ext>
            </a:extLst>
          </p:cNvPr>
          <p:cNvSpPr/>
          <p:nvPr/>
        </p:nvSpPr>
        <p:spPr>
          <a:xfrm>
            <a:off x="3416465" y="4436470"/>
            <a:ext cx="1655565" cy="593789"/>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r>
              <a:rPr lang="en-US" sz="1350" dirty="0">
                <a:ea typeface="+mn-lt"/>
                <a:cs typeface="+mn-lt"/>
              </a:rPr>
              <a:t>Human Resources</a:t>
            </a:r>
          </a:p>
        </p:txBody>
      </p:sp>
      <p:sp>
        <p:nvSpPr>
          <p:cNvPr id="8" name="Rectangle 7">
            <a:extLst>
              <a:ext uri="{FF2B5EF4-FFF2-40B4-BE49-F238E27FC236}">
                <a16:creationId xmlns:a16="http://schemas.microsoft.com/office/drawing/2014/main" id="{029A3C10-7357-49DB-9695-58C4B9E2A3AF}"/>
              </a:ext>
            </a:extLst>
          </p:cNvPr>
          <p:cNvSpPr/>
          <p:nvPr/>
        </p:nvSpPr>
        <p:spPr>
          <a:xfrm>
            <a:off x="2903380" y="3428408"/>
            <a:ext cx="2657780" cy="656610"/>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r>
              <a:rPr lang="en-US" sz="1350" dirty="0">
                <a:ea typeface="+mn-lt"/>
                <a:cs typeface="+mn-lt"/>
              </a:rPr>
              <a:t>Corporation Counsel &amp;</a:t>
            </a:r>
          </a:p>
          <a:p>
            <a:pPr algn="ctr"/>
            <a:r>
              <a:rPr lang="en-US" sz="1350" dirty="0">
                <a:ea typeface="+mn-lt"/>
                <a:cs typeface="+mn-lt"/>
              </a:rPr>
              <a:t>Director of Legal Affairs</a:t>
            </a:r>
          </a:p>
        </p:txBody>
      </p:sp>
      <p:sp>
        <p:nvSpPr>
          <p:cNvPr id="13" name="Rectangle 12">
            <a:extLst>
              <a:ext uri="{FF2B5EF4-FFF2-40B4-BE49-F238E27FC236}">
                <a16:creationId xmlns:a16="http://schemas.microsoft.com/office/drawing/2014/main" id="{93874524-8AB3-4E32-9177-202D44DEA455}"/>
              </a:ext>
            </a:extLst>
          </p:cNvPr>
          <p:cNvSpPr/>
          <p:nvPr/>
        </p:nvSpPr>
        <p:spPr>
          <a:xfrm rot="10800000">
            <a:off x="4205323" y="4085018"/>
            <a:ext cx="34289" cy="35151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28" name="Rectangle 27">
            <a:extLst>
              <a:ext uri="{FF2B5EF4-FFF2-40B4-BE49-F238E27FC236}">
                <a16:creationId xmlns:a16="http://schemas.microsoft.com/office/drawing/2014/main" id="{7E653429-1557-46EB-84BA-EB44FCF551DD}"/>
              </a:ext>
            </a:extLst>
          </p:cNvPr>
          <p:cNvSpPr/>
          <p:nvPr/>
        </p:nvSpPr>
        <p:spPr>
          <a:xfrm>
            <a:off x="5176409" y="4432069"/>
            <a:ext cx="1655565" cy="593789"/>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r>
              <a:rPr lang="en-US" sz="1350" dirty="0">
                <a:solidFill>
                  <a:schemeClr val="bg1"/>
                </a:solidFill>
                <a:ea typeface="+mn-lt"/>
                <a:cs typeface="+mn-lt"/>
              </a:rPr>
              <a:t>Diversity Equity &amp; Inclusion Officer </a:t>
            </a:r>
          </a:p>
        </p:txBody>
      </p:sp>
      <p:sp>
        <p:nvSpPr>
          <p:cNvPr id="11" name="Rectangle 10">
            <a:extLst>
              <a:ext uri="{FF2B5EF4-FFF2-40B4-BE49-F238E27FC236}">
                <a16:creationId xmlns:a16="http://schemas.microsoft.com/office/drawing/2014/main" id="{0F81D7EA-A2DF-EA45-8802-AB22D38F1B3D}"/>
              </a:ext>
            </a:extLst>
          </p:cNvPr>
          <p:cNvSpPr/>
          <p:nvPr/>
        </p:nvSpPr>
        <p:spPr>
          <a:xfrm rot="10800000" flipH="1">
            <a:off x="5935612" y="2798603"/>
            <a:ext cx="34289" cy="1633465"/>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12" name="Rectangle 11">
            <a:extLst>
              <a:ext uri="{FF2B5EF4-FFF2-40B4-BE49-F238E27FC236}">
                <a16:creationId xmlns:a16="http://schemas.microsoft.com/office/drawing/2014/main" id="{5C3E35D2-4397-FD41-9472-2FCBB8EC560A}"/>
              </a:ext>
            </a:extLst>
          </p:cNvPr>
          <p:cNvSpPr/>
          <p:nvPr/>
        </p:nvSpPr>
        <p:spPr>
          <a:xfrm>
            <a:off x="5142118" y="2335906"/>
            <a:ext cx="1655565" cy="593789"/>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r>
              <a:rPr lang="en-US" sz="1350" dirty="0">
                <a:solidFill>
                  <a:schemeClr val="bg1"/>
                </a:solidFill>
                <a:ea typeface="+mn-lt"/>
                <a:cs typeface="+mn-lt"/>
              </a:rPr>
              <a:t>Mayor</a:t>
            </a:r>
          </a:p>
        </p:txBody>
      </p:sp>
      <p:sp>
        <p:nvSpPr>
          <p:cNvPr id="3" name="Rectangle 2">
            <a:extLst>
              <a:ext uri="{FF2B5EF4-FFF2-40B4-BE49-F238E27FC236}">
                <a16:creationId xmlns:a16="http://schemas.microsoft.com/office/drawing/2014/main" id="{587261FB-E1CA-808A-1FDB-F5EED4E1A3F1}"/>
              </a:ext>
            </a:extLst>
          </p:cNvPr>
          <p:cNvSpPr/>
          <p:nvPr/>
        </p:nvSpPr>
        <p:spPr>
          <a:xfrm rot="10800000" flipH="1">
            <a:off x="4199607" y="2643717"/>
            <a:ext cx="45719" cy="784689"/>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7" name="Rectangle 6">
            <a:extLst>
              <a:ext uri="{FF2B5EF4-FFF2-40B4-BE49-F238E27FC236}">
                <a16:creationId xmlns:a16="http://schemas.microsoft.com/office/drawing/2014/main" id="{64C9C2E3-B1BF-994E-055F-A33E75B78949}"/>
              </a:ext>
            </a:extLst>
          </p:cNvPr>
          <p:cNvSpPr/>
          <p:nvPr/>
        </p:nvSpPr>
        <p:spPr>
          <a:xfrm rot="16200000" flipH="1">
            <a:off x="4648004" y="2149604"/>
            <a:ext cx="45719" cy="942513"/>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Tree>
    <p:extLst>
      <p:ext uri="{BB962C8B-B14F-4D97-AF65-F5344CB8AC3E}">
        <p14:creationId xmlns:p14="http://schemas.microsoft.com/office/powerpoint/2010/main" val="5391722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07282" y="1022350"/>
            <a:ext cx="532209"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4"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07282" y="837744"/>
            <a:ext cx="302419"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6"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83495" y="640894"/>
            <a:ext cx="126206"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8"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8417402" y="635716"/>
            <a:ext cx="246459"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20" name="Rectangle 19">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83041" y="635715"/>
            <a:ext cx="8180897"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2" name="Title 1"/>
          <p:cNvSpPr>
            <a:spLocks noGrp="1"/>
          </p:cNvSpPr>
          <p:nvPr>
            <p:ph type="title"/>
          </p:nvPr>
        </p:nvSpPr>
        <p:spPr>
          <a:xfrm>
            <a:off x="718879" y="800392"/>
            <a:ext cx="7698523" cy="1212102"/>
          </a:xfrm>
        </p:spPr>
        <p:txBody>
          <a:bodyPr>
            <a:normAutofit/>
          </a:bodyPr>
          <a:lstStyle/>
          <a:p>
            <a:r>
              <a:rPr lang="en-US" sz="3500" b="1" i="1" dirty="0">
                <a:solidFill>
                  <a:srgbClr val="FFFFFF"/>
                </a:solidFill>
              </a:rPr>
              <a:t>Department Introduction &amp; Brief History</a:t>
            </a:r>
            <a:endParaRPr lang="en-US" sz="3500" i="1" dirty="0">
              <a:solidFill>
                <a:srgbClr val="FFFFFF"/>
              </a:solidFill>
            </a:endParaRPr>
          </a:p>
        </p:txBody>
      </p:sp>
      <p:sp>
        <p:nvSpPr>
          <p:cNvPr id="4" name="Slide Number Placeholder 3"/>
          <p:cNvSpPr>
            <a:spLocks noGrp="1"/>
          </p:cNvSpPr>
          <p:nvPr>
            <p:ph type="sldNum" sz="quarter" idx="12"/>
          </p:nvPr>
        </p:nvSpPr>
        <p:spPr>
          <a:xfrm>
            <a:off x="8030718" y="6382512"/>
            <a:ext cx="514350" cy="320040"/>
          </a:xfrm>
        </p:spPr>
        <p:txBody>
          <a:bodyPr>
            <a:normAutofit/>
          </a:bodyPr>
          <a:lstStyle/>
          <a:p>
            <a:pPr marL="0" marR="0" lvl="0" indent="0" algn="r" defTabSz="457200" rtl="0" eaLnBrk="1" fontAlgn="auto" latinLnBrk="0" hangingPunct="1">
              <a:lnSpc>
                <a:spcPct val="100000"/>
              </a:lnSpc>
              <a:spcBef>
                <a:spcPts val="0"/>
              </a:spcBef>
              <a:spcAft>
                <a:spcPts val="600"/>
              </a:spcAft>
              <a:buClrTx/>
              <a:buSzTx/>
              <a:buFontTx/>
              <a:buNone/>
              <a:tabLst/>
              <a:defRPr/>
            </a:pPr>
            <a:fld id="{72FDC3A4-3ECB-4CC5-8031-F712224A9F4A}" type="slidenum">
              <a:rPr kumimoji="0" lang="en-US" altLang="en-US" sz="900" b="0" i="0" u="none" strike="noStrike" kern="1200" cap="none" spc="0" normalizeH="0" baseline="0" noProof="0">
                <a:ln>
                  <a:noFill/>
                </a:ln>
                <a:solidFill>
                  <a:prstClr val="black">
                    <a:tint val="75000"/>
                  </a:prstClr>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600"/>
                </a:spcAft>
                <a:buClrTx/>
                <a:buSzTx/>
                <a:buFontTx/>
                <a:buNone/>
                <a:tabLst/>
                <a:defRPr/>
              </a:pPr>
              <a:t>3</a:t>
            </a:fld>
            <a:endParaRPr kumimoji="0" lang="en-US" altLang="en-US" sz="9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pic>
        <p:nvPicPr>
          <p:cNvPr id="5" name="Picture 2" descr="http://tse1.mm.bing.net/th?&amp;id=JN.sAbfTz7oVgFn7cqJ7CTGiw&amp;w=300&amp;h=300&amp;c=0&amp;pid=1.9&amp;rs=0&amp;p=0"/>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flipH="1">
            <a:off x="8153400" y="162791"/>
            <a:ext cx="550926" cy="685800"/>
          </a:xfrm>
          <a:prstGeom prst="rect">
            <a:avLst/>
          </a:prstGeom>
          <a:noFill/>
          <a:extLst>
            <a:ext uri="{909E8E84-426E-40DD-AFC4-6F175D3DCCD1}">
              <a14:hiddenFill xmlns:a14="http://schemas.microsoft.com/office/drawing/2010/main">
                <a:solidFill>
                  <a:srgbClr val="FFFFFF"/>
                </a:solidFill>
              </a14:hiddenFill>
            </a:ext>
          </a:extLst>
        </p:spPr>
      </p:pic>
      <p:sp>
        <p:nvSpPr>
          <p:cNvPr id="7" name="Content Placeholder 6">
            <a:extLst>
              <a:ext uri="{FF2B5EF4-FFF2-40B4-BE49-F238E27FC236}">
                <a16:creationId xmlns:a16="http://schemas.microsoft.com/office/drawing/2014/main" id="{628D4881-DA4B-A4F4-BCF2-8597FCF7B1CD}"/>
              </a:ext>
            </a:extLst>
          </p:cNvPr>
          <p:cNvSpPr>
            <a:spLocks noGrp="1"/>
          </p:cNvSpPr>
          <p:nvPr>
            <p:ph idx="1"/>
          </p:nvPr>
        </p:nvSpPr>
        <p:spPr>
          <a:xfrm>
            <a:off x="628650" y="3117851"/>
            <a:ext cx="7886700" cy="3059112"/>
          </a:xfrm>
        </p:spPr>
        <p:txBody>
          <a:bodyPr>
            <a:normAutofit/>
          </a:bodyPr>
          <a:lstStyle/>
          <a:p>
            <a:r>
              <a:rPr lang="en-US" sz="2800" i="1" dirty="0">
                <a:ea typeface="+mn-lt"/>
                <a:cs typeface="+mn-lt"/>
              </a:rPr>
              <a:t>The Office of Legal Affairs provides legal services to all City officials, departments, boards, commissions and agencies.  The Office of Legal Affairs also provides the professional human resources administration for the City of Stamford.</a:t>
            </a:r>
            <a:endParaRPr lang="en-US" dirty="0"/>
          </a:p>
        </p:txBody>
      </p:sp>
    </p:spTree>
    <p:extLst>
      <p:ext uri="{BB962C8B-B14F-4D97-AF65-F5344CB8AC3E}">
        <p14:creationId xmlns:p14="http://schemas.microsoft.com/office/powerpoint/2010/main" val="3873312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0311719F-EE55-4822-AEE4-3C6A7CE90E2E}"/>
              </a:ext>
            </a:extLst>
          </p:cNvPr>
          <p:cNvSpPr/>
          <p:nvPr/>
        </p:nvSpPr>
        <p:spPr>
          <a:xfrm flipH="1" flipV="1">
            <a:off x="6412578" y="3775890"/>
            <a:ext cx="841934" cy="3428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18" name="Rectangle 17">
            <a:extLst>
              <a:ext uri="{FF2B5EF4-FFF2-40B4-BE49-F238E27FC236}">
                <a16:creationId xmlns:a16="http://schemas.microsoft.com/office/drawing/2014/main" id="{016FBDD0-4AAF-494E-BEA9-6BC671509F05}"/>
              </a:ext>
            </a:extLst>
          </p:cNvPr>
          <p:cNvSpPr/>
          <p:nvPr/>
        </p:nvSpPr>
        <p:spPr>
          <a:xfrm rot="10800000" flipH="1">
            <a:off x="2515003" y="4033663"/>
            <a:ext cx="34289" cy="62833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21" name="Rectangle 20">
            <a:extLst>
              <a:ext uri="{FF2B5EF4-FFF2-40B4-BE49-F238E27FC236}">
                <a16:creationId xmlns:a16="http://schemas.microsoft.com/office/drawing/2014/main" id="{938CE890-4DF1-489E-8134-F1C4044FA4AA}"/>
              </a:ext>
            </a:extLst>
          </p:cNvPr>
          <p:cNvSpPr/>
          <p:nvPr/>
        </p:nvSpPr>
        <p:spPr>
          <a:xfrm rot="10800000">
            <a:off x="3492795" y="3961213"/>
            <a:ext cx="34289" cy="70078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22" name="Rectangle 21">
            <a:extLst>
              <a:ext uri="{FF2B5EF4-FFF2-40B4-BE49-F238E27FC236}">
                <a16:creationId xmlns:a16="http://schemas.microsoft.com/office/drawing/2014/main" id="{67AD90DC-D7EF-41A6-AEC1-B524626A90B6}"/>
              </a:ext>
            </a:extLst>
          </p:cNvPr>
          <p:cNvSpPr/>
          <p:nvPr/>
        </p:nvSpPr>
        <p:spPr>
          <a:xfrm rot="10800000" flipH="1">
            <a:off x="5787892" y="4014710"/>
            <a:ext cx="34292" cy="64728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13" name="Rectangle 12">
            <a:extLst>
              <a:ext uri="{FF2B5EF4-FFF2-40B4-BE49-F238E27FC236}">
                <a16:creationId xmlns:a16="http://schemas.microsoft.com/office/drawing/2014/main" id="{93874524-8AB3-4E32-9177-202D44DEA455}"/>
              </a:ext>
            </a:extLst>
          </p:cNvPr>
          <p:cNvSpPr/>
          <p:nvPr/>
        </p:nvSpPr>
        <p:spPr>
          <a:xfrm rot="10800000">
            <a:off x="5287729" y="3077484"/>
            <a:ext cx="34289" cy="35151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2" name="Title 1">
            <a:extLst>
              <a:ext uri="{FF2B5EF4-FFF2-40B4-BE49-F238E27FC236}">
                <a16:creationId xmlns:a16="http://schemas.microsoft.com/office/drawing/2014/main" id="{5CDA57B4-D915-44B7-9E15-82FFB04B09B0}"/>
              </a:ext>
            </a:extLst>
          </p:cNvPr>
          <p:cNvSpPr>
            <a:spLocks noGrp="1"/>
          </p:cNvSpPr>
          <p:nvPr>
            <p:ph type="title"/>
          </p:nvPr>
        </p:nvSpPr>
        <p:spPr/>
        <p:txBody>
          <a:bodyPr/>
          <a:lstStyle/>
          <a:p>
            <a:r>
              <a:rPr lang="en-US" dirty="0"/>
              <a:t>Law Department</a:t>
            </a:r>
          </a:p>
        </p:txBody>
      </p:sp>
      <p:sp>
        <p:nvSpPr>
          <p:cNvPr id="4" name="Slide Number Placeholder 3">
            <a:extLst>
              <a:ext uri="{FF2B5EF4-FFF2-40B4-BE49-F238E27FC236}">
                <a16:creationId xmlns:a16="http://schemas.microsoft.com/office/drawing/2014/main" id="{B96C4CF3-4781-4C86-A53F-09BCA01E6A2B}"/>
              </a:ext>
            </a:extLst>
          </p:cNvPr>
          <p:cNvSpPr>
            <a:spLocks noGrp="1"/>
          </p:cNvSpPr>
          <p:nvPr>
            <p:ph type="sldNum" sz="quarter" idx="12"/>
          </p:nvPr>
        </p:nvSpPr>
        <p:spPr/>
        <p:txBody>
          <a:bodyPr/>
          <a:lstStyle/>
          <a:p>
            <a:fld id="{A6E5849F-8334-433C-8F52-1234662387B6}" type="slidenum">
              <a:rPr lang="en-US" smtClean="0"/>
              <a:t>4</a:t>
            </a:fld>
            <a:endParaRPr lang="en-US" dirty="0"/>
          </a:p>
        </p:txBody>
      </p:sp>
      <p:sp>
        <p:nvSpPr>
          <p:cNvPr id="5" name="Rectangle 4">
            <a:extLst>
              <a:ext uri="{FF2B5EF4-FFF2-40B4-BE49-F238E27FC236}">
                <a16:creationId xmlns:a16="http://schemas.microsoft.com/office/drawing/2014/main" id="{B14A60F4-561B-4B43-9ECF-029A237EE413}"/>
              </a:ext>
            </a:extLst>
          </p:cNvPr>
          <p:cNvSpPr/>
          <p:nvPr/>
        </p:nvSpPr>
        <p:spPr>
          <a:xfrm>
            <a:off x="2114749" y="3429622"/>
            <a:ext cx="1840742" cy="593789"/>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r>
              <a:rPr lang="en-US" sz="1350" dirty="0">
                <a:ea typeface="+mn-lt"/>
                <a:cs typeface="+mn-lt"/>
              </a:rPr>
              <a:t>Executive Assistant</a:t>
            </a:r>
          </a:p>
        </p:txBody>
      </p:sp>
      <p:sp>
        <p:nvSpPr>
          <p:cNvPr id="6" name="Rectangle 5">
            <a:extLst>
              <a:ext uri="{FF2B5EF4-FFF2-40B4-BE49-F238E27FC236}">
                <a16:creationId xmlns:a16="http://schemas.microsoft.com/office/drawing/2014/main" id="{63B83C53-B4E8-4486-9203-5451148B5C3B}"/>
              </a:ext>
            </a:extLst>
          </p:cNvPr>
          <p:cNvSpPr/>
          <p:nvPr/>
        </p:nvSpPr>
        <p:spPr>
          <a:xfrm>
            <a:off x="4848018" y="3427015"/>
            <a:ext cx="1840742" cy="593789"/>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r>
              <a:rPr lang="en-US" sz="1350" dirty="0">
                <a:ea typeface="+mn-lt"/>
                <a:cs typeface="+mn-lt"/>
              </a:rPr>
              <a:t>Deputy</a:t>
            </a:r>
          </a:p>
          <a:p>
            <a:pPr algn="ctr"/>
            <a:r>
              <a:rPr lang="en-US" sz="1350" dirty="0">
                <a:ea typeface="+mn-lt"/>
                <a:cs typeface="+mn-lt"/>
              </a:rPr>
              <a:t>Corporation Counsel</a:t>
            </a:r>
          </a:p>
        </p:txBody>
      </p:sp>
      <p:sp>
        <p:nvSpPr>
          <p:cNvPr id="8" name="Rectangle 7">
            <a:extLst>
              <a:ext uri="{FF2B5EF4-FFF2-40B4-BE49-F238E27FC236}">
                <a16:creationId xmlns:a16="http://schemas.microsoft.com/office/drawing/2014/main" id="{029A3C10-7357-49DB-9695-58C4B9E2A3AF}"/>
              </a:ext>
            </a:extLst>
          </p:cNvPr>
          <p:cNvSpPr/>
          <p:nvPr/>
        </p:nvSpPr>
        <p:spPr>
          <a:xfrm>
            <a:off x="2903380" y="2420874"/>
            <a:ext cx="2657780" cy="656610"/>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r>
              <a:rPr lang="en-US" sz="1350" dirty="0">
                <a:ea typeface="+mn-lt"/>
                <a:cs typeface="+mn-lt"/>
              </a:rPr>
              <a:t>Corporation Counsel &amp;</a:t>
            </a:r>
          </a:p>
          <a:p>
            <a:pPr algn="ctr"/>
            <a:r>
              <a:rPr lang="en-US" sz="1350" dirty="0">
                <a:ea typeface="+mn-lt"/>
                <a:cs typeface="+mn-lt"/>
              </a:rPr>
              <a:t>Director of Legal Affairs</a:t>
            </a:r>
          </a:p>
        </p:txBody>
      </p:sp>
      <p:sp>
        <p:nvSpPr>
          <p:cNvPr id="19" name="Rectangle 18">
            <a:extLst>
              <a:ext uri="{FF2B5EF4-FFF2-40B4-BE49-F238E27FC236}">
                <a16:creationId xmlns:a16="http://schemas.microsoft.com/office/drawing/2014/main" id="{12F001BA-A5C5-4616-8817-403BC3CF5B1E}"/>
              </a:ext>
            </a:extLst>
          </p:cNvPr>
          <p:cNvSpPr/>
          <p:nvPr/>
        </p:nvSpPr>
        <p:spPr>
          <a:xfrm rot="10800000" flipH="1">
            <a:off x="3152447" y="3077483"/>
            <a:ext cx="34289" cy="35151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14" name="Rectangle 13">
            <a:extLst>
              <a:ext uri="{FF2B5EF4-FFF2-40B4-BE49-F238E27FC236}">
                <a16:creationId xmlns:a16="http://schemas.microsoft.com/office/drawing/2014/main" id="{55EB80F3-6205-4809-817B-8A818F7FEE94}"/>
              </a:ext>
            </a:extLst>
          </p:cNvPr>
          <p:cNvSpPr/>
          <p:nvPr/>
        </p:nvSpPr>
        <p:spPr>
          <a:xfrm>
            <a:off x="2899652" y="4617824"/>
            <a:ext cx="1737872" cy="593789"/>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r>
              <a:rPr lang="en-US" sz="1350" dirty="0">
                <a:ea typeface="+mn-lt"/>
                <a:cs typeface="+mn-lt"/>
              </a:rPr>
              <a:t>Paralegal (2)</a:t>
            </a:r>
          </a:p>
          <a:p>
            <a:pPr algn="ctr"/>
            <a:r>
              <a:rPr lang="en-US" sz="1350" dirty="0">
                <a:ea typeface="+mn-lt"/>
                <a:cs typeface="+mn-lt"/>
              </a:rPr>
              <a:t>Part-time Paralegal (1)</a:t>
            </a:r>
          </a:p>
        </p:txBody>
      </p:sp>
      <p:sp>
        <p:nvSpPr>
          <p:cNvPr id="15" name="Rectangle 14">
            <a:extLst>
              <a:ext uri="{FF2B5EF4-FFF2-40B4-BE49-F238E27FC236}">
                <a16:creationId xmlns:a16="http://schemas.microsoft.com/office/drawing/2014/main" id="{CE90D02F-D0A3-4822-B6A1-9881E5BDFA39}"/>
              </a:ext>
            </a:extLst>
          </p:cNvPr>
          <p:cNvSpPr/>
          <p:nvPr/>
        </p:nvSpPr>
        <p:spPr>
          <a:xfrm>
            <a:off x="973593" y="4617824"/>
            <a:ext cx="1737872" cy="593789"/>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r>
              <a:rPr lang="en-US" sz="1350" dirty="0">
                <a:ea typeface="+mn-lt"/>
                <a:cs typeface="+mn-lt"/>
              </a:rPr>
              <a:t>Senior Paralegal</a:t>
            </a:r>
          </a:p>
        </p:txBody>
      </p:sp>
      <p:sp>
        <p:nvSpPr>
          <p:cNvPr id="23" name="Rectangle 22">
            <a:extLst>
              <a:ext uri="{FF2B5EF4-FFF2-40B4-BE49-F238E27FC236}">
                <a16:creationId xmlns:a16="http://schemas.microsoft.com/office/drawing/2014/main" id="{7A533691-882B-424C-8AF9-8E11B3A48B92}"/>
              </a:ext>
            </a:extLst>
          </p:cNvPr>
          <p:cNvSpPr/>
          <p:nvPr/>
        </p:nvSpPr>
        <p:spPr>
          <a:xfrm>
            <a:off x="4910640" y="4617824"/>
            <a:ext cx="1737871" cy="593789"/>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r>
              <a:rPr lang="en-US" sz="1350" dirty="0">
                <a:ea typeface="+mn-lt"/>
                <a:cs typeface="+mn-lt"/>
              </a:rPr>
              <a:t>Assistant</a:t>
            </a:r>
          </a:p>
          <a:p>
            <a:pPr algn="ctr"/>
            <a:r>
              <a:rPr lang="en-US" sz="1350" dirty="0">
                <a:ea typeface="+mn-lt"/>
                <a:cs typeface="+mn-lt"/>
              </a:rPr>
              <a:t>Corporation</a:t>
            </a:r>
          </a:p>
          <a:p>
            <a:pPr algn="ctr"/>
            <a:r>
              <a:rPr lang="en-US" sz="1350" dirty="0">
                <a:ea typeface="+mn-lt"/>
                <a:cs typeface="+mn-lt"/>
              </a:rPr>
              <a:t>Counsel (8)</a:t>
            </a:r>
          </a:p>
        </p:txBody>
      </p:sp>
      <p:sp>
        <p:nvSpPr>
          <p:cNvPr id="24" name="Rectangle 23">
            <a:extLst>
              <a:ext uri="{FF2B5EF4-FFF2-40B4-BE49-F238E27FC236}">
                <a16:creationId xmlns:a16="http://schemas.microsoft.com/office/drawing/2014/main" id="{1F3305F7-0E34-4810-BA3F-4C50E4C4F4C7}"/>
              </a:ext>
            </a:extLst>
          </p:cNvPr>
          <p:cNvSpPr/>
          <p:nvPr/>
        </p:nvSpPr>
        <p:spPr>
          <a:xfrm>
            <a:off x="6841349" y="4617824"/>
            <a:ext cx="1737871" cy="593789"/>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r>
              <a:rPr lang="en-US" sz="1350" dirty="0">
                <a:ea typeface="+mn-lt"/>
                <a:cs typeface="+mn-lt"/>
              </a:rPr>
              <a:t>Part-time Assistant</a:t>
            </a:r>
          </a:p>
          <a:p>
            <a:pPr algn="ctr"/>
            <a:r>
              <a:rPr lang="en-US" sz="1350" dirty="0">
                <a:ea typeface="+mn-lt"/>
                <a:cs typeface="+mn-lt"/>
              </a:rPr>
              <a:t>Corporation</a:t>
            </a:r>
          </a:p>
          <a:p>
            <a:pPr algn="ctr"/>
            <a:r>
              <a:rPr lang="en-US" sz="1350" dirty="0">
                <a:ea typeface="+mn-lt"/>
                <a:cs typeface="+mn-lt"/>
              </a:rPr>
              <a:t>Counsel (1)</a:t>
            </a:r>
          </a:p>
        </p:txBody>
      </p:sp>
      <p:sp>
        <p:nvSpPr>
          <p:cNvPr id="25" name="Rectangle 24">
            <a:extLst>
              <a:ext uri="{FF2B5EF4-FFF2-40B4-BE49-F238E27FC236}">
                <a16:creationId xmlns:a16="http://schemas.microsoft.com/office/drawing/2014/main" id="{65C129FD-FBDC-4D42-9A0F-FB95ACE6B3FD}"/>
              </a:ext>
            </a:extLst>
          </p:cNvPr>
          <p:cNvSpPr/>
          <p:nvPr/>
        </p:nvSpPr>
        <p:spPr>
          <a:xfrm rot="16200000" flipH="1" flipV="1">
            <a:off x="6850690" y="4179712"/>
            <a:ext cx="841934" cy="3428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Tree>
    <p:extLst>
      <p:ext uri="{BB962C8B-B14F-4D97-AF65-F5344CB8AC3E}">
        <p14:creationId xmlns:p14="http://schemas.microsoft.com/office/powerpoint/2010/main" val="16207215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07282" y="1022350"/>
            <a:ext cx="532209"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07282" y="837744"/>
            <a:ext cx="302419"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83495" y="640894"/>
            <a:ext cx="126206"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0"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8417402" y="635716"/>
            <a:ext cx="246459"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2" name="Rectangle 21">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83041" y="635715"/>
            <a:ext cx="8180897"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7" name="Title 6">
            <a:extLst>
              <a:ext uri="{FF2B5EF4-FFF2-40B4-BE49-F238E27FC236}">
                <a16:creationId xmlns:a16="http://schemas.microsoft.com/office/drawing/2014/main" id="{972590A8-B39D-8D75-3409-A4E9958C46F1}"/>
              </a:ext>
            </a:extLst>
          </p:cNvPr>
          <p:cNvSpPr>
            <a:spLocks noGrp="1"/>
          </p:cNvSpPr>
          <p:nvPr>
            <p:ph type="title"/>
          </p:nvPr>
        </p:nvSpPr>
        <p:spPr>
          <a:xfrm>
            <a:off x="718879" y="800392"/>
            <a:ext cx="7698523" cy="1212102"/>
          </a:xfrm>
        </p:spPr>
        <p:txBody>
          <a:bodyPr>
            <a:normAutofit fontScale="90000"/>
          </a:bodyPr>
          <a:lstStyle/>
          <a:p>
            <a:r>
              <a:rPr lang="en-US" sz="3500" dirty="0">
                <a:solidFill>
                  <a:srgbClr val="FFFFFF"/>
                </a:solidFill>
              </a:rPr>
              <a:t>Representative Duties </a:t>
            </a:r>
            <a:br>
              <a:rPr lang="en-US" sz="3500" dirty="0">
                <a:solidFill>
                  <a:srgbClr val="FFFFFF"/>
                </a:solidFill>
              </a:rPr>
            </a:br>
            <a:r>
              <a:rPr lang="en-US" sz="3500" dirty="0">
                <a:solidFill>
                  <a:srgbClr val="FFFFFF"/>
                </a:solidFill>
              </a:rPr>
              <a:t>of Legal Staff</a:t>
            </a:r>
            <a:br>
              <a:rPr lang="en-US" sz="3500" dirty="0">
                <a:solidFill>
                  <a:srgbClr val="FFFFFF"/>
                </a:solidFill>
              </a:rPr>
            </a:br>
            <a:endParaRPr lang="en-US" sz="3500" dirty="0">
              <a:solidFill>
                <a:srgbClr val="FFFFFF"/>
              </a:solidFill>
            </a:endParaRPr>
          </a:p>
        </p:txBody>
      </p:sp>
      <p:sp>
        <p:nvSpPr>
          <p:cNvPr id="4" name="Slide Number Placeholder 3"/>
          <p:cNvSpPr>
            <a:spLocks noGrp="1"/>
          </p:cNvSpPr>
          <p:nvPr>
            <p:ph type="sldNum" sz="quarter" idx="12"/>
          </p:nvPr>
        </p:nvSpPr>
        <p:spPr>
          <a:xfrm>
            <a:off x="8030718" y="6382512"/>
            <a:ext cx="514350" cy="320040"/>
          </a:xfrm>
        </p:spPr>
        <p:txBody>
          <a:bodyPr>
            <a:normAutofit/>
          </a:bodyPr>
          <a:lstStyle/>
          <a:p>
            <a:pPr>
              <a:spcAft>
                <a:spcPts val="600"/>
              </a:spcAft>
            </a:pPr>
            <a:fld id="{72FDC3A4-3ECB-4CC5-8031-F712224A9F4A}" type="slidenum">
              <a:rPr lang="en-US" altLang="en-US" sz="900"/>
              <a:pPr>
                <a:spcAft>
                  <a:spcPts val="600"/>
                </a:spcAft>
              </a:pPr>
              <a:t>5</a:t>
            </a:fld>
            <a:endParaRPr lang="en-US" altLang="en-US" sz="900"/>
          </a:p>
        </p:txBody>
      </p:sp>
      <p:pic>
        <p:nvPicPr>
          <p:cNvPr id="5" name="Picture 2" descr="http://tse1.mm.bing.net/th?&amp;id=JN.sAbfTz7oVgFn7cqJ7CTGiw&amp;w=300&amp;h=300&amp;c=0&amp;pid=1.9&amp;rs=0&amp;p=0"/>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flipH="1">
            <a:off x="8153400" y="162791"/>
            <a:ext cx="550926" cy="685800"/>
          </a:xfrm>
          <a:prstGeom prst="rect">
            <a:avLst/>
          </a:prstGeom>
          <a:noFill/>
          <a:extLst>
            <a:ext uri="{909E8E84-426E-40DD-AFC4-6F175D3DCCD1}">
              <a14:hiddenFill xmlns:a14="http://schemas.microsoft.com/office/drawing/2010/main">
                <a:solidFill>
                  <a:srgbClr val="FFFFFF"/>
                </a:solidFill>
              </a14:hiddenFill>
            </a:ext>
          </a:extLst>
        </p:spPr>
      </p:pic>
      <p:sp>
        <p:nvSpPr>
          <p:cNvPr id="8" name="Content Placeholder 7">
            <a:extLst>
              <a:ext uri="{FF2B5EF4-FFF2-40B4-BE49-F238E27FC236}">
                <a16:creationId xmlns:a16="http://schemas.microsoft.com/office/drawing/2014/main" id="{EC6D867F-916E-7FD5-90E0-D4472FB26342}"/>
              </a:ext>
            </a:extLst>
          </p:cNvPr>
          <p:cNvSpPr>
            <a:spLocks noGrp="1"/>
          </p:cNvSpPr>
          <p:nvPr>
            <p:ph idx="1"/>
          </p:nvPr>
        </p:nvSpPr>
        <p:spPr>
          <a:xfrm>
            <a:off x="916983" y="2491549"/>
            <a:ext cx="7007817" cy="389096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normAutofit fontScale="77500" lnSpcReduction="20000"/>
          </a:bodyPr>
          <a:lstStyle/>
          <a:p>
            <a:r>
              <a:rPr lang="en-US" sz="1500" b="1" dirty="0">
                <a:solidFill>
                  <a:schemeClr val="tx2"/>
                </a:solidFill>
              </a:rPr>
              <a:t>Assistant Corporation Counsel</a:t>
            </a:r>
          </a:p>
          <a:p>
            <a:pPr marL="214313" indent="-214313">
              <a:buFont typeface="Arial" panose="020B0604020202020204" pitchFamily="34" charset="0"/>
              <a:buChar char="•"/>
            </a:pPr>
            <a:r>
              <a:rPr lang="en-US" sz="1350" dirty="0">
                <a:solidFill>
                  <a:schemeClr val="tx2"/>
                </a:solidFill>
              </a:rPr>
              <a:t>Represent City, employees, and boards and commissions and their members in litigation</a:t>
            </a:r>
          </a:p>
          <a:p>
            <a:pPr marL="214313" indent="-214313">
              <a:buFont typeface="Arial" panose="020B0604020202020204" pitchFamily="34" charset="0"/>
              <a:buChar char="•"/>
            </a:pPr>
            <a:r>
              <a:rPr lang="en-US" sz="1350" dirty="0">
                <a:solidFill>
                  <a:schemeClr val="tx2"/>
                </a:solidFill>
              </a:rPr>
              <a:t>Negotiate and draft contracts, purchase orders, agreements</a:t>
            </a:r>
          </a:p>
          <a:p>
            <a:pPr marL="214313" indent="-214313">
              <a:buFont typeface="Arial" panose="020B0604020202020204" pitchFamily="34" charset="0"/>
              <a:buChar char="•"/>
            </a:pPr>
            <a:r>
              <a:rPr lang="en-US" sz="1350" dirty="0">
                <a:solidFill>
                  <a:schemeClr val="tx2"/>
                </a:solidFill>
              </a:rPr>
              <a:t>Advise on procurement, competitive bidding and potential partnerships</a:t>
            </a:r>
          </a:p>
          <a:p>
            <a:pPr marL="214313" indent="-214313">
              <a:buFont typeface="Arial" panose="020B0604020202020204" pitchFamily="34" charset="0"/>
              <a:buChar char="•"/>
            </a:pPr>
            <a:r>
              <a:rPr lang="en-US" sz="1350" dirty="0">
                <a:solidFill>
                  <a:schemeClr val="tx2"/>
                </a:solidFill>
              </a:rPr>
              <a:t>Advise all City boards and commissions on procedure, FOIA, charter compliance, ethics, case law and statutes</a:t>
            </a:r>
          </a:p>
          <a:p>
            <a:pPr marL="214313" indent="-214313"/>
            <a:r>
              <a:rPr lang="en-US" sz="1350" dirty="0">
                <a:solidFill>
                  <a:schemeClr val="tx2"/>
                </a:solidFill>
              </a:rPr>
              <a:t>Negotiate real estate transactions (sale, purchase, lease, easements, etc.)</a:t>
            </a:r>
          </a:p>
          <a:p>
            <a:pPr marL="214313" indent="-214313">
              <a:buFont typeface="Arial" panose="020B0604020202020204" pitchFamily="34" charset="0"/>
              <a:buChar char="•"/>
            </a:pPr>
            <a:r>
              <a:rPr lang="en-US" sz="1350" dirty="0">
                <a:solidFill>
                  <a:schemeClr val="tx2"/>
                </a:solidFill>
              </a:rPr>
              <a:t>Draft ordinances and other legal and legislative language </a:t>
            </a:r>
          </a:p>
          <a:p>
            <a:pPr marL="214313" indent="-214313">
              <a:buFont typeface="Arial" panose="020B0604020202020204" pitchFamily="34" charset="0"/>
              <a:buChar char="•"/>
            </a:pPr>
            <a:r>
              <a:rPr lang="en-US" sz="1350" dirty="0">
                <a:solidFill>
                  <a:schemeClr val="tx2"/>
                </a:solidFill>
              </a:rPr>
              <a:t>Represent City before CT FOI Commission, CHRO and other state agencies</a:t>
            </a:r>
          </a:p>
          <a:p>
            <a:pPr marL="214313" indent="-214313">
              <a:buFont typeface="Arial" panose="020B0604020202020204" pitchFamily="34" charset="0"/>
              <a:buChar char="•"/>
            </a:pPr>
            <a:r>
              <a:rPr lang="en-US" sz="1350" dirty="0">
                <a:solidFill>
                  <a:schemeClr val="tx2"/>
                </a:solidFill>
              </a:rPr>
              <a:t>Defend City in tax appeals</a:t>
            </a:r>
          </a:p>
          <a:p>
            <a:pPr marL="214313" indent="-214313">
              <a:buFont typeface="Arial" panose="020B0604020202020204" pitchFamily="34" charset="0"/>
              <a:buChar char="•"/>
            </a:pPr>
            <a:r>
              <a:rPr lang="en-US" sz="1350" dirty="0">
                <a:solidFill>
                  <a:schemeClr val="tx2"/>
                </a:solidFill>
              </a:rPr>
              <a:t>Represent Board of Education in litigation, special education and other matters</a:t>
            </a:r>
          </a:p>
          <a:p>
            <a:endParaRPr lang="en-US" sz="1350" dirty="0">
              <a:solidFill>
                <a:schemeClr val="tx2"/>
              </a:solidFill>
            </a:endParaRPr>
          </a:p>
          <a:p>
            <a:r>
              <a:rPr lang="en-US" sz="1500" b="1" dirty="0">
                <a:solidFill>
                  <a:schemeClr val="tx2"/>
                </a:solidFill>
              </a:rPr>
              <a:t>Paralegal</a:t>
            </a:r>
          </a:p>
          <a:p>
            <a:pPr marL="214313" indent="-214313">
              <a:buFont typeface="Arial" panose="020B0604020202020204" pitchFamily="34" charset="0"/>
              <a:buChar char="•"/>
            </a:pPr>
            <a:r>
              <a:rPr lang="en-US" sz="1350" dirty="0">
                <a:solidFill>
                  <a:schemeClr val="tx2"/>
                </a:solidFill>
              </a:rPr>
              <a:t>Process claims brought against the City and Board of Education</a:t>
            </a:r>
          </a:p>
          <a:p>
            <a:pPr marL="214313" indent="-214313">
              <a:buFont typeface="Arial" panose="020B0604020202020204" pitchFamily="34" charset="0"/>
              <a:buChar char="•"/>
            </a:pPr>
            <a:r>
              <a:rPr lang="en-US" sz="1350" dirty="0">
                <a:solidFill>
                  <a:schemeClr val="tx2"/>
                </a:solidFill>
              </a:rPr>
              <a:t>Manage collection of fees, fines and damages on behalf of City and Board of Education</a:t>
            </a:r>
          </a:p>
          <a:p>
            <a:pPr marL="214313" indent="-214313">
              <a:buFont typeface="Arial" panose="020B0604020202020204" pitchFamily="34" charset="0"/>
              <a:buChar char="•"/>
            </a:pPr>
            <a:r>
              <a:rPr lang="en-US" sz="1350" dirty="0">
                <a:solidFill>
                  <a:schemeClr val="tx2"/>
                </a:solidFill>
              </a:rPr>
              <a:t>Manage document review and discovery in litigation and enforcement matters</a:t>
            </a:r>
          </a:p>
          <a:p>
            <a:pPr marL="214313" indent="-214313">
              <a:buFont typeface="Arial" panose="020B0604020202020204" pitchFamily="34" charset="0"/>
              <a:buChar char="•"/>
            </a:pPr>
            <a:r>
              <a:rPr lang="en-US" sz="1350" dirty="0">
                <a:solidFill>
                  <a:schemeClr val="tx2"/>
                </a:solidFill>
              </a:rPr>
              <a:t>Legal administrative support to attorneys in litigation and other matters</a:t>
            </a:r>
          </a:p>
          <a:p>
            <a:pPr marL="214313" indent="-214313">
              <a:buFont typeface="Arial" panose="020B0604020202020204" pitchFamily="34" charset="0"/>
              <a:buChar char="•"/>
            </a:pPr>
            <a:endParaRPr lang="en-US" sz="1350" dirty="0">
              <a:solidFill>
                <a:schemeClr val="tx2"/>
              </a:solidFill>
            </a:endParaRPr>
          </a:p>
        </p:txBody>
      </p:sp>
    </p:spTree>
    <p:extLst>
      <p:ext uri="{BB962C8B-B14F-4D97-AF65-F5344CB8AC3E}">
        <p14:creationId xmlns:p14="http://schemas.microsoft.com/office/powerpoint/2010/main" val="19446127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07282" y="1022350"/>
            <a:ext cx="532209"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07282" y="837744"/>
            <a:ext cx="302419"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83495" y="640894"/>
            <a:ext cx="126206"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0"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8417402" y="635716"/>
            <a:ext cx="246459"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2" name="Rectangle 21">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83041" y="635715"/>
            <a:ext cx="8180897"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7" name="Title 6">
            <a:extLst>
              <a:ext uri="{FF2B5EF4-FFF2-40B4-BE49-F238E27FC236}">
                <a16:creationId xmlns:a16="http://schemas.microsoft.com/office/drawing/2014/main" id="{972590A8-B39D-8D75-3409-A4E9958C46F1}"/>
              </a:ext>
            </a:extLst>
          </p:cNvPr>
          <p:cNvSpPr>
            <a:spLocks noGrp="1"/>
          </p:cNvSpPr>
          <p:nvPr>
            <p:ph type="title"/>
          </p:nvPr>
        </p:nvSpPr>
        <p:spPr>
          <a:xfrm>
            <a:off x="718879" y="800392"/>
            <a:ext cx="7698523" cy="1212102"/>
          </a:xfrm>
        </p:spPr>
        <p:txBody>
          <a:bodyPr>
            <a:normAutofit fontScale="90000"/>
          </a:bodyPr>
          <a:lstStyle/>
          <a:p>
            <a:r>
              <a:rPr lang="en-US" sz="3500" dirty="0">
                <a:solidFill>
                  <a:srgbClr val="FFFFFF"/>
                </a:solidFill>
              </a:rPr>
              <a:t>Law Department Highlights</a:t>
            </a:r>
            <a:br>
              <a:rPr lang="en-US" sz="3500" dirty="0">
                <a:solidFill>
                  <a:srgbClr val="FFFFFF"/>
                </a:solidFill>
              </a:rPr>
            </a:br>
            <a:br>
              <a:rPr lang="en-US" sz="3500" dirty="0">
                <a:solidFill>
                  <a:srgbClr val="FFFFFF"/>
                </a:solidFill>
              </a:rPr>
            </a:br>
            <a:endParaRPr lang="en-US" sz="3500" dirty="0">
              <a:solidFill>
                <a:srgbClr val="FFFFFF"/>
              </a:solidFill>
            </a:endParaRPr>
          </a:p>
        </p:txBody>
      </p:sp>
      <p:sp>
        <p:nvSpPr>
          <p:cNvPr id="4" name="Slide Number Placeholder 3"/>
          <p:cNvSpPr>
            <a:spLocks noGrp="1"/>
          </p:cNvSpPr>
          <p:nvPr>
            <p:ph type="sldNum" sz="quarter" idx="12"/>
          </p:nvPr>
        </p:nvSpPr>
        <p:spPr>
          <a:xfrm>
            <a:off x="8030718" y="6382512"/>
            <a:ext cx="514350" cy="320040"/>
          </a:xfrm>
        </p:spPr>
        <p:txBody>
          <a:bodyPr>
            <a:normAutofit/>
          </a:bodyPr>
          <a:lstStyle/>
          <a:p>
            <a:pPr>
              <a:spcAft>
                <a:spcPts val="600"/>
              </a:spcAft>
            </a:pPr>
            <a:fld id="{72FDC3A4-3ECB-4CC5-8031-F712224A9F4A}" type="slidenum">
              <a:rPr lang="en-US" altLang="en-US" sz="900"/>
              <a:pPr>
                <a:spcAft>
                  <a:spcPts val="600"/>
                </a:spcAft>
              </a:pPr>
              <a:t>6</a:t>
            </a:fld>
            <a:endParaRPr lang="en-US" altLang="en-US" sz="900"/>
          </a:p>
        </p:txBody>
      </p:sp>
      <p:pic>
        <p:nvPicPr>
          <p:cNvPr id="5" name="Picture 2" descr="http://tse1.mm.bing.net/th?&amp;id=JN.sAbfTz7oVgFn7cqJ7CTGiw&amp;w=300&amp;h=300&amp;c=0&amp;pid=1.9&amp;rs=0&amp;p=0"/>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flipH="1">
            <a:off x="8153400" y="162791"/>
            <a:ext cx="550926" cy="685800"/>
          </a:xfrm>
          <a:prstGeom prst="rect">
            <a:avLst/>
          </a:prstGeom>
          <a:noFill/>
          <a:extLst>
            <a:ext uri="{909E8E84-426E-40DD-AFC4-6F175D3DCCD1}">
              <a14:hiddenFill xmlns:a14="http://schemas.microsoft.com/office/drawing/2010/main">
                <a:solidFill>
                  <a:srgbClr val="FFFFFF"/>
                </a:solidFill>
              </a14:hiddenFill>
            </a:ext>
          </a:extLst>
        </p:spPr>
      </p:pic>
      <p:sp>
        <p:nvSpPr>
          <p:cNvPr id="6" name="Content Placeholder 5">
            <a:extLst>
              <a:ext uri="{FF2B5EF4-FFF2-40B4-BE49-F238E27FC236}">
                <a16:creationId xmlns:a16="http://schemas.microsoft.com/office/drawing/2014/main" id="{F9286CC4-300A-D12F-751E-135B8C4215A7}"/>
              </a:ext>
            </a:extLst>
          </p:cNvPr>
          <p:cNvSpPr>
            <a:spLocks noGrp="1"/>
          </p:cNvSpPr>
          <p:nvPr>
            <p:ph idx="1"/>
          </p:nvPr>
        </p:nvSpPr>
        <p:spPr/>
        <p:txBody>
          <a:bodyPr/>
          <a:lstStyle/>
          <a:p>
            <a:pPr marL="0" indent="0">
              <a:buNone/>
            </a:pPr>
            <a:endParaRPr lang="en-US" sz="2800" dirty="0">
              <a:solidFill>
                <a:srgbClr val="3C4663"/>
              </a:solidFill>
            </a:endParaRPr>
          </a:p>
          <a:p>
            <a:endParaRPr lang="en-US" dirty="0"/>
          </a:p>
        </p:txBody>
      </p:sp>
      <p:sp>
        <p:nvSpPr>
          <p:cNvPr id="10" name="TextBox 9">
            <a:extLst>
              <a:ext uri="{FF2B5EF4-FFF2-40B4-BE49-F238E27FC236}">
                <a16:creationId xmlns:a16="http://schemas.microsoft.com/office/drawing/2014/main" id="{BA62BEAE-CC40-54E2-5D6D-3C6703501F7F}"/>
              </a:ext>
            </a:extLst>
          </p:cNvPr>
          <p:cNvSpPr txBox="1"/>
          <p:nvPr/>
        </p:nvSpPr>
        <p:spPr>
          <a:xfrm>
            <a:off x="1063672" y="2696256"/>
            <a:ext cx="6818535" cy="3698448"/>
          </a:xfrm>
          <a:prstGeom prst="rect">
            <a:avLst/>
          </a:prstGeom>
          <a:solidFill>
            <a:schemeClr val="accent1">
              <a:lumMod val="20000"/>
              <a:lumOff val="80000"/>
            </a:schemeClr>
          </a:solidFill>
        </p:spPr>
        <p:txBody>
          <a:bodyPr rot="0" spcFirstLastPara="0" vertOverflow="overflow" horzOverflow="overflow" vert="horz" wrap="square" lIns="68580" tIns="34290" rIns="68580" bIns="34290" numCol="1" spcCol="0" rtlCol="0" fromWordArt="0" anchor="t" anchorCtr="0" forceAA="0" compatLnSpc="1">
            <a:prstTxWarp prst="textNoShape">
              <a:avLst/>
            </a:prstTxWarp>
            <a:spAutoFit/>
          </a:bodyPr>
          <a:lstStyle/>
          <a:p>
            <a:pPr marL="257175" indent="-257175" defTabSz="685800">
              <a:lnSpc>
                <a:spcPct val="90000"/>
              </a:lnSpc>
              <a:spcBef>
                <a:spcPts val="75"/>
              </a:spcBef>
              <a:buClr>
                <a:srgbClr val="62C7CD"/>
              </a:buClr>
              <a:buSzPct val="100000"/>
              <a:buFont typeface="Arial" panose="020B0604020202020204" pitchFamily="34" charset="0"/>
              <a:buChar char="•"/>
            </a:pPr>
            <a:r>
              <a:rPr lang="en-US" sz="1400" dirty="0"/>
              <a:t>Negotiations with major telecom companies for installation of 5G small cell equipment on City utility poles</a:t>
            </a:r>
          </a:p>
          <a:p>
            <a:pPr marL="257175" indent="-257175" defTabSz="685800">
              <a:lnSpc>
                <a:spcPct val="90000"/>
              </a:lnSpc>
              <a:spcBef>
                <a:spcPts val="75"/>
              </a:spcBef>
              <a:buClr>
                <a:srgbClr val="62C7CD"/>
              </a:buClr>
              <a:buSzPct val="100000"/>
              <a:buFont typeface="Arial" panose="020B0604020202020204" pitchFamily="34" charset="0"/>
              <a:buChar char="•"/>
            </a:pPr>
            <a:endParaRPr lang="en-US" sz="1400" dirty="0"/>
          </a:p>
          <a:p>
            <a:pPr marL="257175" indent="-257175" defTabSz="685800">
              <a:lnSpc>
                <a:spcPct val="90000"/>
              </a:lnSpc>
              <a:spcBef>
                <a:spcPts val="75"/>
              </a:spcBef>
              <a:buClr>
                <a:srgbClr val="62C7CD"/>
              </a:buClr>
              <a:buSzPct val="100000"/>
              <a:buFont typeface="Arial" panose="020B0604020202020204" pitchFamily="34" charset="0"/>
              <a:buChar char="•"/>
            </a:pPr>
            <a:r>
              <a:rPr lang="en-US" sz="1400" dirty="0"/>
              <a:t>Created Ethics Handbook and video ethics training to be used citywide</a:t>
            </a:r>
          </a:p>
          <a:p>
            <a:pPr marL="257175" indent="-257175" defTabSz="685800">
              <a:lnSpc>
                <a:spcPct val="90000"/>
              </a:lnSpc>
              <a:spcBef>
                <a:spcPts val="75"/>
              </a:spcBef>
              <a:buClr>
                <a:srgbClr val="62C7CD"/>
              </a:buClr>
              <a:buSzPct val="100000"/>
              <a:buFont typeface="Arial" panose="020B0604020202020204" pitchFamily="34" charset="0"/>
              <a:buChar char="•"/>
            </a:pPr>
            <a:endParaRPr lang="en-US" sz="1400" dirty="0"/>
          </a:p>
          <a:p>
            <a:pPr marL="257175" indent="-257175" defTabSz="685800">
              <a:lnSpc>
                <a:spcPct val="90000"/>
              </a:lnSpc>
              <a:spcBef>
                <a:spcPts val="75"/>
              </a:spcBef>
              <a:buClr>
                <a:srgbClr val="62C7CD"/>
              </a:buClr>
              <a:buSzPct val="100000"/>
              <a:buFont typeface="Arial" panose="020B0604020202020204" pitchFamily="34" charset="0"/>
              <a:buChar char="•"/>
            </a:pPr>
            <a:r>
              <a:rPr lang="en-US" sz="1400" dirty="0"/>
              <a:t>Created and presented to many Boards &amp; Commissions: FOI Basics for Board and Commission Members</a:t>
            </a:r>
          </a:p>
          <a:p>
            <a:pPr marL="257175" indent="-257175" defTabSz="685800">
              <a:lnSpc>
                <a:spcPct val="90000"/>
              </a:lnSpc>
              <a:spcBef>
                <a:spcPts val="75"/>
              </a:spcBef>
              <a:buClr>
                <a:srgbClr val="62C7CD"/>
              </a:buClr>
              <a:buSzPct val="100000"/>
              <a:buFont typeface="Arial" panose="020B0604020202020204" pitchFamily="34" charset="0"/>
              <a:buChar char="•"/>
            </a:pPr>
            <a:endParaRPr lang="en-US" sz="1400" dirty="0"/>
          </a:p>
          <a:p>
            <a:pPr marL="257175" indent="-257175" defTabSz="685800">
              <a:lnSpc>
                <a:spcPct val="90000"/>
              </a:lnSpc>
              <a:spcBef>
                <a:spcPts val="75"/>
              </a:spcBef>
              <a:buClr>
                <a:srgbClr val="62C7CD"/>
              </a:buClr>
              <a:buSzPct val="100000"/>
              <a:buFont typeface="Arial" panose="020B0604020202020204" pitchFamily="34" charset="0"/>
              <a:buChar char="•"/>
            </a:pPr>
            <a:r>
              <a:rPr lang="en-US" sz="1400" dirty="0"/>
              <a:t>Settled 20 tax appeals and had 17 tax appeals withdrawn</a:t>
            </a:r>
          </a:p>
          <a:p>
            <a:pPr marL="257175" indent="-257175" defTabSz="685800">
              <a:lnSpc>
                <a:spcPct val="90000"/>
              </a:lnSpc>
              <a:spcBef>
                <a:spcPts val="75"/>
              </a:spcBef>
              <a:buClr>
                <a:srgbClr val="62C7CD"/>
              </a:buClr>
              <a:buSzPct val="100000"/>
              <a:buFont typeface="Arial" panose="020B0604020202020204" pitchFamily="34" charset="0"/>
              <a:buChar char="•"/>
            </a:pPr>
            <a:endParaRPr lang="en-US" sz="1400" dirty="0"/>
          </a:p>
          <a:p>
            <a:pPr marL="257175" indent="-257175" defTabSz="685800">
              <a:lnSpc>
                <a:spcPct val="90000"/>
              </a:lnSpc>
              <a:spcBef>
                <a:spcPts val="75"/>
              </a:spcBef>
              <a:buClr>
                <a:srgbClr val="62C7CD"/>
              </a:buClr>
              <a:buSzPct val="100000"/>
              <a:buFont typeface="Arial" panose="020B0604020202020204" pitchFamily="34" charset="0"/>
              <a:buChar char="•"/>
            </a:pPr>
            <a:r>
              <a:rPr lang="en-US" sz="1400" dirty="0"/>
              <a:t>Summary judgment awards and multiple favorable rulings at CHRO and FOI Commission</a:t>
            </a:r>
          </a:p>
          <a:p>
            <a:pPr marL="257175" indent="-257175" defTabSz="685800">
              <a:lnSpc>
                <a:spcPct val="90000"/>
              </a:lnSpc>
              <a:spcBef>
                <a:spcPts val="75"/>
              </a:spcBef>
              <a:buClr>
                <a:srgbClr val="62C7CD"/>
              </a:buClr>
              <a:buSzPct val="100000"/>
              <a:buFont typeface="Arial" panose="020B0604020202020204" pitchFamily="34" charset="0"/>
              <a:buChar char="•"/>
            </a:pPr>
            <a:endParaRPr lang="en-US" sz="1400" dirty="0"/>
          </a:p>
          <a:p>
            <a:pPr marL="257175" indent="-257175" defTabSz="685800">
              <a:lnSpc>
                <a:spcPct val="90000"/>
              </a:lnSpc>
              <a:spcBef>
                <a:spcPts val="75"/>
              </a:spcBef>
              <a:buClr>
                <a:srgbClr val="62C7CD"/>
              </a:buClr>
              <a:buSzPct val="100000"/>
              <a:buFont typeface="Arial" panose="020B0604020202020204" pitchFamily="34" charset="0"/>
              <a:buChar char="•"/>
            </a:pPr>
            <a:r>
              <a:rPr lang="en-US" sz="1400" dirty="0"/>
              <a:t>Settlement of several litigation matters which had  the potential to expose the City to substantial damage awards</a:t>
            </a:r>
          </a:p>
          <a:p>
            <a:pPr marL="257175" indent="-257175" defTabSz="685800">
              <a:lnSpc>
                <a:spcPct val="90000"/>
              </a:lnSpc>
              <a:spcBef>
                <a:spcPts val="75"/>
              </a:spcBef>
              <a:buClr>
                <a:srgbClr val="62C7CD"/>
              </a:buClr>
              <a:buSzPct val="100000"/>
              <a:buFont typeface="Arial" panose="020B0604020202020204" pitchFamily="34" charset="0"/>
              <a:buChar char="•"/>
            </a:pPr>
            <a:endParaRPr lang="en-US" sz="1400" dirty="0"/>
          </a:p>
          <a:p>
            <a:pPr marL="257175" indent="-257175" defTabSz="685800">
              <a:lnSpc>
                <a:spcPct val="90000"/>
              </a:lnSpc>
              <a:spcBef>
                <a:spcPts val="75"/>
              </a:spcBef>
              <a:buClr>
                <a:srgbClr val="62C7CD"/>
              </a:buClr>
              <a:buSzPct val="100000"/>
              <a:buFont typeface="Arial" panose="020B0604020202020204" pitchFamily="34" charset="0"/>
              <a:buChar char="•"/>
            </a:pPr>
            <a:r>
              <a:rPr lang="en-US" sz="1400" dirty="0"/>
              <a:t>Settlements in blight and land use enforcement cases favorable to neighborhood residents’ quality of life</a:t>
            </a:r>
          </a:p>
          <a:p>
            <a:pPr marL="257175" indent="-257175" defTabSz="685800">
              <a:lnSpc>
                <a:spcPct val="90000"/>
              </a:lnSpc>
              <a:spcBef>
                <a:spcPts val="75"/>
              </a:spcBef>
              <a:buClr>
                <a:srgbClr val="62C7CD"/>
              </a:buClr>
              <a:buSzPct val="100000"/>
              <a:buFont typeface="Arial" panose="020B0604020202020204" pitchFamily="34" charset="0"/>
              <a:buChar char="•"/>
            </a:pPr>
            <a:endParaRPr lang="en-US" sz="1200" dirty="0"/>
          </a:p>
        </p:txBody>
      </p:sp>
    </p:spTree>
    <p:extLst>
      <p:ext uri="{BB962C8B-B14F-4D97-AF65-F5344CB8AC3E}">
        <p14:creationId xmlns:p14="http://schemas.microsoft.com/office/powerpoint/2010/main" val="32909786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07282" y="1022350"/>
            <a:ext cx="532209"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07282" y="837744"/>
            <a:ext cx="302419"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83495" y="640894"/>
            <a:ext cx="126206"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0"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8417402" y="635716"/>
            <a:ext cx="246459"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2" name="Rectangle 21">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83041" y="635715"/>
            <a:ext cx="8180897"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7" name="Title 6">
            <a:extLst>
              <a:ext uri="{FF2B5EF4-FFF2-40B4-BE49-F238E27FC236}">
                <a16:creationId xmlns:a16="http://schemas.microsoft.com/office/drawing/2014/main" id="{972590A8-B39D-8D75-3409-A4E9958C46F1}"/>
              </a:ext>
            </a:extLst>
          </p:cNvPr>
          <p:cNvSpPr>
            <a:spLocks noGrp="1"/>
          </p:cNvSpPr>
          <p:nvPr>
            <p:ph type="title"/>
          </p:nvPr>
        </p:nvSpPr>
        <p:spPr>
          <a:xfrm>
            <a:off x="718879" y="800392"/>
            <a:ext cx="7698523" cy="1212102"/>
          </a:xfrm>
        </p:spPr>
        <p:txBody>
          <a:bodyPr>
            <a:normAutofit fontScale="90000"/>
          </a:bodyPr>
          <a:lstStyle/>
          <a:p>
            <a:r>
              <a:rPr lang="en-US" sz="3500" dirty="0">
                <a:solidFill>
                  <a:srgbClr val="FFFFFF"/>
                </a:solidFill>
              </a:rPr>
              <a:t>Examples of use of Outside Counsel</a:t>
            </a:r>
            <a:br>
              <a:rPr lang="en-US" sz="3500" dirty="0">
                <a:solidFill>
                  <a:srgbClr val="FFFFFF"/>
                </a:solidFill>
              </a:rPr>
            </a:br>
            <a:r>
              <a:rPr lang="en-US" sz="3500" dirty="0">
                <a:solidFill>
                  <a:srgbClr val="FFFFFF"/>
                </a:solidFill>
              </a:rPr>
              <a:t>2021/2022</a:t>
            </a:r>
            <a:br>
              <a:rPr lang="en-US" sz="3500" dirty="0">
                <a:solidFill>
                  <a:srgbClr val="FFFFFF"/>
                </a:solidFill>
              </a:rPr>
            </a:br>
            <a:endParaRPr lang="en-US" sz="3500" dirty="0">
              <a:solidFill>
                <a:srgbClr val="FFFFFF"/>
              </a:solidFill>
            </a:endParaRPr>
          </a:p>
        </p:txBody>
      </p:sp>
      <p:sp>
        <p:nvSpPr>
          <p:cNvPr id="4" name="Slide Number Placeholder 3"/>
          <p:cNvSpPr>
            <a:spLocks noGrp="1"/>
          </p:cNvSpPr>
          <p:nvPr>
            <p:ph type="sldNum" sz="quarter" idx="12"/>
          </p:nvPr>
        </p:nvSpPr>
        <p:spPr>
          <a:xfrm>
            <a:off x="8030718" y="6382512"/>
            <a:ext cx="514350" cy="320040"/>
          </a:xfrm>
        </p:spPr>
        <p:txBody>
          <a:bodyPr>
            <a:normAutofit/>
          </a:bodyPr>
          <a:lstStyle/>
          <a:p>
            <a:pPr>
              <a:spcAft>
                <a:spcPts val="600"/>
              </a:spcAft>
            </a:pPr>
            <a:fld id="{72FDC3A4-3ECB-4CC5-8031-F712224A9F4A}" type="slidenum">
              <a:rPr lang="en-US" altLang="en-US" sz="900"/>
              <a:pPr>
                <a:spcAft>
                  <a:spcPts val="600"/>
                </a:spcAft>
              </a:pPr>
              <a:t>7</a:t>
            </a:fld>
            <a:endParaRPr lang="en-US" altLang="en-US" sz="900"/>
          </a:p>
        </p:txBody>
      </p:sp>
      <p:pic>
        <p:nvPicPr>
          <p:cNvPr id="5" name="Picture 2" descr="http://tse1.mm.bing.net/th?&amp;id=JN.sAbfTz7oVgFn7cqJ7CTGiw&amp;w=300&amp;h=300&amp;c=0&amp;pid=1.9&amp;rs=0&amp;p=0"/>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flipH="1">
            <a:off x="8153400" y="162791"/>
            <a:ext cx="550926" cy="685800"/>
          </a:xfrm>
          <a:prstGeom prst="rect">
            <a:avLst/>
          </a:prstGeom>
          <a:noFill/>
          <a:extLst>
            <a:ext uri="{909E8E84-426E-40DD-AFC4-6F175D3DCCD1}">
              <a14:hiddenFill xmlns:a14="http://schemas.microsoft.com/office/drawing/2010/main">
                <a:solidFill>
                  <a:srgbClr val="FFFFFF"/>
                </a:solidFill>
              </a14:hiddenFill>
            </a:ext>
          </a:extLst>
        </p:spPr>
      </p:pic>
      <p:sp>
        <p:nvSpPr>
          <p:cNvPr id="6" name="Content Placeholder 5">
            <a:extLst>
              <a:ext uri="{FF2B5EF4-FFF2-40B4-BE49-F238E27FC236}">
                <a16:creationId xmlns:a16="http://schemas.microsoft.com/office/drawing/2014/main" id="{F9286CC4-300A-D12F-751E-135B8C4215A7}"/>
              </a:ext>
            </a:extLst>
          </p:cNvPr>
          <p:cNvSpPr>
            <a:spLocks noGrp="1"/>
          </p:cNvSpPr>
          <p:nvPr>
            <p:ph idx="1"/>
          </p:nvPr>
        </p:nvSpPr>
        <p:spPr/>
        <p:txBody>
          <a:bodyPr/>
          <a:lstStyle/>
          <a:p>
            <a:pPr marL="0" indent="0">
              <a:buNone/>
            </a:pPr>
            <a:endParaRPr lang="en-US" sz="2800" dirty="0">
              <a:solidFill>
                <a:srgbClr val="3C4663"/>
              </a:solidFill>
            </a:endParaRPr>
          </a:p>
          <a:p>
            <a:endParaRPr lang="en-US" dirty="0"/>
          </a:p>
        </p:txBody>
      </p:sp>
      <p:sp>
        <p:nvSpPr>
          <p:cNvPr id="10" name="TextBox 9">
            <a:extLst>
              <a:ext uri="{FF2B5EF4-FFF2-40B4-BE49-F238E27FC236}">
                <a16:creationId xmlns:a16="http://schemas.microsoft.com/office/drawing/2014/main" id="{BA62BEAE-CC40-54E2-5D6D-3C6703501F7F}"/>
              </a:ext>
            </a:extLst>
          </p:cNvPr>
          <p:cNvSpPr txBox="1"/>
          <p:nvPr/>
        </p:nvSpPr>
        <p:spPr>
          <a:xfrm>
            <a:off x="1125437" y="2812887"/>
            <a:ext cx="6818535" cy="3099823"/>
          </a:xfrm>
          <a:prstGeom prst="rect">
            <a:avLst/>
          </a:prstGeom>
          <a:solidFill>
            <a:schemeClr val="accent1">
              <a:lumMod val="20000"/>
              <a:lumOff val="80000"/>
            </a:schemeClr>
          </a:solidFill>
        </p:spPr>
        <p:txBody>
          <a:bodyPr rot="0" spcFirstLastPara="0" vertOverflow="overflow" horzOverflow="overflow" vert="horz" wrap="square" lIns="68580" tIns="34290" rIns="68580" bIns="34290" numCol="1" spcCol="0" rtlCol="0" fromWordArt="0" anchor="t" anchorCtr="0" forceAA="0" compatLnSpc="1">
            <a:prstTxWarp prst="textNoShape">
              <a:avLst/>
            </a:prstTxWarp>
            <a:spAutoFit/>
          </a:bodyPr>
          <a:lstStyle/>
          <a:p>
            <a:pPr marL="257175" indent="-257175" defTabSz="685800">
              <a:lnSpc>
                <a:spcPct val="90000"/>
              </a:lnSpc>
              <a:spcBef>
                <a:spcPts val="75"/>
              </a:spcBef>
              <a:buClr>
                <a:srgbClr val="62C7CD"/>
              </a:buClr>
              <a:buSzPct val="100000"/>
              <a:buFont typeface="Arial" panose="020B0604020202020204" pitchFamily="34" charset="0"/>
              <a:buChar char="•"/>
            </a:pPr>
            <a:r>
              <a:rPr lang="en-US" sz="1200" dirty="0"/>
              <a:t>Litigation involving mold in school buildings – seeking to recoup 10s of millions in $ damages</a:t>
            </a:r>
          </a:p>
          <a:p>
            <a:pPr marL="257175" indent="-257175" defTabSz="685800">
              <a:lnSpc>
                <a:spcPct val="90000"/>
              </a:lnSpc>
              <a:spcBef>
                <a:spcPts val="75"/>
              </a:spcBef>
              <a:buClr>
                <a:srgbClr val="62C7CD"/>
              </a:buClr>
              <a:buSzPct val="100000"/>
              <a:buFont typeface="Arial" panose="020B0604020202020204" pitchFamily="34" charset="0"/>
              <a:buChar char="•"/>
            </a:pPr>
            <a:endParaRPr lang="en-US" sz="1200" dirty="0"/>
          </a:p>
          <a:p>
            <a:pPr marL="257175" indent="-257175" defTabSz="685800">
              <a:lnSpc>
                <a:spcPct val="90000"/>
              </a:lnSpc>
              <a:spcBef>
                <a:spcPts val="75"/>
              </a:spcBef>
              <a:buClr>
                <a:srgbClr val="62C7CD"/>
              </a:buClr>
              <a:buSzPct val="100000"/>
              <a:buFont typeface="Arial" panose="020B0604020202020204" pitchFamily="34" charset="0"/>
              <a:buChar char="•"/>
            </a:pPr>
            <a:r>
              <a:rPr lang="en-US" sz="1200" dirty="0"/>
              <a:t>Affirmative litigation</a:t>
            </a:r>
          </a:p>
          <a:p>
            <a:pPr defTabSz="685800">
              <a:lnSpc>
                <a:spcPct val="90000"/>
              </a:lnSpc>
              <a:spcBef>
                <a:spcPts val="75"/>
              </a:spcBef>
              <a:buClr>
                <a:srgbClr val="62C7CD"/>
              </a:buClr>
              <a:buSzPct val="100000"/>
            </a:pPr>
            <a:endParaRPr lang="en-US" sz="1200" dirty="0"/>
          </a:p>
          <a:p>
            <a:pPr marL="257175" indent="-257175" defTabSz="685800">
              <a:lnSpc>
                <a:spcPct val="90000"/>
              </a:lnSpc>
              <a:spcBef>
                <a:spcPts val="75"/>
              </a:spcBef>
              <a:buClr>
                <a:srgbClr val="62C7CD"/>
              </a:buClr>
              <a:buSzPct val="100000"/>
              <a:buFont typeface="Arial" panose="020B0604020202020204" pitchFamily="34" charset="0"/>
              <a:buChar char="•"/>
            </a:pPr>
            <a:r>
              <a:rPr lang="en-US" sz="1200" dirty="0"/>
              <a:t>Matters of special expertise</a:t>
            </a:r>
          </a:p>
          <a:p>
            <a:pPr marL="257175" indent="-257175" defTabSz="685800">
              <a:lnSpc>
                <a:spcPct val="90000"/>
              </a:lnSpc>
              <a:spcBef>
                <a:spcPts val="75"/>
              </a:spcBef>
              <a:buClr>
                <a:srgbClr val="62C7CD"/>
              </a:buClr>
              <a:buSzPct val="100000"/>
              <a:buFont typeface="Arial" panose="020B0604020202020204" pitchFamily="34" charset="0"/>
              <a:buChar char="•"/>
            </a:pPr>
            <a:endParaRPr lang="en-US" sz="1200" dirty="0"/>
          </a:p>
          <a:p>
            <a:pPr marL="257175" indent="-257175" defTabSz="685800">
              <a:lnSpc>
                <a:spcPct val="90000"/>
              </a:lnSpc>
              <a:spcBef>
                <a:spcPts val="75"/>
              </a:spcBef>
              <a:buClr>
                <a:srgbClr val="62C7CD"/>
              </a:buClr>
              <a:buSzPct val="100000"/>
              <a:buFont typeface="Arial" panose="020B0604020202020204" pitchFamily="34" charset="0"/>
              <a:buChar char="•"/>
            </a:pPr>
            <a:r>
              <a:rPr lang="en-US" sz="1200" dirty="0"/>
              <a:t>Employee claims against the City</a:t>
            </a:r>
          </a:p>
          <a:p>
            <a:pPr marL="257175" indent="-257175" defTabSz="685800">
              <a:lnSpc>
                <a:spcPct val="90000"/>
              </a:lnSpc>
              <a:spcBef>
                <a:spcPts val="75"/>
              </a:spcBef>
              <a:buClr>
                <a:srgbClr val="62C7CD"/>
              </a:buClr>
              <a:buSzPct val="100000"/>
              <a:buFont typeface="Arial" panose="020B0604020202020204" pitchFamily="34" charset="0"/>
              <a:buChar char="•"/>
            </a:pPr>
            <a:endParaRPr lang="en-US" sz="1200" dirty="0"/>
          </a:p>
          <a:p>
            <a:pPr marL="257175" indent="-257175" defTabSz="685800">
              <a:lnSpc>
                <a:spcPct val="90000"/>
              </a:lnSpc>
              <a:spcBef>
                <a:spcPts val="75"/>
              </a:spcBef>
              <a:buClr>
                <a:srgbClr val="62C7CD"/>
              </a:buClr>
              <a:buSzPct val="100000"/>
              <a:buFont typeface="Arial" panose="020B0604020202020204" pitchFamily="34" charset="0"/>
              <a:buChar char="•"/>
            </a:pPr>
            <a:r>
              <a:rPr lang="en-US" sz="1200" dirty="0"/>
              <a:t>HR investigations and other special investigations</a:t>
            </a:r>
          </a:p>
          <a:p>
            <a:pPr marL="257175" indent="-257175" defTabSz="685800">
              <a:lnSpc>
                <a:spcPct val="90000"/>
              </a:lnSpc>
              <a:spcBef>
                <a:spcPts val="75"/>
              </a:spcBef>
              <a:buClr>
                <a:srgbClr val="62C7CD"/>
              </a:buClr>
              <a:buSzPct val="100000"/>
              <a:buFont typeface="Arial" panose="020B0604020202020204" pitchFamily="34" charset="0"/>
              <a:buChar char="•"/>
            </a:pPr>
            <a:endParaRPr lang="en-US" sz="1200" dirty="0"/>
          </a:p>
          <a:p>
            <a:pPr marL="257175" indent="-257175" defTabSz="685800">
              <a:lnSpc>
                <a:spcPct val="90000"/>
              </a:lnSpc>
              <a:spcBef>
                <a:spcPts val="75"/>
              </a:spcBef>
              <a:buClr>
                <a:srgbClr val="62C7CD"/>
              </a:buClr>
              <a:buSzPct val="100000"/>
              <a:buFont typeface="Arial" panose="020B0604020202020204" pitchFamily="34" charset="0"/>
              <a:buChar char="•"/>
            </a:pPr>
            <a:r>
              <a:rPr lang="en-US" sz="1200" dirty="0"/>
              <a:t>Conflict of interest (e.g. contractual duty to represent police officers, etc.)</a:t>
            </a:r>
          </a:p>
          <a:p>
            <a:pPr marL="257175" indent="-257175" defTabSz="685800">
              <a:lnSpc>
                <a:spcPct val="90000"/>
              </a:lnSpc>
              <a:spcBef>
                <a:spcPts val="75"/>
              </a:spcBef>
              <a:buClr>
                <a:srgbClr val="62C7CD"/>
              </a:buClr>
              <a:buSzPct val="100000"/>
              <a:buFont typeface="Arial" panose="020B0604020202020204" pitchFamily="34" charset="0"/>
              <a:buChar char="•"/>
            </a:pPr>
            <a:endParaRPr lang="en-US" sz="1200" dirty="0"/>
          </a:p>
          <a:p>
            <a:pPr marL="257175" indent="-257175" defTabSz="685800">
              <a:lnSpc>
                <a:spcPct val="90000"/>
              </a:lnSpc>
              <a:spcBef>
                <a:spcPts val="75"/>
              </a:spcBef>
              <a:buClr>
                <a:srgbClr val="62C7CD"/>
              </a:buClr>
              <a:buSzPct val="100000"/>
              <a:buFont typeface="Arial" panose="020B0604020202020204" pitchFamily="34" charset="0"/>
              <a:buChar char="•"/>
            </a:pPr>
            <a:r>
              <a:rPr lang="en-US" sz="1200" dirty="0"/>
              <a:t>Out-of-state legal matters</a:t>
            </a:r>
          </a:p>
          <a:p>
            <a:pPr marL="257175" indent="-257175" defTabSz="685800">
              <a:lnSpc>
                <a:spcPct val="90000"/>
              </a:lnSpc>
              <a:spcBef>
                <a:spcPts val="75"/>
              </a:spcBef>
              <a:buClr>
                <a:srgbClr val="62C7CD"/>
              </a:buClr>
              <a:buSzPct val="100000"/>
              <a:buFont typeface="Arial" panose="020B0604020202020204" pitchFamily="34" charset="0"/>
              <a:buChar char="•"/>
            </a:pPr>
            <a:endParaRPr lang="en-US" sz="1200" dirty="0"/>
          </a:p>
          <a:p>
            <a:pPr marL="257175" indent="-257175" defTabSz="685800">
              <a:lnSpc>
                <a:spcPct val="90000"/>
              </a:lnSpc>
              <a:spcBef>
                <a:spcPts val="75"/>
              </a:spcBef>
              <a:buClr>
                <a:srgbClr val="62C7CD"/>
              </a:buClr>
              <a:buSzPct val="100000"/>
              <a:buFont typeface="Arial" panose="020B0604020202020204" pitchFamily="34" charset="0"/>
              <a:buChar char="•"/>
            </a:pPr>
            <a:r>
              <a:rPr lang="en-US" sz="1200" dirty="0"/>
              <a:t>Land use enforcement, including defense of enforcement actions</a:t>
            </a:r>
          </a:p>
          <a:p>
            <a:pPr marL="257175" indent="-257175" defTabSz="685800">
              <a:lnSpc>
                <a:spcPct val="90000"/>
              </a:lnSpc>
              <a:spcBef>
                <a:spcPts val="75"/>
              </a:spcBef>
              <a:buClr>
                <a:srgbClr val="62C7CD"/>
              </a:buClr>
              <a:buSzPct val="100000"/>
              <a:buFont typeface="Arial" panose="020B0604020202020204" pitchFamily="34" charset="0"/>
              <a:buChar char="•"/>
            </a:pPr>
            <a:endParaRPr lang="en-US" sz="1200" dirty="0"/>
          </a:p>
          <a:p>
            <a:pPr marL="257175" indent="-257175" defTabSz="685800">
              <a:lnSpc>
                <a:spcPct val="90000"/>
              </a:lnSpc>
              <a:spcBef>
                <a:spcPts val="75"/>
              </a:spcBef>
              <a:buClr>
                <a:srgbClr val="62C7CD"/>
              </a:buClr>
              <a:buSzPct val="100000"/>
              <a:buFont typeface="Arial" panose="020B0604020202020204" pitchFamily="34" charset="0"/>
              <a:buChar char="•"/>
            </a:pPr>
            <a:r>
              <a:rPr lang="en-US" sz="1200" dirty="0"/>
              <a:t>Labor negotiations and other labor matters</a:t>
            </a:r>
          </a:p>
        </p:txBody>
      </p:sp>
    </p:spTree>
    <p:extLst>
      <p:ext uri="{BB962C8B-B14F-4D97-AF65-F5344CB8AC3E}">
        <p14:creationId xmlns:p14="http://schemas.microsoft.com/office/powerpoint/2010/main" val="11314580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07282" y="1022350"/>
            <a:ext cx="532209"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07282" y="837744"/>
            <a:ext cx="302419"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83495" y="640894"/>
            <a:ext cx="126206"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0"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8417402" y="635716"/>
            <a:ext cx="246459"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2" name="Rectangle 21">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83041" y="635715"/>
            <a:ext cx="8180897"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7" name="Title 6">
            <a:extLst>
              <a:ext uri="{FF2B5EF4-FFF2-40B4-BE49-F238E27FC236}">
                <a16:creationId xmlns:a16="http://schemas.microsoft.com/office/drawing/2014/main" id="{972590A8-B39D-8D75-3409-A4E9958C46F1}"/>
              </a:ext>
            </a:extLst>
          </p:cNvPr>
          <p:cNvSpPr>
            <a:spLocks noGrp="1"/>
          </p:cNvSpPr>
          <p:nvPr>
            <p:ph type="title"/>
          </p:nvPr>
        </p:nvSpPr>
        <p:spPr>
          <a:xfrm>
            <a:off x="718879" y="800392"/>
            <a:ext cx="7698523" cy="1212102"/>
          </a:xfrm>
        </p:spPr>
        <p:txBody>
          <a:bodyPr>
            <a:normAutofit/>
          </a:bodyPr>
          <a:lstStyle/>
          <a:p>
            <a:r>
              <a:rPr lang="en-US" sz="3500" dirty="0">
                <a:solidFill>
                  <a:srgbClr val="FFFFFF"/>
                </a:solidFill>
              </a:rPr>
              <a:t>Statistics FY 21/22</a:t>
            </a:r>
            <a:br>
              <a:rPr lang="en-US" sz="3500" dirty="0">
                <a:solidFill>
                  <a:srgbClr val="FFFFFF"/>
                </a:solidFill>
              </a:rPr>
            </a:br>
            <a:endParaRPr lang="en-US" sz="3500" dirty="0">
              <a:solidFill>
                <a:srgbClr val="FFFFFF"/>
              </a:solidFill>
            </a:endParaRPr>
          </a:p>
        </p:txBody>
      </p:sp>
      <p:sp>
        <p:nvSpPr>
          <p:cNvPr id="4" name="Slide Number Placeholder 3"/>
          <p:cNvSpPr>
            <a:spLocks noGrp="1"/>
          </p:cNvSpPr>
          <p:nvPr>
            <p:ph type="sldNum" sz="quarter" idx="12"/>
          </p:nvPr>
        </p:nvSpPr>
        <p:spPr>
          <a:xfrm>
            <a:off x="8030718" y="6382512"/>
            <a:ext cx="514350" cy="320040"/>
          </a:xfrm>
        </p:spPr>
        <p:txBody>
          <a:bodyPr>
            <a:normAutofit/>
          </a:bodyPr>
          <a:lstStyle/>
          <a:p>
            <a:pPr>
              <a:spcAft>
                <a:spcPts val="600"/>
              </a:spcAft>
            </a:pPr>
            <a:fld id="{72FDC3A4-3ECB-4CC5-8031-F712224A9F4A}" type="slidenum">
              <a:rPr lang="en-US" altLang="en-US" sz="900"/>
              <a:pPr>
                <a:spcAft>
                  <a:spcPts val="600"/>
                </a:spcAft>
              </a:pPr>
              <a:t>8</a:t>
            </a:fld>
            <a:endParaRPr lang="en-US" altLang="en-US" sz="900"/>
          </a:p>
        </p:txBody>
      </p:sp>
      <p:pic>
        <p:nvPicPr>
          <p:cNvPr id="5" name="Picture 2" descr="http://tse1.mm.bing.net/th?&amp;id=JN.sAbfTz7oVgFn7cqJ7CTGiw&amp;w=300&amp;h=300&amp;c=0&amp;pid=1.9&amp;rs=0&amp;p=0"/>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flipH="1">
            <a:off x="8153400" y="162791"/>
            <a:ext cx="550926" cy="685800"/>
          </a:xfrm>
          <a:prstGeom prst="rect">
            <a:avLst/>
          </a:prstGeom>
          <a:noFill/>
          <a:extLst>
            <a:ext uri="{909E8E84-426E-40DD-AFC4-6F175D3DCCD1}">
              <a14:hiddenFill xmlns:a14="http://schemas.microsoft.com/office/drawing/2010/main">
                <a:solidFill>
                  <a:srgbClr val="FFFFFF"/>
                </a:solidFill>
              </a14:hiddenFill>
            </a:ext>
          </a:extLst>
        </p:spPr>
      </p:pic>
      <p:pic>
        <p:nvPicPr>
          <p:cNvPr id="9" name="Graphic 8" descr="Upward trend">
            <a:extLst>
              <a:ext uri="{FF2B5EF4-FFF2-40B4-BE49-F238E27FC236}">
                <a16:creationId xmlns:a16="http://schemas.microsoft.com/office/drawing/2014/main" id="{A17FC177-3F02-7001-8704-01B24BD65FEA}"/>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307282" y="3340952"/>
            <a:ext cx="2907124" cy="2907124"/>
          </a:xfrm>
          <a:prstGeom prst="rect">
            <a:avLst/>
          </a:prstGeom>
        </p:spPr>
      </p:pic>
      <p:sp>
        <p:nvSpPr>
          <p:cNvPr id="10" name="Rectangle 3">
            <a:extLst>
              <a:ext uri="{FF2B5EF4-FFF2-40B4-BE49-F238E27FC236}">
                <a16:creationId xmlns:a16="http://schemas.microsoft.com/office/drawing/2014/main" id="{51F4BE03-B067-04E4-77C1-D89DEFCC99B5}"/>
              </a:ext>
            </a:extLst>
          </p:cNvPr>
          <p:cNvSpPr>
            <a:spLocks noGrp="1" noChangeArrowheads="1"/>
          </p:cNvSpPr>
          <p:nvPr>
            <p:ph idx="1"/>
          </p:nvPr>
        </p:nvSpPr>
        <p:spPr>
          <a:xfrm>
            <a:off x="3481304" y="2464515"/>
            <a:ext cx="5063763" cy="3753319"/>
          </a:xfrm>
        </p:spPr>
        <p:txBody>
          <a:bodyPr anchor="t">
            <a:normAutofit/>
          </a:bodyPr>
          <a:lstStyle/>
          <a:p>
            <a:pPr marL="457200" lvl="1" indent="0">
              <a:buNone/>
            </a:pPr>
            <a:endParaRPr lang="en-US" altLang="en-US" sz="1700" dirty="0"/>
          </a:p>
          <a:p>
            <a:pPr marL="214313" indent="-214313" defTabSz="685800">
              <a:lnSpc>
                <a:spcPct val="90000"/>
              </a:lnSpc>
              <a:spcBef>
                <a:spcPts val="75"/>
              </a:spcBef>
              <a:buClr>
                <a:srgbClr val="62C7CD"/>
              </a:buClr>
              <a:buSzPct val="100000"/>
              <a:buFont typeface="Arial" panose="020B0604020202020204" pitchFamily="34" charset="0"/>
              <a:buChar char="•"/>
            </a:pPr>
            <a:r>
              <a:rPr lang="en-US" sz="1800" dirty="0"/>
              <a:t>425 pending litigation matters &amp; 61 pending tax appeals as of June 30, 2022</a:t>
            </a:r>
          </a:p>
          <a:p>
            <a:pPr marL="214313" indent="-214313" defTabSz="685800">
              <a:lnSpc>
                <a:spcPct val="90000"/>
              </a:lnSpc>
              <a:spcBef>
                <a:spcPts val="75"/>
              </a:spcBef>
              <a:buClr>
                <a:srgbClr val="62C7CD"/>
              </a:buClr>
              <a:buSzPct val="100000"/>
              <a:buFont typeface="Arial" panose="020B0604020202020204" pitchFamily="34" charset="0"/>
              <a:buChar char="•"/>
            </a:pPr>
            <a:endParaRPr lang="en-US" sz="1800" dirty="0"/>
          </a:p>
          <a:p>
            <a:pPr marL="214313" indent="-214313" defTabSz="685800">
              <a:lnSpc>
                <a:spcPct val="90000"/>
              </a:lnSpc>
              <a:spcBef>
                <a:spcPts val="75"/>
              </a:spcBef>
              <a:buClr>
                <a:srgbClr val="62C7CD"/>
              </a:buClr>
              <a:buSzPct val="100000"/>
              <a:buFont typeface="Arial" panose="020B0604020202020204" pitchFamily="34" charset="0"/>
              <a:buChar char="•"/>
            </a:pPr>
            <a:r>
              <a:rPr lang="en-US" altLang="en-US" sz="1800" dirty="0"/>
              <a:t>New: 50 lawsuits, 8 tax appeals, 3 zoning appeals</a:t>
            </a:r>
          </a:p>
          <a:p>
            <a:pPr marL="0" indent="0" defTabSz="685800">
              <a:spcBef>
                <a:spcPts val="75"/>
              </a:spcBef>
              <a:buClr>
                <a:srgbClr val="62C7CD"/>
              </a:buClr>
              <a:buSzPct val="100000"/>
              <a:buNone/>
            </a:pPr>
            <a:endParaRPr lang="en-US" altLang="en-US" sz="1800" dirty="0"/>
          </a:p>
          <a:p>
            <a:pPr marL="214313" indent="-214313" defTabSz="685800">
              <a:spcBef>
                <a:spcPts val="75"/>
              </a:spcBef>
              <a:buClr>
                <a:srgbClr val="62C7CD"/>
              </a:buClr>
              <a:buSzPct val="100000"/>
            </a:pPr>
            <a:r>
              <a:rPr lang="en-US" altLang="en-US" sz="1800" dirty="0"/>
              <a:t>168 Claims filed (i.e., pothole, vehicular incidents, slip &amp; fall)</a:t>
            </a:r>
          </a:p>
          <a:p>
            <a:pPr marL="214313" indent="-214313" defTabSz="685800">
              <a:spcBef>
                <a:spcPts val="75"/>
              </a:spcBef>
              <a:buClr>
                <a:srgbClr val="62C7CD"/>
              </a:buClr>
              <a:buSzPct val="100000"/>
            </a:pPr>
            <a:endParaRPr lang="en-US" altLang="en-US" sz="1800" dirty="0"/>
          </a:p>
          <a:p>
            <a:pPr marL="214313" indent="-214313" defTabSz="685800">
              <a:spcBef>
                <a:spcPts val="75"/>
              </a:spcBef>
              <a:buClr>
                <a:srgbClr val="62C7CD"/>
              </a:buClr>
              <a:buSzPct val="100000"/>
            </a:pPr>
            <a:r>
              <a:rPr lang="en-US" altLang="en-US" sz="1800" dirty="0"/>
              <a:t>18 formal public legal opinions, hundreds of informal legal opinions</a:t>
            </a:r>
          </a:p>
          <a:p>
            <a:pPr marL="214313" indent="-214313" defTabSz="685800">
              <a:spcBef>
                <a:spcPts val="75"/>
              </a:spcBef>
              <a:buClr>
                <a:srgbClr val="62C7CD"/>
              </a:buClr>
              <a:buSzPct val="100000"/>
            </a:pPr>
            <a:endParaRPr lang="en-US" sz="1800" dirty="0"/>
          </a:p>
          <a:p>
            <a:pPr marL="214313" indent="-214313" defTabSz="685800">
              <a:spcBef>
                <a:spcPts val="75"/>
              </a:spcBef>
              <a:buClr>
                <a:srgbClr val="62C7CD"/>
              </a:buClr>
              <a:buSzPct val="100000"/>
            </a:pPr>
            <a:r>
              <a:rPr lang="en-US" sz="1800" dirty="0"/>
              <a:t>$187k collected for damage to City property</a:t>
            </a:r>
          </a:p>
          <a:p>
            <a:pPr marL="214313" indent="-214313" defTabSz="685800">
              <a:spcBef>
                <a:spcPts val="75"/>
              </a:spcBef>
              <a:buClr>
                <a:srgbClr val="62C7CD"/>
              </a:buClr>
              <a:buSzPct val="100000"/>
            </a:pPr>
            <a:endParaRPr lang="en-US" altLang="en-US" sz="1700" dirty="0"/>
          </a:p>
        </p:txBody>
      </p:sp>
    </p:spTree>
    <p:extLst>
      <p:ext uri="{BB962C8B-B14F-4D97-AF65-F5344CB8AC3E}">
        <p14:creationId xmlns:p14="http://schemas.microsoft.com/office/powerpoint/2010/main" val="34723222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07282" y="1022350"/>
            <a:ext cx="532209"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07282" y="837744"/>
            <a:ext cx="302419"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83495" y="640894"/>
            <a:ext cx="126206"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0"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8417402" y="635716"/>
            <a:ext cx="246459"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2" name="Rectangle 21">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83041" y="635715"/>
            <a:ext cx="8180897"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7" name="Title 6">
            <a:extLst>
              <a:ext uri="{FF2B5EF4-FFF2-40B4-BE49-F238E27FC236}">
                <a16:creationId xmlns:a16="http://schemas.microsoft.com/office/drawing/2014/main" id="{972590A8-B39D-8D75-3409-A4E9958C46F1}"/>
              </a:ext>
            </a:extLst>
          </p:cNvPr>
          <p:cNvSpPr>
            <a:spLocks noGrp="1"/>
          </p:cNvSpPr>
          <p:nvPr>
            <p:ph type="title"/>
          </p:nvPr>
        </p:nvSpPr>
        <p:spPr>
          <a:xfrm>
            <a:off x="718879" y="800392"/>
            <a:ext cx="7698523" cy="1212102"/>
          </a:xfrm>
        </p:spPr>
        <p:txBody>
          <a:bodyPr>
            <a:normAutofit/>
          </a:bodyPr>
          <a:lstStyle/>
          <a:p>
            <a:r>
              <a:rPr lang="en-US" sz="3500" dirty="0">
                <a:solidFill>
                  <a:srgbClr val="FFFFFF"/>
                </a:solidFill>
              </a:rPr>
              <a:t>Changes for the next fiscal year</a:t>
            </a:r>
            <a:br>
              <a:rPr lang="en-US" sz="3500" dirty="0">
                <a:solidFill>
                  <a:srgbClr val="FFFFFF"/>
                </a:solidFill>
              </a:rPr>
            </a:br>
            <a:endParaRPr lang="en-US" sz="3500" dirty="0">
              <a:solidFill>
                <a:srgbClr val="FFFFFF"/>
              </a:solidFill>
            </a:endParaRPr>
          </a:p>
        </p:txBody>
      </p:sp>
      <p:sp>
        <p:nvSpPr>
          <p:cNvPr id="4" name="Slide Number Placeholder 3"/>
          <p:cNvSpPr>
            <a:spLocks noGrp="1"/>
          </p:cNvSpPr>
          <p:nvPr>
            <p:ph type="sldNum" sz="quarter" idx="12"/>
          </p:nvPr>
        </p:nvSpPr>
        <p:spPr>
          <a:xfrm>
            <a:off x="8030718" y="6382512"/>
            <a:ext cx="514350" cy="320040"/>
          </a:xfrm>
        </p:spPr>
        <p:txBody>
          <a:bodyPr>
            <a:normAutofit/>
          </a:bodyPr>
          <a:lstStyle/>
          <a:p>
            <a:pPr>
              <a:spcAft>
                <a:spcPts val="600"/>
              </a:spcAft>
            </a:pPr>
            <a:fld id="{72FDC3A4-3ECB-4CC5-8031-F712224A9F4A}" type="slidenum">
              <a:rPr lang="en-US" altLang="en-US" sz="900"/>
              <a:pPr>
                <a:spcAft>
                  <a:spcPts val="600"/>
                </a:spcAft>
              </a:pPr>
              <a:t>9</a:t>
            </a:fld>
            <a:endParaRPr lang="en-US" altLang="en-US" sz="900"/>
          </a:p>
        </p:txBody>
      </p:sp>
      <p:pic>
        <p:nvPicPr>
          <p:cNvPr id="5" name="Picture 2" descr="http://tse1.mm.bing.net/th?&amp;id=JN.sAbfTz7oVgFn7cqJ7CTGiw&amp;w=300&amp;h=300&amp;c=0&amp;pid=1.9&amp;rs=0&amp;p=0"/>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flipH="1">
            <a:off x="8153400" y="162791"/>
            <a:ext cx="550926" cy="685800"/>
          </a:xfrm>
          <a:prstGeom prst="rect">
            <a:avLst/>
          </a:prstGeom>
          <a:noFill/>
          <a:extLst>
            <a:ext uri="{909E8E84-426E-40DD-AFC4-6F175D3DCCD1}">
              <a14:hiddenFill xmlns:a14="http://schemas.microsoft.com/office/drawing/2010/main">
                <a:solidFill>
                  <a:srgbClr val="FFFFFF"/>
                </a:solidFill>
              </a14:hiddenFill>
            </a:ext>
          </a:extLst>
        </p:spPr>
      </p:pic>
      <p:sp>
        <p:nvSpPr>
          <p:cNvPr id="8" name="Rectangle 7">
            <a:extLst>
              <a:ext uri="{FF2B5EF4-FFF2-40B4-BE49-F238E27FC236}">
                <a16:creationId xmlns:a16="http://schemas.microsoft.com/office/drawing/2014/main" id="{39490B07-6809-DD71-C2C4-71514B34A70C}"/>
              </a:ext>
            </a:extLst>
          </p:cNvPr>
          <p:cNvSpPr/>
          <p:nvPr/>
        </p:nvSpPr>
        <p:spPr>
          <a:xfrm>
            <a:off x="1034416" y="2354089"/>
            <a:ext cx="7290053" cy="209550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marL="214313" indent="-214313">
              <a:buFont typeface="Arial"/>
              <a:buChar char="•"/>
            </a:pPr>
            <a:r>
              <a:rPr lang="en-US" dirty="0">
                <a:solidFill>
                  <a:schemeClr val="tx2"/>
                </a:solidFill>
              </a:rPr>
              <a:t>Majority of salary increases are driven by contractual obligations</a:t>
            </a:r>
          </a:p>
          <a:p>
            <a:pPr marL="214313" indent="-214313">
              <a:buFont typeface="Arial"/>
              <a:buChar char="•"/>
            </a:pPr>
            <a:r>
              <a:rPr lang="en-US" dirty="0">
                <a:solidFill>
                  <a:schemeClr val="tx2"/>
                </a:solidFill>
              </a:rPr>
              <a:t>$2K increase in equipment rental – increased cost of new copy machine rental </a:t>
            </a:r>
          </a:p>
          <a:p>
            <a:pPr marL="214313" indent="-214313">
              <a:buFont typeface="Arial"/>
              <a:buChar char="•"/>
            </a:pPr>
            <a:r>
              <a:rPr lang="en-US" dirty="0">
                <a:solidFill>
                  <a:schemeClr val="tx2"/>
                </a:solidFill>
              </a:rPr>
              <a:t>$222K increase for Professional Consultants (i.e. outside counsel) from approved budget of $878K to $1.1m.  Actual expense has exceeded approved budget 4 of the last 5 years</a:t>
            </a:r>
          </a:p>
          <a:p>
            <a:pPr marL="214313" indent="-214313">
              <a:buFont typeface="Arial"/>
              <a:buChar char="•"/>
            </a:pPr>
            <a:endParaRPr lang="en-US" dirty="0">
              <a:solidFill>
                <a:schemeClr val="tx2"/>
              </a:solidFill>
            </a:endParaRPr>
          </a:p>
        </p:txBody>
      </p:sp>
      <p:graphicFrame>
        <p:nvGraphicFramePr>
          <p:cNvPr id="2" name="Table 1">
            <a:extLst>
              <a:ext uri="{FF2B5EF4-FFF2-40B4-BE49-F238E27FC236}">
                <a16:creationId xmlns:a16="http://schemas.microsoft.com/office/drawing/2014/main" id="{CBE6B736-7005-601E-4430-7D414B642D4F}"/>
              </a:ext>
            </a:extLst>
          </p:cNvPr>
          <p:cNvGraphicFramePr>
            <a:graphicFrameLocks noGrp="1"/>
          </p:cNvGraphicFramePr>
          <p:nvPr>
            <p:extLst>
              <p:ext uri="{D42A27DB-BD31-4B8C-83A1-F6EECF244321}">
                <p14:modId xmlns:p14="http://schemas.microsoft.com/office/powerpoint/2010/main" val="1540826561"/>
              </p:ext>
            </p:extLst>
          </p:nvPr>
        </p:nvGraphicFramePr>
        <p:xfrm>
          <a:off x="2438400" y="4065097"/>
          <a:ext cx="4123522" cy="2701909"/>
        </p:xfrm>
        <a:graphic>
          <a:graphicData uri="http://schemas.openxmlformats.org/drawingml/2006/table">
            <a:tbl>
              <a:tblPr firstRow="1" firstCol="1" bandRow="1">
                <a:tableStyleId>{5C22544A-7EE6-4342-B048-85BDC9FD1C3A}</a:tableStyleId>
              </a:tblPr>
              <a:tblGrid>
                <a:gridCol w="834639">
                  <a:extLst>
                    <a:ext uri="{9D8B030D-6E8A-4147-A177-3AD203B41FA5}">
                      <a16:colId xmlns:a16="http://schemas.microsoft.com/office/drawing/2014/main" val="4279231609"/>
                    </a:ext>
                  </a:extLst>
                </a:gridCol>
                <a:gridCol w="899677">
                  <a:extLst>
                    <a:ext uri="{9D8B030D-6E8A-4147-A177-3AD203B41FA5}">
                      <a16:colId xmlns:a16="http://schemas.microsoft.com/office/drawing/2014/main" val="1149165957"/>
                    </a:ext>
                  </a:extLst>
                </a:gridCol>
                <a:gridCol w="674759">
                  <a:extLst>
                    <a:ext uri="{9D8B030D-6E8A-4147-A177-3AD203B41FA5}">
                      <a16:colId xmlns:a16="http://schemas.microsoft.com/office/drawing/2014/main" val="2555798366"/>
                    </a:ext>
                  </a:extLst>
                </a:gridCol>
                <a:gridCol w="994540">
                  <a:extLst>
                    <a:ext uri="{9D8B030D-6E8A-4147-A177-3AD203B41FA5}">
                      <a16:colId xmlns:a16="http://schemas.microsoft.com/office/drawing/2014/main" val="108090544"/>
                    </a:ext>
                  </a:extLst>
                </a:gridCol>
                <a:gridCol w="719907">
                  <a:extLst>
                    <a:ext uri="{9D8B030D-6E8A-4147-A177-3AD203B41FA5}">
                      <a16:colId xmlns:a16="http://schemas.microsoft.com/office/drawing/2014/main" val="2512010431"/>
                    </a:ext>
                  </a:extLst>
                </a:gridCol>
              </a:tblGrid>
              <a:tr h="596881">
                <a:tc>
                  <a:txBody>
                    <a:bodyPr/>
                    <a:lstStyle/>
                    <a:p>
                      <a:pPr marL="0" marR="0">
                        <a:lnSpc>
                          <a:spcPct val="107000"/>
                        </a:lnSpc>
                        <a:spcBef>
                          <a:spcPts val="0"/>
                        </a:spcBef>
                        <a:spcAft>
                          <a:spcPts val="0"/>
                        </a:spcAft>
                      </a:pPr>
                      <a:r>
                        <a:rPr lang="en-US" sz="11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100">
                          <a:effectLst/>
                        </a:rPr>
                        <a:t>Department Request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100" dirty="0">
                          <a:effectLst/>
                        </a:rPr>
                        <a:t>Adopted Budget</a:t>
                      </a:r>
                    </a:p>
                    <a:p>
                      <a:pPr marL="0" marR="0" algn="ctr">
                        <a:lnSpc>
                          <a:spcPct val="107000"/>
                        </a:lnSpc>
                        <a:spcBef>
                          <a:spcPts val="0"/>
                        </a:spcBef>
                        <a:spcAft>
                          <a:spcPts val="0"/>
                        </a:spcAft>
                      </a:pPr>
                      <a:r>
                        <a:rPr lang="en-US" sz="11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Additional</a:t>
                      </a:r>
                    </a:p>
                    <a:p>
                      <a:pPr marL="0" marR="0" algn="ctr">
                        <a:lnSpc>
                          <a:spcPct val="107000"/>
                        </a:lnSpc>
                        <a:spcBef>
                          <a:spcPts val="0"/>
                        </a:spcBef>
                        <a:spcAft>
                          <a:spcPts val="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Appropriation</a:t>
                      </a:r>
                    </a:p>
                  </a:txBody>
                  <a:tcPr marL="68580" marR="68580" marT="0" marB="0"/>
                </a:tc>
                <a:tc>
                  <a:txBody>
                    <a:bodyPr/>
                    <a:lstStyle/>
                    <a:p>
                      <a:pPr marL="0" marR="0" algn="ctr">
                        <a:lnSpc>
                          <a:spcPct val="107000"/>
                        </a:lnSpc>
                        <a:spcBef>
                          <a:spcPts val="0"/>
                        </a:spcBef>
                        <a:spcAft>
                          <a:spcPts val="0"/>
                        </a:spcAft>
                      </a:pPr>
                      <a:r>
                        <a:rPr lang="en-US" sz="1100" dirty="0">
                          <a:effectLst/>
                        </a:rPr>
                        <a:t>Actual</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178521853"/>
                  </a:ext>
                </a:extLst>
              </a:tr>
              <a:tr h="348219">
                <a:tc>
                  <a:txBody>
                    <a:bodyPr/>
                    <a:lstStyle/>
                    <a:p>
                      <a:pPr marL="0" marR="0">
                        <a:lnSpc>
                          <a:spcPct val="107000"/>
                        </a:lnSpc>
                        <a:spcBef>
                          <a:spcPts val="0"/>
                        </a:spcBef>
                        <a:spcAft>
                          <a:spcPts val="0"/>
                        </a:spcAft>
                      </a:pPr>
                      <a:r>
                        <a:rPr lang="en-US" sz="1100">
                          <a:effectLst/>
                        </a:rPr>
                        <a:t>FY 2018/2019</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a:effectLst/>
                        </a:rPr>
                        <a:t>600,000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a:effectLst/>
                        </a:rPr>
                        <a:t>550,000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r">
                        <a:lnSpc>
                          <a:spcPct val="107000"/>
                        </a:lnSpc>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r">
                        <a:lnSpc>
                          <a:spcPct val="107000"/>
                        </a:lnSpc>
                        <a:spcBef>
                          <a:spcPts val="0"/>
                        </a:spcBef>
                        <a:spcAft>
                          <a:spcPts val="0"/>
                        </a:spcAft>
                      </a:pPr>
                      <a:r>
                        <a:rPr lang="en-US" sz="1100" dirty="0">
                          <a:effectLst/>
                        </a:rPr>
                        <a:t>693,557</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127301523"/>
                  </a:ext>
                </a:extLst>
              </a:tr>
              <a:tr h="348219">
                <a:tc>
                  <a:txBody>
                    <a:bodyPr/>
                    <a:lstStyle/>
                    <a:p>
                      <a:pPr marL="0" marR="0">
                        <a:lnSpc>
                          <a:spcPct val="107000"/>
                        </a:lnSpc>
                        <a:spcBef>
                          <a:spcPts val="0"/>
                        </a:spcBef>
                        <a:spcAft>
                          <a:spcPts val="0"/>
                        </a:spcAft>
                      </a:pPr>
                      <a:r>
                        <a:rPr lang="en-US" sz="1100">
                          <a:effectLst/>
                        </a:rPr>
                        <a:t>FY 2019/2020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a:effectLst/>
                        </a:rPr>
                        <a:t>600,000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a:effectLst/>
                        </a:rPr>
                        <a:t>575,000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r">
                        <a:lnSpc>
                          <a:spcPct val="107000"/>
                        </a:lnSpc>
                        <a:spcBef>
                          <a:spcPts val="0"/>
                        </a:spcBef>
                        <a:spcAft>
                          <a:spcPts val="0"/>
                        </a:spcAft>
                      </a:pP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r">
                        <a:lnSpc>
                          <a:spcPct val="107000"/>
                        </a:lnSpc>
                        <a:spcBef>
                          <a:spcPts val="0"/>
                        </a:spcBef>
                        <a:spcAft>
                          <a:spcPts val="0"/>
                        </a:spcAft>
                      </a:pPr>
                      <a:r>
                        <a:rPr lang="en-US" sz="1100">
                          <a:effectLst/>
                        </a:rPr>
                        <a:t>1,049,520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708056605"/>
                  </a:ext>
                </a:extLst>
              </a:tr>
              <a:tr h="348219">
                <a:tc>
                  <a:txBody>
                    <a:bodyPr/>
                    <a:lstStyle/>
                    <a:p>
                      <a:pPr marL="0" marR="0">
                        <a:lnSpc>
                          <a:spcPct val="107000"/>
                        </a:lnSpc>
                        <a:spcBef>
                          <a:spcPts val="0"/>
                        </a:spcBef>
                        <a:spcAft>
                          <a:spcPts val="0"/>
                        </a:spcAft>
                      </a:pPr>
                      <a:r>
                        <a:rPr lang="en-US" sz="1100">
                          <a:effectLst/>
                        </a:rPr>
                        <a:t>FY 2020/2021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a:effectLst/>
                        </a:rPr>
                        <a:t>700,000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a:effectLst/>
                        </a:rPr>
                        <a:t>625,000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r">
                        <a:lnSpc>
                          <a:spcPct val="107000"/>
                        </a:lnSpc>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475,000</a:t>
                      </a:r>
                    </a:p>
                  </a:txBody>
                  <a:tcPr marL="68580" marR="68580" marT="0" marB="0"/>
                </a:tc>
                <a:tc>
                  <a:txBody>
                    <a:bodyPr/>
                    <a:lstStyle/>
                    <a:p>
                      <a:pPr marL="0" marR="0" algn="r">
                        <a:lnSpc>
                          <a:spcPct val="107000"/>
                        </a:lnSpc>
                        <a:spcBef>
                          <a:spcPts val="0"/>
                        </a:spcBef>
                        <a:spcAft>
                          <a:spcPts val="0"/>
                        </a:spcAft>
                      </a:pPr>
                      <a:r>
                        <a:rPr lang="en-US" sz="1100">
                          <a:effectLst/>
                        </a:rPr>
                        <a:t>1,415,818</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675773737"/>
                  </a:ext>
                </a:extLst>
              </a:tr>
              <a:tr h="348219">
                <a:tc>
                  <a:txBody>
                    <a:bodyPr/>
                    <a:lstStyle/>
                    <a:p>
                      <a:pPr marL="0" marR="0">
                        <a:lnSpc>
                          <a:spcPct val="107000"/>
                        </a:lnSpc>
                        <a:spcBef>
                          <a:spcPts val="0"/>
                        </a:spcBef>
                        <a:spcAft>
                          <a:spcPts val="0"/>
                        </a:spcAft>
                      </a:pPr>
                      <a:r>
                        <a:rPr lang="en-US" sz="1100">
                          <a:effectLst/>
                        </a:rPr>
                        <a:t>FY 2021/2022</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a:effectLst/>
                        </a:rPr>
                        <a:t>950,000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a:effectLst/>
                        </a:rPr>
                        <a:t>900,000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r">
                        <a:lnSpc>
                          <a:spcPct val="107000"/>
                        </a:lnSpc>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350,000</a:t>
                      </a:r>
                    </a:p>
                    <a:p>
                      <a:pPr marL="0" marR="0" algn="r">
                        <a:lnSpc>
                          <a:spcPct val="107000"/>
                        </a:lnSpc>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r">
                        <a:lnSpc>
                          <a:spcPct val="107000"/>
                        </a:lnSpc>
                        <a:spcBef>
                          <a:spcPts val="0"/>
                        </a:spcBef>
                        <a:spcAft>
                          <a:spcPts val="0"/>
                        </a:spcAft>
                      </a:pPr>
                      <a:r>
                        <a:rPr lang="en-US" sz="1100">
                          <a:effectLst/>
                        </a:rPr>
                        <a:t>1,440,313</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447902714"/>
                  </a:ext>
                </a:extLst>
              </a:tr>
              <a:tr h="348219">
                <a:tc>
                  <a:txBody>
                    <a:bodyPr/>
                    <a:lstStyle/>
                    <a:p>
                      <a:pPr marL="0" marR="0">
                        <a:lnSpc>
                          <a:spcPct val="107000"/>
                        </a:lnSpc>
                        <a:spcBef>
                          <a:spcPts val="0"/>
                        </a:spcBef>
                        <a:spcAft>
                          <a:spcPts val="0"/>
                        </a:spcAft>
                      </a:pPr>
                      <a:r>
                        <a:rPr lang="en-US" sz="1100">
                          <a:effectLst/>
                        </a:rPr>
                        <a:t>FY 2022/2023</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a:effectLst/>
                        </a:rPr>
                        <a:t>1,100,000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dirty="0">
                          <a:effectLst/>
                        </a:rPr>
                        <a:t>893,076</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r">
                        <a:lnSpc>
                          <a:spcPct val="107000"/>
                        </a:lnSpc>
                        <a:spcBef>
                          <a:spcPts val="0"/>
                        </a:spcBef>
                        <a:spcAft>
                          <a:spcPts val="0"/>
                        </a:spcAft>
                      </a:pP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r">
                        <a:lnSpc>
                          <a:spcPct val="107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86813541"/>
                  </a:ext>
                </a:extLst>
              </a:tr>
              <a:tr h="348219">
                <a:tc>
                  <a:txBody>
                    <a:bodyPr/>
                    <a:lstStyle/>
                    <a:p>
                      <a:pPr marL="0" marR="0">
                        <a:lnSpc>
                          <a:spcPct val="107000"/>
                        </a:lnSpc>
                        <a:spcBef>
                          <a:spcPts val="0"/>
                        </a:spcBef>
                        <a:spcAft>
                          <a:spcPts val="0"/>
                        </a:spcAft>
                      </a:pPr>
                      <a:r>
                        <a:rPr lang="en-US" sz="1100">
                          <a:effectLst/>
                        </a:rPr>
                        <a:t>FY 2023/2024</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a:effectLst/>
                        </a:rPr>
                        <a:t>1,100,000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r">
                        <a:lnSpc>
                          <a:spcPct val="107000"/>
                        </a:lnSpc>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r">
                        <a:lnSpc>
                          <a:spcPct val="107000"/>
                        </a:lnSpc>
                        <a:spcBef>
                          <a:spcPts val="0"/>
                        </a:spcBef>
                        <a:spcAft>
                          <a:spcPts val="0"/>
                        </a:spcAft>
                      </a:pPr>
                      <a:r>
                        <a:rPr lang="en-US" sz="11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969453313"/>
                  </a:ext>
                </a:extLst>
              </a:tr>
            </a:tbl>
          </a:graphicData>
        </a:graphic>
      </p:graphicFrame>
    </p:spTree>
    <p:extLst>
      <p:ext uri="{BB962C8B-B14F-4D97-AF65-F5344CB8AC3E}">
        <p14:creationId xmlns:p14="http://schemas.microsoft.com/office/powerpoint/2010/main" val="844307597"/>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DEFINEDINNAVIGATOR" val="False"/>
  <p:tag name="BRANCHTO" val="0"/>
</p:tagLst>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 2013 - 2022</Template>
  <TotalTime>25266</TotalTime>
  <Words>771</Words>
  <Application>Microsoft Office PowerPoint</Application>
  <PresentationFormat>On-screen Show (4:3)</PresentationFormat>
  <Paragraphs>180</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Arial Black</vt:lpstr>
      <vt:lpstr>Calibri</vt:lpstr>
      <vt:lpstr>Calibri Light</vt:lpstr>
      <vt:lpstr>Office Theme</vt:lpstr>
      <vt:lpstr>CITY OF STAMFORD OFFICE OF LEGAL AFFAIRS    THOMAS M. CASSONE tcassone@stamfordct.gov 203-977-4082  Board of Finance March 21, 2023 7:00 p.m. Board of Representatives Fiscal Committee April 11, 2023 6:30 p.m. </vt:lpstr>
      <vt:lpstr>Office of legal affairs</vt:lpstr>
      <vt:lpstr>Department Introduction &amp; Brief History</vt:lpstr>
      <vt:lpstr>Law Department</vt:lpstr>
      <vt:lpstr>Representative Duties  of Legal Staff </vt:lpstr>
      <vt:lpstr>Law Department Highlights  </vt:lpstr>
      <vt:lpstr>Examples of use of Outside Counsel 2021/2022 </vt:lpstr>
      <vt:lpstr>Statistics FY 21/22 </vt:lpstr>
      <vt:lpstr>Changes for the next fiscal year </vt:lpstr>
      <vt:lpstr>Benchmark against other towns </vt:lpstr>
    </vt:vector>
  </TitlesOfParts>
  <Company>City of Stamford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FY 2014-15 Highlights    FY 2015-16 Outlook</dc:title>
  <dc:creator>Dr. Elda Sinani</dc:creator>
  <cp:lastModifiedBy>Judith Isidro</cp:lastModifiedBy>
  <cp:revision>119</cp:revision>
  <cp:lastPrinted>2023-03-20T18:14:36Z</cp:lastPrinted>
  <dcterms:created xsi:type="dcterms:W3CDTF">2015-07-08T22:36:06Z</dcterms:created>
  <dcterms:modified xsi:type="dcterms:W3CDTF">2023-03-20T20:18:36Z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TC060891601033</vt:lpwstr>
  </property>
</Properties>
</file>