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74" r:id="rId2"/>
    <p:sldId id="291" r:id="rId3"/>
    <p:sldId id="297" r:id="rId4"/>
    <p:sldId id="292" r:id="rId5"/>
    <p:sldId id="298" r:id="rId6"/>
    <p:sldId id="295" r:id="rId7"/>
    <p:sldId id="293" r:id="rId8"/>
    <p:sldId id="294" r:id="rId9"/>
    <p:sldId id="296"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106639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148423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246877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258418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417484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280250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176366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313425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197859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237260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3C8B77-6F95-4940-9806-E9A5EB7932B6}"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E0CDEA-1D85-4C84-B20A-1C2FABFB9457}" type="slidenum">
              <a:rPr lang="en-US" smtClean="0"/>
              <a:t>‹#›</a:t>
            </a:fld>
            <a:endParaRPr lang="en-US" dirty="0"/>
          </a:p>
        </p:txBody>
      </p:sp>
    </p:spTree>
    <p:extLst>
      <p:ext uri="{BB962C8B-B14F-4D97-AF65-F5344CB8AC3E}">
        <p14:creationId xmlns:p14="http://schemas.microsoft.com/office/powerpoint/2010/main" val="129229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C8B77-6F95-4940-9806-E9A5EB7932B6}" type="datetimeFigureOut">
              <a:rPr lang="en-US" smtClean="0"/>
              <a:t>3/20/2023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0CDEA-1D85-4C84-B20A-1C2FABFB9457}" type="slidenum">
              <a:rPr lang="en-US" smtClean="0"/>
              <a:t>‹#›</a:t>
            </a:fld>
            <a:endParaRPr lang="en-US" dirty="0"/>
          </a:p>
        </p:txBody>
      </p:sp>
    </p:spTree>
    <p:extLst>
      <p:ext uri="{BB962C8B-B14F-4D97-AF65-F5344CB8AC3E}">
        <p14:creationId xmlns:p14="http://schemas.microsoft.com/office/powerpoint/2010/main" val="294084639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97434"/>
            <a:ext cx="9144000" cy="4303366"/>
          </a:xfrm>
          <a:solidFill>
            <a:schemeClr val="bg1"/>
          </a:solidFill>
        </p:spPr>
        <p:txBody>
          <a:bodyPr>
            <a:normAutofit/>
          </a:bodyPr>
          <a:lstStyle/>
          <a:p>
            <a:pPr>
              <a:lnSpc>
                <a:spcPct val="100000"/>
              </a:lnSpc>
            </a:pPr>
            <a:r>
              <a:rPr lang="en-US" b="1" dirty="0"/>
              <a:t>Stamford WPCA Operating and Capital Budget for FY 23-24</a:t>
            </a:r>
          </a:p>
          <a:p>
            <a:pPr>
              <a:lnSpc>
                <a:spcPct val="100000"/>
              </a:lnSpc>
            </a:pPr>
            <a:r>
              <a:rPr lang="en-US" b="1" dirty="0"/>
              <a:t>Presentation to </a:t>
            </a:r>
          </a:p>
          <a:p>
            <a:pPr>
              <a:lnSpc>
                <a:spcPct val="100000"/>
              </a:lnSpc>
            </a:pPr>
            <a:r>
              <a:rPr lang="en-US" b="1" dirty="0"/>
              <a:t>Board of Finance and Board of Representatives Fiscal Committee</a:t>
            </a:r>
            <a:r>
              <a:rPr lang="en-US" dirty="0"/>
              <a:t>  </a:t>
            </a:r>
          </a:p>
          <a:p>
            <a:pPr>
              <a:lnSpc>
                <a:spcPct val="100000"/>
              </a:lnSpc>
            </a:pPr>
            <a:r>
              <a:rPr lang="en-US" dirty="0"/>
              <a:t> </a:t>
            </a:r>
          </a:p>
          <a:p>
            <a:r>
              <a:rPr lang="en-US" dirty="0"/>
              <a:t>March 21, 2023</a:t>
            </a:r>
          </a:p>
          <a:p>
            <a:endParaRPr lang="en-US" dirty="0"/>
          </a:p>
          <a:p>
            <a:r>
              <a:rPr lang="en-US" dirty="0"/>
              <a:t>William Brink, Executive Director</a:t>
            </a:r>
          </a:p>
          <a:p>
            <a:r>
              <a:rPr lang="en-US" dirty="0"/>
              <a:t>Rhudean Bull, Administration Manager</a:t>
            </a:r>
          </a:p>
        </p:txBody>
      </p:sp>
      <p:pic>
        <p:nvPicPr>
          <p:cNvPr id="4" name="Picture 3"/>
          <p:cNvPicPr>
            <a:picLocks noChangeAspect="1"/>
          </p:cNvPicPr>
          <p:nvPr/>
        </p:nvPicPr>
        <p:blipFill>
          <a:blip r:embed="rId2"/>
          <a:stretch>
            <a:fillRect/>
          </a:stretch>
        </p:blipFill>
        <p:spPr>
          <a:xfrm>
            <a:off x="4806866" y="631897"/>
            <a:ext cx="2542478" cy="1248937"/>
          </a:xfrm>
          <a:prstGeom prst="rect">
            <a:avLst/>
          </a:prstGeom>
        </p:spPr>
      </p:pic>
    </p:spTree>
    <p:extLst>
      <p:ext uri="{BB962C8B-B14F-4D97-AF65-F5344CB8AC3E}">
        <p14:creationId xmlns:p14="http://schemas.microsoft.com/office/powerpoint/2010/main" val="297854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2779" y="-701488"/>
            <a:ext cx="9144000" cy="2387600"/>
          </a:xfrm>
        </p:spPr>
        <p:txBody>
          <a:bodyPr>
            <a:normAutofit/>
          </a:bodyPr>
          <a:lstStyle/>
          <a:p>
            <a:r>
              <a:rPr lang="en-US" sz="3200" b="1" u="sng" dirty="0">
                <a:latin typeface="Calibri" panose="020F0502020204030204" pitchFamily="34" charset="0"/>
                <a:cs typeface="Calibri" panose="020F0502020204030204" pitchFamily="34" charset="0"/>
              </a:rPr>
              <a:t>Stamford Water Pollution Control Authority</a:t>
            </a:r>
          </a:p>
        </p:txBody>
      </p:sp>
      <p:sp>
        <p:nvSpPr>
          <p:cNvPr id="3" name="Subtitle 2"/>
          <p:cNvSpPr>
            <a:spLocks noGrp="1"/>
          </p:cNvSpPr>
          <p:nvPr>
            <p:ph type="subTitle" idx="1"/>
          </p:nvPr>
        </p:nvSpPr>
        <p:spPr>
          <a:xfrm>
            <a:off x="1524000" y="2097434"/>
            <a:ext cx="9144000" cy="4303366"/>
          </a:xfrm>
          <a:solidFill>
            <a:schemeClr val="bg1"/>
          </a:solidFill>
        </p:spPr>
        <p:txBody>
          <a:bodyPr>
            <a:normAutofit fontScale="77500" lnSpcReduction="20000"/>
          </a:bodyPr>
          <a:lstStyle/>
          <a:p>
            <a:pPr marL="342900" lvl="0" indent="-342900" algn="l">
              <a:buFont typeface="Arial" panose="020B0604020202020204" pitchFamily="34" charset="0"/>
              <a:buChar char="•"/>
            </a:pPr>
            <a:r>
              <a:rPr lang="en-US" sz="3900" dirty="0"/>
              <a:t>Enterprise fund within City</a:t>
            </a:r>
          </a:p>
          <a:p>
            <a:pPr marL="342900" lvl="0" indent="-342900" algn="l">
              <a:buFont typeface="Arial" panose="020B0604020202020204" pitchFamily="34" charset="0"/>
              <a:buChar char="•"/>
            </a:pPr>
            <a:r>
              <a:rPr lang="en-US" sz="3900" dirty="0"/>
              <a:t>Nine (9) member Board of Directors</a:t>
            </a:r>
          </a:p>
          <a:p>
            <a:pPr marL="342900" lvl="0" indent="-342900" algn="l">
              <a:buFont typeface="Arial" panose="020B0604020202020204" pitchFamily="34" charset="0"/>
              <a:buChar char="•"/>
            </a:pPr>
            <a:r>
              <a:rPr lang="en-US" sz="3900" dirty="0"/>
              <a:t>Provides wastewater collection and treatment services for sanitary sewered areas of the City</a:t>
            </a:r>
          </a:p>
          <a:p>
            <a:pPr marL="342900" lvl="0" indent="-342900" algn="l">
              <a:buFont typeface="Arial" panose="020B0604020202020204" pitchFamily="34" charset="0"/>
              <a:buChar char="•"/>
            </a:pPr>
            <a:r>
              <a:rPr lang="en-US" sz="3900" dirty="0"/>
              <a:t>Receives septage from non-sewered areas of City</a:t>
            </a:r>
          </a:p>
          <a:p>
            <a:pPr marL="342900" lvl="0" indent="-342900" algn="l">
              <a:buFont typeface="Arial" panose="020B0604020202020204" pitchFamily="34" charset="0"/>
              <a:buChar char="•"/>
            </a:pPr>
            <a:r>
              <a:rPr lang="en-US" sz="3900" dirty="0"/>
              <a:t>Provides wastewater treatment for the Town of Darien</a:t>
            </a:r>
          </a:p>
          <a:p>
            <a:pPr marL="342900" lvl="0" indent="-342900" algn="l">
              <a:buFont typeface="Arial" panose="020B0604020202020204" pitchFamily="34" charset="0"/>
              <a:buChar char="•"/>
            </a:pPr>
            <a:r>
              <a:rPr lang="en-US" sz="3900" dirty="0"/>
              <a:t>Operates and maintains the City’s Hurricane Barrier and three (3) storm water pump stations</a:t>
            </a:r>
          </a:p>
          <a:p>
            <a:pPr marL="342900" lvl="0" indent="-342900" algn="l">
              <a:buFont typeface="Arial" panose="020B0604020202020204" pitchFamily="34" charset="0"/>
              <a:buChar char="•"/>
            </a:pPr>
            <a:r>
              <a:rPr lang="en-US" sz="3900" dirty="0"/>
              <a:t>Total staff of 47</a:t>
            </a:r>
          </a:p>
          <a:p>
            <a:endParaRPr lang="en-US" dirty="0"/>
          </a:p>
        </p:txBody>
      </p:sp>
      <p:pic>
        <p:nvPicPr>
          <p:cNvPr id="4" name="Picture 3"/>
          <p:cNvPicPr>
            <a:picLocks noChangeAspect="1"/>
          </p:cNvPicPr>
          <p:nvPr/>
        </p:nvPicPr>
        <p:blipFill>
          <a:blip r:embed="rId2"/>
          <a:stretch>
            <a:fillRect/>
          </a:stretch>
        </p:blipFill>
        <p:spPr>
          <a:xfrm>
            <a:off x="739833" y="611040"/>
            <a:ext cx="2296665" cy="1128187"/>
          </a:xfrm>
          <a:prstGeom prst="rect">
            <a:avLst/>
          </a:prstGeom>
        </p:spPr>
      </p:pic>
    </p:spTree>
    <p:extLst>
      <p:ext uri="{BB962C8B-B14F-4D97-AF65-F5344CB8AC3E}">
        <p14:creationId xmlns:p14="http://schemas.microsoft.com/office/powerpoint/2010/main" val="204279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2779" y="-701488"/>
            <a:ext cx="9144000" cy="2387600"/>
          </a:xfrm>
        </p:spPr>
        <p:txBody>
          <a:bodyPr>
            <a:normAutofit/>
          </a:bodyPr>
          <a:lstStyle/>
          <a:p>
            <a:r>
              <a:rPr lang="en-US" sz="4000" b="1" u="sng" dirty="0">
                <a:latin typeface="Calibri" panose="020F0502020204030204" pitchFamily="34" charset="0"/>
                <a:cs typeface="Calibri" panose="020F0502020204030204" pitchFamily="34" charset="0"/>
              </a:rPr>
              <a:t>SWPCA’s Mission </a:t>
            </a:r>
          </a:p>
        </p:txBody>
      </p:sp>
      <p:sp>
        <p:nvSpPr>
          <p:cNvPr id="3" name="Subtitle 2"/>
          <p:cNvSpPr>
            <a:spLocks noGrp="1"/>
          </p:cNvSpPr>
          <p:nvPr>
            <p:ph type="subTitle" idx="1"/>
          </p:nvPr>
        </p:nvSpPr>
        <p:spPr>
          <a:xfrm>
            <a:off x="1524000" y="2097434"/>
            <a:ext cx="9144000" cy="4303366"/>
          </a:xfrm>
          <a:solidFill>
            <a:schemeClr val="bg1"/>
          </a:solidFill>
        </p:spPr>
        <p:txBody>
          <a:bodyPr>
            <a:normAutofit/>
          </a:bodyPr>
          <a:lstStyle/>
          <a:p>
            <a:pPr algn="l"/>
            <a:r>
              <a:rPr lang="en-US" sz="2800" dirty="0"/>
              <a:t>To provide wastewater collection and treatment for the City that meets regulatory requirements and protects the water quality of Stamford Harbor and Long Island Sound, to provide these services in the most cost-effective manner to control costs and the impact on sewer user charges, all while being a good neighbor to those in proximity to our wastewater collection and treatment facilities.</a:t>
            </a:r>
          </a:p>
        </p:txBody>
      </p:sp>
      <p:pic>
        <p:nvPicPr>
          <p:cNvPr id="4" name="Picture 3"/>
          <p:cNvPicPr>
            <a:picLocks noChangeAspect="1"/>
          </p:cNvPicPr>
          <p:nvPr/>
        </p:nvPicPr>
        <p:blipFill>
          <a:blip r:embed="rId2"/>
          <a:stretch>
            <a:fillRect/>
          </a:stretch>
        </p:blipFill>
        <p:spPr>
          <a:xfrm>
            <a:off x="739833" y="611040"/>
            <a:ext cx="2542478" cy="1248937"/>
          </a:xfrm>
          <a:prstGeom prst="rect">
            <a:avLst/>
          </a:prstGeom>
        </p:spPr>
      </p:pic>
    </p:spTree>
    <p:extLst>
      <p:ext uri="{BB962C8B-B14F-4D97-AF65-F5344CB8AC3E}">
        <p14:creationId xmlns:p14="http://schemas.microsoft.com/office/powerpoint/2010/main" val="183937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9897" y="2288785"/>
            <a:ext cx="9263149" cy="4093428"/>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rPr>
              <a:t>Highlights of Proposed Operating Budget for FY 23-24</a:t>
            </a:r>
            <a:endParaRPr lang="en-US" sz="3200"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No change in services, programs or number of SWPCA staff</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Includes reorganization of SWPCA mechanics, with new positions of Mechanic I, Mechanic II and Lead Mechanic assigned to appropriate cost center</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Includes energy efficiencies and reduction in methanol use from plant upgrade completed in 2022</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Total Expenditures of $28,327,712, an increase of $693,596 or 2.5%</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Total Revenue of $29,022,712 an increase of $757,891 or 2.7%</a:t>
            </a:r>
          </a:p>
          <a:p>
            <a:r>
              <a:rPr lang="en-US" dirty="0">
                <a:latin typeface="Calibri" panose="020F0502020204030204" pitchFamily="34" charset="0"/>
                <a:ea typeface="Calibri" panose="020F0502020204030204" pitchFamily="34" charset="0"/>
              </a:rPr>
              <a:t> </a:t>
            </a:r>
          </a:p>
        </p:txBody>
      </p:sp>
      <p:pic>
        <p:nvPicPr>
          <p:cNvPr id="3" name="Picture 2"/>
          <p:cNvPicPr>
            <a:picLocks noChangeAspect="1"/>
          </p:cNvPicPr>
          <p:nvPr/>
        </p:nvPicPr>
        <p:blipFill>
          <a:blip r:embed="rId2"/>
          <a:stretch>
            <a:fillRect/>
          </a:stretch>
        </p:blipFill>
        <p:spPr>
          <a:xfrm>
            <a:off x="739833" y="611040"/>
            <a:ext cx="2542478" cy="1248937"/>
          </a:xfrm>
          <a:prstGeom prst="rect">
            <a:avLst/>
          </a:prstGeom>
        </p:spPr>
      </p:pic>
    </p:spTree>
    <p:extLst>
      <p:ext uri="{BB962C8B-B14F-4D97-AF65-F5344CB8AC3E}">
        <p14:creationId xmlns:p14="http://schemas.microsoft.com/office/powerpoint/2010/main" val="42947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471" y="0"/>
            <a:ext cx="8875059" cy="6858000"/>
          </a:xfrm>
          <a:prstGeom prst="rect">
            <a:avLst/>
          </a:prstGeom>
        </p:spPr>
      </p:pic>
    </p:spTree>
    <p:extLst>
      <p:ext uri="{BB962C8B-B14F-4D97-AF65-F5344CB8AC3E}">
        <p14:creationId xmlns:p14="http://schemas.microsoft.com/office/powerpoint/2010/main" val="305574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470413545"/>
              </p:ext>
            </p:extLst>
          </p:nvPr>
        </p:nvGraphicFramePr>
        <p:xfrm>
          <a:off x="4495800" y="1811867"/>
          <a:ext cx="7308273" cy="4189922"/>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a:blip r:embed="rId3"/>
          <a:stretch>
            <a:fillRect/>
          </a:stretch>
        </p:blipFill>
        <p:spPr>
          <a:xfrm>
            <a:off x="292484" y="329793"/>
            <a:ext cx="2542478" cy="1248937"/>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426297668"/>
              </p:ext>
            </p:extLst>
          </p:nvPr>
        </p:nvGraphicFramePr>
        <p:xfrm>
          <a:off x="276045" y="1811870"/>
          <a:ext cx="2724732" cy="3648768"/>
        </p:xfrm>
        <a:graphic>
          <a:graphicData uri="http://schemas.openxmlformats.org/drawingml/2006/table">
            <a:tbl>
              <a:tblPr/>
              <a:tblGrid>
                <a:gridCol w="1772807">
                  <a:extLst>
                    <a:ext uri="{9D8B030D-6E8A-4147-A177-3AD203B41FA5}">
                      <a16:colId xmlns:a16="http://schemas.microsoft.com/office/drawing/2014/main" val="3915720077"/>
                    </a:ext>
                  </a:extLst>
                </a:gridCol>
                <a:gridCol w="951925">
                  <a:extLst>
                    <a:ext uri="{9D8B030D-6E8A-4147-A177-3AD203B41FA5}">
                      <a16:colId xmlns:a16="http://schemas.microsoft.com/office/drawing/2014/main" val="22579540"/>
                    </a:ext>
                  </a:extLst>
                </a:gridCol>
              </a:tblGrid>
              <a:tr h="304064">
                <a:tc>
                  <a:txBody>
                    <a:bodyPr/>
                    <a:lstStyle/>
                    <a:p>
                      <a:pPr algn="l" fontAlgn="b"/>
                      <a:r>
                        <a:rPr lang="en-US" sz="1100" b="1" i="0" u="none" strike="noStrike" dirty="0">
                          <a:solidFill>
                            <a:srgbClr val="000000"/>
                          </a:solidFill>
                          <a:effectLst/>
                          <a:latin typeface="Calibri" panose="020F0502020204030204" pitchFamily="34" charset="0"/>
                        </a:rPr>
                        <a:t>FY23-24 Operating Budget</a:t>
                      </a:r>
                    </a:p>
                  </a:txBody>
                  <a:tcPr marL="9525" marR="9525" marT="9525" marB="0" anchor="b">
                    <a:lnL>
                      <a:noFill/>
                    </a:lnL>
                    <a:lnR>
                      <a:noFill/>
                    </a:lnR>
                    <a:lnT>
                      <a:noFill/>
                    </a:lnT>
                    <a:lnB>
                      <a:noFill/>
                    </a:lnB>
                  </a:tcPr>
                </a:tc>
                <a:tc>
                  <a:txBody>
                    <a:bodyPr/>
                    <a:lstStyle/>
                    <a:p>
                      <a:pPr algn="r" fontAlgn="b"/>
                      <a:endParaRPr lang="en-US"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941178"/>
                  </a:ext>
                </a:extLst>
              </a:tr>
              <a:tr h="304064">
                <a:tc>
                  <a:txBody>
                    <a:bodyPr/>
                    <a:lstStyle/>
                    <a:p>
                      <a:pPr algn="l" fontAlgn="b"/>
                      <a:r>
                        <a:rPr lang="en-US" sz="1100" b="1" i="0" u="none" strike="noStrike" dirty="0">
                          <a:solidFill>
                            <a:srgbClr val="000000"/>
                          </a:solidFill>
                          <a:effectLst/>
                          <a:latin typeface="Calibri" panose="020F0502020204030204" pitchFamily="34" charset="0"/>
                        </a:rPr>
                        <a:t>Debt Service</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$10,473,589</a:t>
                      </a:r>
                    </a:p>
                  </a:txBody>
                  <a:tcPr marL="9525" marR="9525" marT="9525" marB="0" anchor="b">
                    <a:lnL>
                      <a:noFill/>
                    </a:lnL>
                    <a:lnR>
                      <a:noFill/>
                    </a:lnR>
                    <a:lnT>
                      <a:noFill/>
                    </a:lnT>
                    <a:lnB>
                      <a:noFill/>
                    </a:lnB>
                  </a:tcPr>
                </a:tc>
                <a:extLst>
                  <a:ext uri="{0D108BD9-81ED-4DB2-BD59-A6C34878D82A}">
                    <a16:rowId xmlns:a16="http://schemas.microsoft.com/office/drawing/2014/main" val="2777435362"/>
                  </a:ext>
                </a:extLst>
              </a:tr>
              <a:tr h="304064">
                <a:tc>
                  <a:txBody>
                    <a:bodyPr/>
                    <a:lstStyle/>
                    <a:p>
                      <a:pPr algn="l" fontAlgn="b"/>
                      <a:r>
                        <a:rPr lang="en-US" sz="1100" b="1" i="0" u="none" strike="noStrike">
                          <a:solidFill>
                            <a:srgbClr val="000000"/>
                          </a:solidFill>
                          <a:effectLst/>
                          <a:latin typeface="Calibri" panose="020F0502020204030204" pitchFamily="34" charset="0"/>
                        </a:rPr>
                        <a:t>Other Operating Expenses</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$5,244,097</a:t>
                      </a:r>
                    </a:p>
                  </a:txBody>
                  <a:tcPr marL="9525" marR="9525" marT="9525" marB="0" anchor="b">
                    <a:lnL>
                      <a:noFill/>
                    </a:lnL>
                    <a:lnR>
                      <a:noFill/>
                    </a:lnR>
                    <a:lnT>
                      <a:noFill/>
                    </a:lnT>
                    <a:lnB>
                      <a:noFill/>
                    </a:lnB>
                  </a:tcPr>
                </a:tc>
                <a:extLst>
                  <a:ext uri="{0D108BD9-81ED-4DB2-BD59-A6C34878D82A}">
                    <a16:rowId xmlns:a16="http://schemas.microsoft.com/office/drawing/2014/main" val="2056262211"/>
                  </a:ext>
                </a:extLst>
              </a:tr>
              <a:tr h="304064">
                <a:tc>
                  <a:txBody>
                    <a:bodyPr/>
                    <a:lstStyle/>
                    <a:p>
                      <a:pPr algn="l" fontAlgn="b"/>
                      <a:r>
                        <a:rPr lang="en-US" sz="1100" b="1" i="0" u="none" strike="noStrike">
                          <a:solidFill>
                            <a:srgbClr val="000000"/>
                          </a:solidFill>
                          <a:effectLst/>
                          <a:latin typeface="Calibri" panose="020F0502020204030204" pitchFamily="34" charset="0"/>
                        </a:rPr>
                        <a:t>Contractual Salary</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$4,272,397</a:t>
                      </a:r>
                    </a:p>
                  </a:txBody>
                  <a:tcPr marL="9525" marR="9525" marT="9525" marB="0" anchor="b">
                    <a:lnL>
                      <a:noFill/>
                    </a:lnL>
                    <a:lnR>
                      <a:noFill/>
                    </a:lnR>
                    <a:lnT>
                      <a:noFill/>
                    </a:lnT>
                    <a:lnB>
                      <a:noFill/>
                    </a:lnB>
                  </a:tcPr>
                </a:tc>
                <a:extLst>
                  <a:ext uri="{0D108BD9-81ED-4DB2-BD59-A6C34878D82A}">
                    <a16:rowId xmlns:a16="http://schemas.microsoft.com/office/drawing/2014/main" val="3374746768"/>
                  </a:ext>
                </a:extLst>
              </a:tr>
              <a:tr h="304064">
                <a:tc>
                  <a:txBody>
                    <a:bodyPr/>
                    <a:lstStyle/>
                    <a:p>
                      <a:pPr algn="l" fontAlgn="b"/>
                      <a:r>
                        <a:rPr lang="en-US" sz="1100" b="1" i="0" u="none" strike="noStrike">
                          <a:solidFill>
                            <a:srgbClr val="000000"/>
                          </a:solidFill>
                          <a:effectLst/>
                          <a:latin typeface="Calibri" panose="020F0502020204030204" pitchFamily="34" charset="0"/>
                        </a:rPr>
                        <a:t>Utilities and Commodities</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$3,778,080</a:t>
                      </a:r>
                    </a:p>
                  </a:txBody>
                  <a:tcPr marL="9525" marR="9525" marT="9525" marB="0" anchor="b">
                    <a:lnL>
                      <a:noFill/>
                    </a:lnL>
                    <a:lnR>
                      <a:noFill/>
                    </a:lnR>
                    <a:lnT>
                      <a:noFill/>
                    </a:lnT>
                    <a:lnB>
                      <a:noFill/>
                    </a:lnB>
                  </a:tcPr>
                </a:tc>
                <a:extLst>
                  <a:ext uri="{0D108BD9-81ED-4DB2-BD59-A6C34878D82A}">
                    <a16:rowId xmlns:a16="http://schemas.microsoft.com/office/drawing/2014/main" val="2431428148"/>
                  </a:ext>
                </a:extLst>
              </a:tr>
              <a:tr h="304064">
                <a:tc>
                  <a:txBody>
                    <a:bodyPr/>
                    <a:lstStyle/>
                    <a:p>
                      <a:pPr algn="l" fontAlgn="b"/>
                      <a:r>
                        <a:rPr lang="en-US" sz="1100" b="1" i="0" u="none" strike="noStrike">
                          <a:solidFill>
                            <a:srgbClr val="000000"/>
                          </a:solidFill>
                          <a:effectLst/>
                          <a:latin typeface="Calibri" panose="020F0502020204030204" pitchFamily="34" charset="0"/>
                        </a:rPr>
                        <a:t>Employee Benefits</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$1,352,038</a:t>
                      </a:r>
                    </a:p>
                  </a:txBody>
                  <a:tcPr marL="9525" marR="9525" marT="9525" marB="0" anchor="b">
                    <a:lnL>
                      <a:noFill/>
                    </a:lnL>
                    <a:lnR>
                      <a:noFill/>
                    </a:lnR>
                    <a:lnT>
                      <a:noFill/>
                    </a:lnT>
                    <a:lnB>
                      <a:noFill/>
                    </a:lnB>
                  </a:tcPr>
                </a:tc>
                <a:extLst>
                  <a:ext uri="{0D108BD9-81ED-4DB2-BD59-A6C34878D82A}">
                    <a16:rowId xmlns:a16="http://schemas.microsoft.com/office/drawing/2014/main" val="2987321834"/>
                  </a:ext>
                </a:extLst>
              </a:tr>
              <a:tr h="304064">
                <a:tc>
                  <a:txBody>
                    <a:bodyPr/>
                    <a:lstStyle/>
                    <a:p>
                      <a:pPr algn="l" fontAlgn="b"/>
                      <a:r>
                        <a:rPr lang="en-US" sz="1100" b="1" i="0" u="none" strike="noStrike">
                          <a:solidFill>
                            <a:srgbClr val="000000"/>
                          </a:solidFill>
                          <a:effectLst/>
                          <a:latin typeface="Calibri" panose="020F0502020204030204" pitchFamily="34" charset="0"/>
                        </a:rPr>
                        <a:t>Supplies</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$859,500</a:t>
                      </a:r>
                    </a:p>
                  </a:txBody>
                  <a:tcPr marL="9525" marR="9525" marT="9525" marB="0" anchor="b">
                    <a:lnL>
                      <a:noFill/>
                    </a:lnL>
                    <a:lnR>
                      <a:noFill/>
                    </a:lnR>
                    <a:lnT>
                      <a:noFill/>
                    </a:lnT>
                    <a:lnB>
                      <a:noFill/>
                    </a:lnB>
                  </a:tcPr>
                </a:tc>
                <a:extLst>
                  <a:ext uri="{0D108BD9-81ED-4DB2-BD59-A6C34878D82A}">
                    <a16:rowId xmlns:a16="http://schemas.microsoft.com/office/drawing/2014/main" val="3905689479"/>
                  </a:ext>
                </a:extLst>
              </a:tr>
              <a:tr h="304064">
                <a:tc>
                  <a:txBody>
                    <a:bodyPr/>
                    <a:lstStyle/>
                    <a:p>
                      <a:pPr algn="l" fontAlgn="b"/>
                      <a:r>
                        <a:rPr lang="en-US" sz="1100" b="1" i="0" u="none" strike="noStrike">
                          <a:solidFill>
                            <a:srgbClr val="000000"/>
                          </a:solidFill>
                          <a:effectLst/>
                          <a:latin typeface="Calibri" panose="020F0502020204030204" pitchFamily="34" charset="0"/>
                        </a:rPr>
                        <a:t>Payment to Insurance Fund </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$787,498</a:t>
                      </a:r>
                    </a:p>
                  </a:txBody>
                  <a:tcPr marL="9525" marR="9525" marT="9525" marB="0" anchor="b">
                    <a:lnL>
                      <a:noFill/>
                    </a:lnL>
                    <a:lnR>
                      <a:noFill/>
                    </a:lnR>
                    <a:lnT>
                      <a:noFill/>
                    </a:lnT>
                    <a:lnB>
                      <a:noFill/>
                    </a:lnB>
                  </a:tcPr>
                </a:tc>
                <a:extLst>
                  <a:ext uri="{0D108BD9-81ED-4DB2-BD59-A6C34878D82A}">
                    <a16:rowId xmlns:a16="http://schemas.microsoft.com/office/drawing/2014/main" val="3868664918"/>
                  </a:ext>
                </a:extLst>
              </a:tr>
              <a:tr h="304064">
                <a:tc>
                  <a:txBody>
                    <a:bodyPr/>
                    <a:lstStyle/>
                    <a:p>
                      <a:pPr algn="l" fontAlgn="b"/>
                      <a:r>
                        <a:rPr lang="en-US" sz="1100" b="1" i="0" u="none" strike="noStrike">
                          <a:solidFill>
                            <a:srgbClr val="000000"/>
                          </a:solidFill>
                          <a:effectLst/>
                          <a:latin typeface="Calibri" panose="020F0502020204030204" pitchFamily="34" charset="0"/>
                        </a:rPr>
                        <a:t>Retirement Benefits</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$586,120</a:t>
                      </a:r>
                    </a:p>
                  </a:txBody>
                  <a:tcPr marL="9525" marR="9525" marT="9525" marB="0" anchor="b">
                    <a:lnL>
                      <a:noFill/>
                    </a:lnL>
                    <a:lnR>
                      <a:noFill/>
                    </a:lnR>
                    <a:lnT>
                      <a:noFill/>
                    </a:lnT>
                    <a:lnB>
                      <a:noFill/>
                    </a:lnB>
                  </a:tcPr>
                </a:tc>
                <a:extLst>
                  <a:ext uri="{0D108BD9-81ED-4DB2-BD59-A6C34878D82A}">
                    <a16:rowId xmlns:a16="http://schemas.microsoft.com/office/drawing/2014/main" val="3361019053"/>
                  </a:ext>
                </a:extLst>
              </a:tr>
              <a:tr h="304064">
                <a:tc>
                  <a:txBody>
                    <a:bodyPr/>
                    <a:lstStyle/>
                    <a:p>
                      <a:pPr algn="l" fontAlgn="b"/>
                      <a:r>
                        <a:rPr lang="en-US" sz="1100" b="1" i="0" u="none" strike="noStrike">
                          <a:solidFill>
                            <a:srgbClr val="000000"/>
                          </a:solidFill>
                          <a:effectLst/>
                          <a:latin typeface="Calibri" panose="020F0502020204030204" pitchFamily="34" charset="0"/>
                        </a:rPr>
                        <a:t>Overtime, Diff &amp; Standby </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$538,094</a:t>
                      </a:r>
                    </a:p>
                  </a:txBody>
                  <a:tcPr marL="9525" marR="9525" marT="9525" marB="0" anchor="b">
                    <a:lnL>
                      <a:noFill/>
                    </a:lnL>
                    <a:lnR>
                      <a:noFill/>
                    </a:lnR>
                    <a:lnT>
                      <a:noFill/>
                    </a:lnT>
                    <a:lnB>
                      <a:noFill/>
                    </a:lnB>
                  </a:tcPr>
                </a:tc>
                <a:extLst>
                  <a:ext uri="{0D108BD9-81ED-4DB2-BD59-A6C34878D82A}">
                    <a16:rowId xmlns:a16="http://schemas.microsoft.com/office/drawing/2014/main" val="852202909"/>
                  </a:ext>
                </a:extLst>
              </a:tr>
              <a:tr h="304064">
                <a:tc>
                  <a:txBody>
                    <a:bodyPr/>
                    <a:lstStyle/>
                    <a:p>
                      <a:pPr algn="l" fontAlgn="b"/>
                      <a:r>
                        <a:rPr lang="en-US" sz="1100" b="1" i="0" u="none" strike="noStrike">
                          <a:solidFill>
                            <a:srgbClr val="000000"/>
                          </a:solidFill>
                          <a:effectLst/>
                          <a:latin typeface="Calibri" panose="020F0502020204030204" pitchFamily="34" charset="0"/>
                        </a:rPr>
                        <a:t>Central Cost Allocation</a:t>
                      </a: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$436,299</a:t>
                      </a:r>
                    </a:p>
                  </a:txBody>
                  <a:tcPr marL="9525" marR="9525" marT="9525" marB="0" anchor="b">
                    <a:lnL>
                      <a:noFill/>
                    </a:lnL>
                    <a:lnR>
                      <a:noFill/>
                    </a:lnR>
                    <a:lnT>
                      <a:noFill/>
                    </a:lnT>
                    <a:lnB>
                      <a:noFill/>
                    </a:lnB>
                  </a:tcPr>
                </a:tc>
                <a:extLst>
                  <a:ext uri="{0D108BD9-81ED-4DB2-BD59-A6C34878D82A}">
                    <a16:rowId xmlns:a16="http://schemas.microsoft.com/office/drawing/2014/main" val="2533826786"/>
                  </a:ext>
                </a:extLst>
              </a:tr>
              <a:tr h="304064">
                <a:tc>
                  <a:txBody>
                    <a:bodyPr/>
                    <a:lstStyle/>
                    <a:p>
                      <a:pPr algn="l" fontAlgn="b"/>
                      <a:r>
                        <a:rPr lang="en-US" sz="1100" b="1" i="0" u="none" strike="noStrike" dirty="0">
                          <a:solidFill>
                            <a:srgbClr val="000000"/>
                          </a:solidFill>
                          <a:effectLst/>
                          <a:latin typeface="Calibri" panose="020F0502020204030204" pitchFamily="34" charset="0"/>
                        </a:rPr>
                        <a:t>Total FY23-24 Budget</a:t>
                      </a:r>
                    </a:p>
                  </a:txBody>
                  <a:tcPr marL="9525" marR="9525" marT="9525" marB="0" anchor="b">
                    <a:lnL>
                      <a:noFill/>
                    </a:lnL>
                    <a:lnR>
                      <a:noFill/>
                    </a:lnR>
                    <a:lnT>
                      <a:noFill/>
                    </a:lnT>
                    <a:lnB>
                      <a:noFill/>
                    </a:lnB>
                  </a:tcPr>
                </a:tc>
                <a:tc>
                  <a:txBody>
                    <a:bodyPr/>
                    <a:lstStyle/>
                    <a:p>
                      <a:pPr algn="r" fontAlgn="b"/>
                      <a:r>
                        <a:rPr lang="en-US" sz="1100" b="1" i="0" u="none" strike="noStrike" dirty="0">
                          <a:solidFill>
                            <a:srgbClr val="FF0000"/>
                          </a:solidFill>
                          <a:effectLst/>
                          <a:latin typeface="Calibri" panose="020F0502020204030204" pitchFamily="34" charset="0"/>
                        </a:rPr>
                        <a:t>$28,327,712</a:t>
                      </a:r>
                    </a:p>
                  </a:txBody>
                  <a:tcPr marL="9525" marR="9525" marT="9525" marB="0" anchor="b">
                    <a:lnL>
                      <a:noFill/>
                    </a:lnL>
                    <a:lnR>
                      <a:noFill/>
                    </a:lnR>
                    <a:lnT>
                      <a:noFill/>
                    </a:lnT>
                    <a:lnB>
                      <a:noFill/>
                    </a:lnB>
                  </a:tcPr>
                </a:tc>
                <a:extLst>
                  <a:ext uri="{0D108BD9-81ED-4DB2-BD59-A6C34878D82A}">
                    <a16:rowId xmlns:a16="http://schemas.microsoft.com/office/drawing/2014/main" val="3810404287"/>
                  </a:ext>
                </a:extLst>
              </a:tr>
            </a:tbl>
          </a:graphicData>
        </a:graphic>
      </p:graphicFrame>
      <p:pic>
        <p:nvPicPr>
          <p:cNvPr id="10" name="Picture 9"/>
          <p:cNvPicPr>
            <a:picLocks noChangeAspect="1"/>
          </p:cNvPicPr>
          <p:nvPr/>
        </p:nvPicPr>
        <p:blipFill>
          <a:blip r:embed="rId4"/>
          <a:stretch>
            <a:fillRect/>
          </a:stretch>
        </p:blipFill>
        <p:spPr>
          <a:xfrm>
            <a:off x="3515932" y="540912"/>
            <a:ext cx="8397025" cy="5859887"/>
          </a:xfrm>
          <a:prstGeom prst="rect">
            <a:avLst/>
          </a:prstGeom>
        </p:spPr>
      </p:pic>
      <p:sp>
        <p:nvSpPr>
          <p:cNvPr id="11" name="TextBox 10"/>
          <p:cNvSpPr txBox="1"/>
          <p:nvPr/>
        </p:nvSpPr>
        <p:spPr>
          <a:xfrm>
            <a:off x="292484" y="6216133"/>
            <a:ext cx="2399201" cy="369332"/>
          </a:xfrm>
          <a:prstGeom prst="rect">
            <a:avLst/>
          </a:prstGeom>
          <a:noFill/>
        </p:spPr>
        <p:txBody>
          <a:bodyPr wrap="square" rtlCol="0">
            <a:spAutoFit/>
          </a:bodyPr>
          <a:lstStyle/>
          <a:p>
            <a:r>
              <a:rPr lang="en-US" sz="900" dirty="0"/>
              <a:t>Other Operating Expense: Legal, All Contracted Services, Purchased Property</a:t>
            </a:r>
          </a:p>
        </p:txBody>
      </p:sp>
    </p:spTree>
    <p:extLst>
      <p:ext uri="{BB962C8B-B14F-4D97-AF65-F5344CB8AC3E}">
        <p14:creationId xmlns:p14="http://schemas.microsoft.com/office/powerpoint/2010/main" val="21781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7818" y="253593"/>
            <a:ext cx="2542478" cy="1248937"/>
          </a:xfrm>
          <a:prstGeom prst="rect">
            <a:avLst/>
          </a:prstGeom>
        </p:spPr>
      </p:pic>
      <p:sp>
        <p:nvSpPr>
          <p:cNvPr id="3" name="Rectangle 2"/>
          <p:cNvSpPr/>
          <p:nvPr/>
        </p:nvSpPr>
        <p:spPr>
          <a:xfrm>
            <a:off x="1046794" y="1625798"/>
            <a:ext cx="10906908" cy="3877985"/>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rPr>
              <a:t>Major Variances of Expenditures from Prior Year</a:t>
            </a:r>
            <a:endParaRPr lang="en-US" sz="3200" dirty="0">
              <a:latin typeface="Calibri" panose="020F0502020204030204" pitchFamily="34" charset="0"/>
              <a:ea typeface="Calibri" panose="020F0502020204030204" pitchFamily="34" charset="0"/>
            </a:endParaRPr>
          </a:p>
          <a:p>
            <a:r>
              <a:rPr lang="en-US" sz="1400" dirty="0">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Contractual increase in wages for operators and mechanics in renewal of IUOE agreement (from 7/1/21) of $213,406 </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Increase in Active Medical and Payments to Insurance Fund of $217,514 offset by reduction in Pension Fund, OPEB Service Costs and UAL Amortization of ($221,150)</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Increase in Sludge Dryer Operating Contract of $151,000 (+7.1%) pegged to increase in CPI and increase in sludge hauling and disposal costs.</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Increase in natural gas for sludge dryer of $343,573 (+71%)</a:t>
            </a:r>
          </a:p>
          <a:p>
            <a:pPr marL="342900" indent="-342900">
              <a:buFont typeface="Symbol" panose="05050102010706020507" pitchFamily="18" charset="2"/>
              <a:buChar char=""/>
            </a:pPr>
            <a:endParaRPr lang="en-US" sz="2000" dirty="0">
              <a:latin typeface="Calibri" panose="020F0502020204030204" pitchFamily="34" charset="0"/>
              <a:ea typeface="Calibri" panose="020F0502020204030204" pitchFamily="34" charset="0"/>
            </a:endParaRPr>
          </a:p>
          <a:p>
            <a:r>
              <a:rPr lang="en-US" sz="2000" dirty="0">
                <a:latin typeface="Calibri" panose="020F0502020204030204" pitchFamily="34" charset="0"/>
                <a:ea typeface="Calibri" panose="020F0502020204030204" pitchFamily="34" charset="0"/>
              </a:rPr>
              <a:t>Note: Electrical costs stabilized by fixed supply cost contracts through November 2025 (+1.6%)</a:t>
            </a:r>
          </a:p>
          <a:p>
            <a:pPr marR="0" lvl="0">
              <a:spcBef>
                <a:spcPts val="0"/>
              </a:spcBef>
              <a:spcAft>
                <a:spcPts val="0"/>
              </a:spcAft>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7260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5" y="1768655"/>
            <a:ext cx="10512830" cy="3708708"/>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rPr>
              <a:t>Major Variances of Revenue from Prior Year</a:t>
            </a:r>
            <a:endParaRPr lang="en-US" sz="32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Increase in interest income from cash reserve of $450,000 (+900%)</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Increase in connection charges (principal) of $200,000 (15.4%) from new construction</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Increase in Darien treatment charge of $219,000 (+11%) based on metered flow</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Decrease in Darien capital reimbursement of ($495,000) (-29.5%)</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Increase in Sewer Use Fees of $564,420 (2.7%)</a:t>
            </a:r>
          </a:p>
          <a:p>
            <a:pPr marL="342900"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Decrease in Aquarion User Charges ($203,920) or (-69.9%) </a:t>
            </a:r>
          </a:p>
          <a:p>
            <a:pPr marL="742950" marR="0" lvl="1" indent="-285750">
              <a:spcBef>
                <a:spcPts val="0"/>
              </a:spcBef>
              <a:spcAft>
                <a:spcPts val="0"/>
              </a:spcAft>
              <a:buFont typeface="Courier New" panose="02070309020205020404" pitchFamily="49" charset="0"/>
              <a:buChar char="o"/>
            </a:pPr>
            <a:r>
              <a:rPr lang="en-US" sz="2400" dirty="0">
                <a:latin typeface="Calibri" panose="020F0502020204030204" pitchFamily="34" charset="0"/>
                <a:ea typeface="Calibri" panose="020F0502020204030204" pitchFamily="34" charset="0"/>
              </a:rPr>
              <a:t>Aquarion will cease discharge of WTP sludge</a:t>
            </a:r>
            <a:r>
              <a:rPr lang="en-US" sz="1100" dirty="0">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p:txBody>
      </p:sp>
      <p:pic>
        <p:nvPicPr>
          <p:cNvPr id="3" name="Picture 2"/>
          <p:cNvPicPr>
            <a:picLocks noChangeAspect="1"/>
          </p:cNvPicPr>
          <p:nvPr/>
        </p:nvPicPr>
        <p:blipFill>
          <a:blip r:embed="rId2"/>
          <a:stretch>
            <a:fillRect/>
          </a:stretch>
        </p:blipFill>
        <p:spPr>
          <a:xfrm>
            <a:off x="290946" y="236967"/>
            <a:ext cx="2542478" cy="1248937"/>
          </a:xfrm>
          <a:prstGeom prst="rect">
            <a:avLst/>
          </a:prstGeom>
        </p:spPr>
      </p:pic>
    </p:spTree>
    <p:extLst>
      <p:ext uri="{BB962C8B-B14F-4D97-AF65-F5344CB8AC3E}">
        <p14:creationId xmlns:p14="http://schemas.microsoft.com/office/powerpoint/2010/main" val="44669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3025" y="1991587"/>
            <a:ext cx="8581506" cy="4447371"/>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rPr>
              <a:t>Capital Project Requests </a:t>
            </a:r>
            <a:endParaRPr lang="en-US" sz="32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001313 Collection System Staff Building $450,000</a:t>
            </a:r>
          </a:p>
          <a:p>
            <a:pPr marL="800100" lvl="1" indent="-342900">
              <a:buFont typeface="Symbol" panose="05050102010706020507" pitchFamily="18" charset="2"/>
              <a:buChar char=""/>
            </a:pPr>
            <a:r>
              <a:rPr lang="en-US" sz="2000" dirty="0">
                <a:latin typeface="Calibri" panose="020F0502020204030204" pitchFamily="34" charset="0"/>
                <a:ea typeface="Calibri" panose="020F0502020204030204" pitchFamily="34" charset="0"/>
              </a:rPr>
              <a:t>Existing 1940’s metal building is beyond repair</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CP6904 WPCA Major Replacement $820,000 </a:t>
            </a:r>
          </a:p>
          <a:p>
            <a:pPr marL="742950" marR="0" lvl="1"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rPr>
              <a:t>Upgrade final clarifier No. 3 and misc. equipment replacements at WPCF</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CP4242 Sanitary Sewer Rehabilitation $865,000</a:t>
            </a:r>
          </a:p>
          <a:p>
            <a:pPr marL="742950" marR="0" lvl="1"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rPr>
              <a:t>Misc. sewer and manhole repairs, lining sewers and manholes to remove extraneous water identified by infiltration and inflow removal program</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CP9270 Sanitary Pumping Station Upgrade $1,050,000</a:t>
            </a:r>
          </a:p>
          <a:p>
            <a:pPr marL="742950" marR="0" lvl="1"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rPr>
              <a:t>Saddle Rock PS upgrade construction, Alvord Lane PS upgrade design, and misc. pump equipment replacement</a:t>
            </a:r>
          </a:p>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rPr>
              <a:t>C71282 Vehicle Replacement and Repair $50,000</a:t>
            </a:r>
          </a:p>
          <a:p>
            <a:pPr marL="742950" marR="0" lvl="1" indent="-285750">
              <a:spcBef>
                <a:spcPts val="0"/>
              </a:spcBef>
              <a:spcAft>
                <a:spcPts val="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rPr>
              <a:t>Replace aged vehicles </a:t>
            </a:r>
            <a:endParaRPr lang="en-US" sz="2000" dirty="0">
              <a:effectLst/>
              <a:latin typeface="Calibri" panose="020F0502020204030204" pitchFamily="34" charset="0"/>
              <a:ea typeface="Calibri" panose="020F0502020204030204" pitchFamily="34" charset="0"/>
            </a:endParaRPr>
          </a:p>
        </p:txBody>
      </p:sp>
      <p:pic>
        <p:nvPicPr>
          <p:cNvPr id="5" name="Picture 4"/>
          <p:cNvPicPr>
            <a:picLocks noChangeAspect="1"/>
          </p:cNvPicPr>
          <p:nvPr/>
        </p:nvPicPr>
        <p:blipFill>
          <a:blip r:embed="rId2"/>
          <a:stretch>
            <a:fillRect/>
          </a:stretch>
        </p:blipFill>
        <p:spPr>
          <a:xfrm>
            <a:off x="360940" y="401728"/>
            <a:ext cx="2542252" cy="1249788"/>
          </a:xfrm>
          <a:prstGeom prst="rect">
            <a:avLst/>
          </a:prstGeom>
        </p:spPr>
      </p:pic>
    </p:spTree>
    <p:extLst>
      <p:ext uri="{BB962C8B-B14F-4D97-AF65-F5344CB8AC3E}">
        <p14:creationId xmlns:p14="http://schemas.microsoft.com/office/powerpoint/2010/main" val="11808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2100</TotalTime>
  <Words>624</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Symbol</vt:lpstr>
      <vt:lpstr>Office Theme</vt:lpstr>
      <vt:lpstr>PowerPoint Presentation</vt:lpstr>
      <vt:lpstr>Stamford Water Pollution Control Authority</vt:lpstr>
      <vt:lpstr>SWPCA’s Mission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Stamford Water Pollution Control Authority</dc:title>
  <dc:creator>Brown, Ann</dc:creator>
  <cp:lastModifiedBy>Brink, William</cp:lastModifiedBy>
  <cp:revision>57</cp:revision>
  <cp:lastPrinted>2022-01-27T19:52:39Z</cp:lastPrinted>
  <dcterms:created xsi:type="dcterms:W3CDTF">2022-01-26T20:17:35Z</dcterms:created>
  <dcterms:modified xsi:type="dcterms:W3CDTF">2023-03-20T13:38:22Z</dcterms:modified>
</cp:coreProperties>
</file>