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3" r:id="rId3"/>
    <p:sldId id="259" r:id="rId4"/>
    <p:sldId id="260" r:id="rId5"/>
    <p:sldId id="262" r:id="rId6"/>
    <p:sldId id="271" r:id="rId7"/>
    <p:sldId id="270" r:id="rId8"/>
    <p:sldId id="268" r:id="rId9"/>
    <p:sldId id="269" r:id="rId10"/>
    <p:sldId id="272" r:id="rId11"/>
    <p:sldId id="273" r:id="rId12"/>
    <p:sldId id="266" r:id="rId13"/>
    <p:sldId id="264" r:id="rId14"/>
    <p:sldId id="267" r:id="rId15"/>
    <p:sldId id="26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A42"/>
    <a:srgbClr val="0097CC"/>
    <a:srgbClr val="A1ABB2"/>
    <a:srgbClr val="E8EBEC"/>
    <a:srgbClr val="CCD5DA"/>
    <a:srgbClr val="CCD0D5"/>
    <a:srgbClr val="DE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96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19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35874D-F3EA-4F07-B788-496DEBF4F2D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CEF800-6BE8-483D-8064-925654E5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1B7F703-B546-4B8E-8820-55AEFD7D024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CADD4BC9-EFE1-4251-8907-924C2A4CC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34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51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88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2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5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5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0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6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9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948" y="870577"/>
            <a:ext cx="5510623" cy="1796955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948" y="2975974"/>
            <a:ext cx="5510623" cy="114790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0EF3DA-80F4-44DE-AE13-68C54F6C624F}"/>
              </a:ext>
            </a:extLst>
          </p:cNvPr>
          <p:cNvCxnSpPr>
            <a:cxnSpLocks/>
          </p:cNvCxnSpPr>
          <p:nvPr userDrawn="1"/>
        </p:nvCxnSpPr>
        <p:spPr>
          <a:xfrm>
            <a:off x="429948" y="2821753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3E634F-7D2E-4EAB-A4E0-5986FCD05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48" y="6313851"/>
            <a:ext cx="4603514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72F31-DEB6-4225-B84B-D93FB675E957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BEE474-1A05-41F3-8926-207457AA8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836" y="896492"/>
            <a:ext cx="7196328" cy="761619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4438776" y="182232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1986540"/>
            <a:ext cx="8107682" cy="43304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4C698-9CAF-4BC2-BCC7-338DD84C7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4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B92CD8-49B2-408A-9FF8-76B70E1E83B0}"/>
              </a:ext>
            </a:extLst>
          </p:cNvPr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836" y="1999488"/>
            <a:ext cx="7196328" cy="1746504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4438776" y="391020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4074420"/>
            <a:ext cx="8107682" cy="712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16A4E-BADA-44A6-B562-37F969528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11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836" y="1999488"/>
            <a:ext cx="7196328" cy="1746504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4438776" y="391020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4074420"/>
            <a:ext cx="8107682" cy="712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9C330-2F7A-438D-B7D9-1DA2880F911E}"/>
              </a:ext>
            </a:extLst>
          </p:cNvPr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858E9-793B-4AAB-B9FD-AFF39B7BC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6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19C330-2F7A-438D-B7D9-1DA2880F911E}"/>
              </a:ext>
            </a:extLst>
          </p:cNvPr>
          <p:cNvSpPr/>
          <p:nvPr userDrawn="1"/>
        </p:nvSpPr>
        <p:spPr>
          <a:xfrm rot="10800000" flipV="1">
            <a:off x="0" y="2634557"/>
            <a:ext cx="9144000" cy="4223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853" y="3114675"/>
            <a:ext cx="7920971" cy="142189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518160" y="3114675"/>
            <a:ext cx="2" cy="2542034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853" y="4864995"/>
            <a:ext cx="7920988" cy="71276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127AC-0A8C-4C83-A178-EC50CE36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6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19C330-2F7A-438D-B7D9-1DA2880F911E}"/>
              </a:ext>
            </a:extLst>
          </p:cNvPr>
          <p:cNvSpPr/>
          <p:nvPr userDrawn="1"/>
        </p:nvSpPr>
        <p:spPr>
          <a:xfrm rot="10800000" flipV="1">
            <a:off x="0" y="2634557"/>
            <a:ext cx="9144000" cy="4223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854" y="3114675"/>
            <a:ext cx="4986606" cy="142189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518160" y="3114675"/>
            <a:ext cx="0" cy="142189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127AC-0A8C-4C83-A178-EC50CE36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4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6C99E-D7C2-42ED-BBFC-DFB5D134804E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D1B220-EBDC-461D-AB4A-3B44E37BFF55}"/>
              </a:ext>
            </a:extLst>
          </p:cNvPr>
          <p:cNvCxnSpPr>
            <a:cxnSpLocks/>
          </p:cNvCxnSpPr>
          <p:nvPr userDrawn="1"/>
        </p:nvCxnSpPr>
        <p:spPr>
          <a:xfrm>
            <a:off x="685800" y="185622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1421EC-FC21-4F52-8200-A99FA91862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5800" y="2002520"/>
            <a:ext cx="7696200" cy="4295775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4AA47-4C8C-42A8-9C4C-1214CD3324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0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erica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4A13C-1F0F-4478-9223-A7003663EB76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A771BA-2D7E-4A47-9CA3-A8E42BC1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7E3B90-FE4F-4078-B71D-5054BEEB2B1F}"/>
              </a:ext>
            </a:extLst>
          </p:cNvPr>
          <p:cNvCxnSpPr>
            <a:cxnSpLocks/>
          </p:cNvCxnSpPr>
          <p:nvPr userDrawn="1"/>
        </p:nvCxnSpPr>
        <p:spPr>
          <a:xfrm>
            <a:off x="685800" y="1856224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7EDC-C4AB-43E9-B7DB-18C412310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02519"/>
            <a:ext cx="7699375" cy="4297680"/>
          </a:xfrm>
        </p:spPr>
        <p:txBody>
          <a:bodyPr lIns="0"/>
          <a:lstStyle>
            <a:lvl1pPr marL="227013" indent="-227013">
              <a:buSzPct val="75000"/>
              <a:buFont typeface="+mj-lt"/>
              <a:buAutoNum type="arabicPeriod"/>
              <a:defRPr/>
            </a:lvl1pPr>
            <a:lvl2pPr marL="461963" indent="-225425">
              <a:buSzPct val="75000"/>
              <a:buFont typeface="+mj-lt"/>
              <a:buAutoNum type="arabicPeriod" startAt="2"/>
              <a:defRPr/>
            </a:lvl2pPr>
            <a:lvl3pPr marL="687388" indent="-225425">
              <a:buSzPct val="75000"/>
              <a:buFont typeface="+mj-lt"/>
              <a:buAutoNum type="arabicPeriod" startAt="3"/>
              <a:tabLst/>
              <a:defRPr/>
            </a:lvl3pPr>
            <a:lvl4pPr marL="914400" indent="-227013">
              <a:buSzPct val="75000"/>
              <a:buFont typeface="+mj-lt"/>
              <a:buAutoNum type="arabicPeriod" startAt="4"/>
              <a:defRPr/>
            </a:lvl4pPr>
            <a:lvl5pPr marL="1141413" indent="-227013">
              <a:buSzPct val="75000"/>
              <a:buFont typeface="+mj-lt"/>
              <a:buAutoNum type="arabicPeriod" startAt="5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6F888E-8878-4A07-BCCA-09A532DF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9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31F062-4999-4283-9531-9A63BA62C867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9B2827-BD46-4285-A18D-94535A2DC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30C8D3-BFE3-454B-90C9-D98135803F1E}"/>
              </a:ext>
            </a:extLst>
          </p:cNvPr>
          <p:cNvCxnSpPr>
            <a:cxnSpLocks/>
          </p:cNvCxnSpPr>
          <p:nvPr userDrawn="1"/>
        </p:nvCxnSpPr>
        <p:spPr>
          <a:xfrm>
            <a:off x="685800" y="185582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23BD28-ECF3-47BF-93BC-4E38A128764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48200" y="2001721"/>
            <a:ext cx="3752850" cy="399184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EF3068A-90CD-4931-8FDC-DA037282402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5800" y="2001721"/>
            <a:ext cx="3752850" cy="399184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2C5B3-B7FC-4F57-B74F-D952AEB9C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3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erica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0A279A-2F77-4AD4-9647-C1A5BB797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3608F8-990D-4014-9257-791FF62A1328}"/>
              </a:ext>
            </a:extLst>
          </p:cNvPr>
          <p:cNvCxnSpPr>
            <a:cxnSpLocks/>
          </p:cNvCxnSpPr>
          <p:nvPr userDrawn="1"/>
        </p:nvCxnSpPr>
        <p:spPr>
          <a:xfrm>
            <a:off x="685799" y="185622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4B2BB6-26F1-4580-9A63-ED90D78E6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2002520"/>
            <a:ext cx="3749040" cy="4235317"/>
          </a:xfrm>
        </p:spPr>
        <p:txBody>
          <a:bodyPr lIns="0"/>
          <a:lstStyle>
            <a:lvl1pPr marL="227013" indent="-227013">
              <a:buSzPct val="75000"/>
              <a:buFont typeface="+mj-lt"/>
              <a:buAutoNum type="arabicPeriod"/>
              <a:defRPr/>
            </a:lvl1pPr>
            <a:lvl2pPr marL="461963" indent="-225425">
              <a:buSzPct val="75000"/>
              <a:buFont typeface="+mj-lt"/>
              <a:buAutoNum type="arabicPeriod" startAt="2"/>
              <a:defRPr/>
            </a:lvl2pPr>
            <a:lvl3pPr marL="687388" indent="-225425">
              <a:buSzPct val="75000"/>
              <a:buFont typeface="+mj-lt"/>
              <a:buAutoNum type="arabicPeriod" startAt="3"/>
              <a:tabLst/>
              <a:defRPr/>
            </a:lvl3pPr>
            <a:lvl4pPr marL="914400" indent="-227013">
              <a:buSzPct val="75000"/>
              <a:buFont typeface="+mj-lt"/>
              <a:buAutoNum type="arabicPeriod" startAt="4"/>
              <a:defRPr/>
            </a:lvl4pPr>
            <a:lvl5pPr marL="1141413" indent="-227013">
              <a:buSzPct val="75000"/>
              <a:buFont typeface="+mj-lt"/>
              <a:buAutoNum type="arabicPeriod" startAt="5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8317A7-1894-46FE-AEAA-679431214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6008" y="2002520"/>
            <a:ext cx="3749040" cy="4235317"/>
          </a:xfrm>
        </p:spPr>
        <p:txBody>
          <a:bodyPr lIns="0"/>
          <a:lstStyle>
            <a:lvl1pPr marL="227013" indent="-227013">
              <a:buSzPct val="75000"/>
              <a:buFont typeface="+mj-lt"/>
              <a:buAutoNum type="arabicPeriod"/>
              <a:defRPr/>
            </a:lvl1pPr>
            <a:lvl2pPr marL="461963" indent="-225425">
              <a:buSzPct val="75000"/>
              <a:buFont typeface="+mj-lt"/>
              <a:buAutoNum type="arabicPeriod" startAt="2"/>
              <a:defRPr/>
            </a:lvl2pPr>
            <a:lvl3pPr marL="687388" indent="-225425">
              <a:buSzPct val="75000"/>
              <a:buFont typeface="+mj-lt"/>
              <a:buAutoNum type="arabicPeriod" startAt="3"/>
              <a:tabLst/>
              <a:defRPr/>
            </a:lvl3pPr>
            <a:lvl4pPr marL="914400" indent="-227013">
              <a:buSzPct val="75000"/>
              <a:buFont typeface="+mj-lt"/>
              <a:buAutoNum type="arabicPeriod" startAt="4"/>
              <a:defRPr/>
            </a:lvl4pPr>
            <a:lvl5pPr marL="1141413" indent="-227013">
              <a:buSzPct val="75000"/>
              <a:buFont typeface="+mj-lt"/>
              <a:buAutoNum type="arabicPeriod" startAt="5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B9F4F-F0A9-4D11-AEBE-F3E0ADCA81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0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5C2A1B3-21DA-4EEA-96A2-54FE283B32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5800" y="3206738"/>
            <a:ext cx="1833984" cy="314896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7E9CF42-9D3A-41FB-8066-C71B60AEC5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800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8C80FDF-542E-432A-B1B7-F4BBF78173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01959" y="3206737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2A78E4B-D0FD-4062-B791-A65AF6C5AD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1959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83CAB82-1CAF-492D-86A4-4F8AEF718D5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657853" y="3206737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B77AF21-5CE3-4B36-90D5-7CE98F35E7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57853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50B3EFF-D14D-40FB-A673-57CB06D752B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29906" y="3206737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D70B89C-1446-447B-9151-90F7D2388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29906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E437592-B551-4475-8C83-03C467B98F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799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D232877-89B9-4D87-8E30-D9063290938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657852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2CE620A-C721-4938-B9AD-FE62AC41E26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29906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2AEDD1B-E9F1-4A45-8B1F-57D7EFE565A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601958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9FA9BE-6622-441E-9B37-A9465AC03DA5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F8038-9891-4E73-98EB-77B023B736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6FD1F2-6D82-49A9-8EDD-1DFFA4DD1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949" y="1449238"/>
            <a:ext cx="5510622" cy="1218294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2A1130F-BB58-4E94-AAA6-2881A06D28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949" y="2975975"/>
            <a:ext cx="5510622" cy="89728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698FE-4AE3-4629-A127-42AFBCD5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48" y="6313851"/>
            <a:ext cx="4603514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0DEB0-5C96-4C58-B1D4-EA9D1E6EA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26" y="5877986"/>
            <a:ext cx="1492646" cy="8717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965D45-90E6-4EA1-970F-DFE72A9411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61756" y="1345721"/>
            <a:ext cx="0" cy="277816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0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89E9B1C-0E10-4331-BD1F-33E6D76579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5611" y="3173758"/>
            <a:ext cx="2290147" cy="3148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A5F1B5-7268-4454-88BB-4F8F6AD017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5611" y="2068686"/>
            <a:ext cx="2290147" cy="777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E05583-2642-4D2F-B8AF-257FD50F7D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5802" y="3173759"/>
            <a:ext cx="2290147" cy="314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FEB474E-8B79-42AD-9C2D-777C3FBE26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5802" y="2068685"/>
            <a:ext cx="2290147" cy="777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C328607-032B-4A91-8ED0-BDF0D4E546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12978" y="3173758"/>
            <a:ext cx="2290147" cy="3148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579EF95-798E-486B-B7D5-EFFA0EB1BB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912978" y="2068685"/>
            <a:ext cx="2290147" cy="7778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F260F19-B2FD-49D1-B5BD-1A2AEF36AB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0" y="3488655"/>
            <a:ext cx="2290149" cy="1779086"/>
          </a:xfrm>
          <a:prstGeom prst="rect">
            <a:avLst/>
          </a:prstGeom>
        </p:spPr>
        <p:txBody>
          <a:bodyPr vert="horz" lIns="0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C3F5C17-9C35-43C0-A3C0-AA2C123A036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05609" y="3488655"/>
            <a:ext cx="2290149" cy="1779086"/>
          </a:xfrm>
          <a:prstGeom prst="rect">
            <a:avLst/>
          </a:prstGeom>
        </p:spPr>
        <p:txBody>
          <a:bodyPr vert="horz" lIns="0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D879570-A69F-4507-843D-54CEADEC9F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912975" y="3488655"/>
            <a:ext cx="2290149" cy="1779086"/>
          </a:xfrm>
          <a:prstGeom prst="rect">
            <a:avLst/>
          </a:prstGeom>
        </p:spPr>
        <p:txBody>
          <a:bodyPr vert="horz" lIns="0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542230-547B-4088-83CD-628F1A49D32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1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ec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3C3DC85-A78C-4EB5-A50D-E7B22C22CD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9720" y="3365572"/>
            <a:ext cx="1833984" cy="314896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19375852-F183-40EA-9B18-FEA1D409CE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9720" y="2283565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3B63E898-FB81-4EE0-8103-4EAFB33DB5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659907" y="3365571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E878B82-F622-41BB-B00F-FFFCF91055B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9907" y="2283565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F29DF1E-BEFB-406D-9E07-D31D121D31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36060" y="3365571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112E1D0-50F0-431A-8FEB-0E9D72E16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6060" y="2283565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34C3CBC-F1C6-4520-8156-08373C7AD3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719" y="3680468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F03489-E046-414D-B42F-98BA9D05132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659906" y="3680468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29FDB55-10E2-4D84-A315-331F1D58705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36060" y="3680468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7995E4-A079-477D-949C-F299EA004909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3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3DABED-54F7-49E2-841B-DBB1194218B1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B09DE0-E3B3-4699-B3DC-3AB6B32C3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162FB0-7368-43D1-921E-4F2709A2D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16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E903E9-1DBC-49EC-9E39-573C3A52AF6D}"/>
              </a:ext>
            </a:extLst>
          </p:cNvPr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36" y="2188465"/>
            <a:ext cx="7196328" cy="248106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0" i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670559" y="4824599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98F9CF-E71F-40E5-8638-258748666F35}"/>
              </a:ext>
            </a:extLst>
          </p:cNvPr>
          <p:cNvCxnSpPr>
            <a:cxnSpLocks/>
          </p:cNvCxnSpPr>
          <p:nvPr userDrawn="1"/>
        </p:nvCxnSpPr>
        <p:spPr>
          <a:xfrm>
            <a:off x="670559" y="2036065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925A6-7F8B-48DF-8DBF-9E8DEF6611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6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36" y="2188465"/>
            <a:ext cx="7196328" cy="248106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670559" y="4824599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98F9CF-E71F-40E5-8638-258748666F35}"/>
              </a:ext>
            </a:extLst>
          </p:cNvPr>
          <p:cNvCxnSpPr>
            <a:cxnSpLocks/>
          </p:cNvCxnSpPr>
          <p:nvPr userDrawn="1"/>
        </p:nvCxnSpPr>
        <p:spPr>
          <a:xfrm>
            <a:off x="670559" y="2036065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7B6D1C-F241-46B6-BF5B-CCFDE1647897}"/>
              </a:ext>
            </a:extLst>
          </p:cNvPr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C3645-21D3-4E32-94B5-157EE1B8C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3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34A1F2-1C89-4DD5-B68A-087A53486103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7743013D-173C-4784-917E-6FD1FD7FD6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70999"/>
            <a:ext cx="3590925" cy="6586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en-US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14C8AC2-90D9-4F54-B63A-F76680B80B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0960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614020-6F12-4400-973C-C3E71B259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60" y="63246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ED6A1E-0EBB-4B14-8B56-CD9E962AEFA7}"/>
              </a:ext>
            </a:extLst>
          </p:cNvPr>
          <p:cNvCxnSpPr>
            <a:cxnSpLocks/>
          </p:cNvCxnSpPr>
          <p:nvPr userDrawn="1"/>
        </p:nvCxnSpPr>
        <p:spPr>
          <a:xfrm>
            <a:off x="3870960" y="179984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0CCD3-D552-420A-B1E7-0477911AD1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870960" y="6356350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03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6D500-3373-4A48-8511-CAC28C7D7791}"/>
              </a:ext>
            </a:extLst>
          </p:cNvPr>
          <p:cNvSpPr/>
          <p:nvPr userDrawn="1"/>
        </p:nvSpPr>
        <p:spPr>
          <a:xfrm>
            <a:off x="0" y="0"/>
            <a:ext cx="8836182" cy="34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4A1F2-1C89-4DD5-B68A-087A53486103}"/>
              </a:ext>
            </a:extLst>
          </p:cNvPr>
          <p:cNvSpPr/>
          <p:nvPr userDrawn="1"/>
        </p:nvSpPr>
        <p:spPr>
          <a:xfrm flipV="1">
            <a:off x="0" y="0"/>
            <a:ext cx="3590925" cy="6857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870960" y="1943099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321F0FE-4045-4B80-A419-067E552B9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60" y="63246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409C51-85DF-4FE9-909C-935BCA71AEB6}"/>
              </a:ext>
            </a:extLst>
          </p:cNvPr>
          <p:cNvCxnSpPr>
            <a:cxnSpLocks/>
          </p:cNvCxnSpPr>
          <p:nvPr userDrawn="1"/>
        </p:nvCxnSpPr>
        <p:spPr>
          <a:xfrm>
            <a:off x="3870960" y="179984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5D100B8-36B8-492F-B15D-B55ACCD7F0B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602" y="1943099"/>
            <a:ext cx="2873720" cy="4143375"/>
          </a:xfrm>
          <a:prstGeom prst="rect">
            <a:avLst/>
          </a:prstGeom>
        </p:spPr>
        <p:txBody>
          <a:bodyPr l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82DF0-0C11-425D-AAF4-3C54926604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870960" y="6356350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34A1F2-1C89-4DD5-B68A-087A53486103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F186CF8-90AD-4CC8-A3F9-EA5C2EBDB04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6747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B1052-A064-4D29-AD87-785025F20281}"/>
              </a:ext>
            </a:extLst>
          </p:cNvPr>
          <p:cNvCxnSpPr>
            <a:cxnSpLocks/>
          </p:cNvCxnSpPr>
          <p:nvPr userDrawn="1"/>
        </p:nvCxnSpPr>
        <p:spPr>
          <a:xfrm>
            <a:off x="676747" y="1813370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24B4187-9493-4630-87CB-0F6A4EC8BEC5}"/>
              </a:ext>
            </a:extLst>
          </p:cNvPr>
          <p:cNvSpPr/>
          <p:nvPr userDrawn="1"/>
        </p:nvSpPr>
        <p:spPr>
          <a:xfrm flipV="1">
            <a:off x="0" y="-3222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A8DE14-591C-44A5-994E-73EC1584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747" y="65951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A1631B9-240B-44B4-BD2A-02407D960D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53075" y="-1"/>
            <a:ext cx="3590925" cy="6857999"/>
          </a:xfrm>
          <a:custGeom>
            <a:avLst/>
            <a:gdLst>
              <a:gd name="connsiteX0" fmla="*/ 0 w 3590925"/>
              <a:gd name="connsiteY0" fmla="*/ 0 h 6857999"/>
              <a:gd name="connsiteX1" fmla="*/ 3590925 w 3590925"/>
              <a:gd name="connsiteY1" fmla="*/ 0 h 6857999"/>
              <a:gd name="connsiteX2" fmla="*/ 3590925 w 3590925"/>
              <a:gd name="connsiteY2" fmla="*/ 6857999 h 6857999"/>
              <a:gd name="connsiteX3" fmla="*/ 0 w 3590925"/>
              <a:gd name="connsiteY3" fmla="*/ 6857999 h 6857999"/>
              <a:gd name="connsiteX4" fmla="*/ 0 w 3590925"/>
              <a:gd name="connsiteY4" fmla="*/ 270999 h 6857999"/>
              <a:gd name="connsiteX5" fmla="*/ 3045919 w 3590925"/>
              <a:gd name="connsiteY5" fmla="*/ 270999 h 6857999"/>
              <a:gd name="connsiteX6" fmla="*/ 3045919 w 3590925"/>
              <a:gd name="connsiteY6" fmla="*/ 1 h 6857999"/>
              <a:gd name="connsiteX7" fmla="*/ 0 w 3590925"/>
              <a:gd name="connsiteY7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925" h="6857999">
                <a:moveTo>
                  <a:pt x="0" y="0"/>
                </a:moveTo>
                <a:lnTo>
                  <a:pt x="3590925" y="0"/>
                </a:lnTo>
                <a:lnTo>
                  <a:pt x="3590925" y="6857999"/>
                </a:lnTo>
                <a:lnTo>
                  <a:pt x="0" y="6857999"/>
                </a:lnTo>
                <a:lnTo>
                  <a:pt x="0" y="270999"/>
                </a:lnTo>
                <a:lnTo>
                  <a:pt x="3045919" y="270999"/>
                </a:lnTo>
                <a:lnTo>
                  <a:pt x="3045919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vert="horz" wrap="square">
            <a:noAutofit/>
          </a:bodyPr>
          <a:lstStyle>
            <a:lvl1pPr marL="0" indent="0">
              <a:buFontTx/>
              <a:buNone/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A98440-BEBE-47CC-AECD-1990007220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64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4458A4-F82D-4E6A-A363-176F6E6C80CB}"/>
              </a:ext>
            </a:extLst>
          </p:cNvPr>
          <p:cNvSpPr/>
          <p:nvPr userDrawn="1"/>
        </p:nvSpPr>
        <p:spPr>
          <a:xfrm rot="10800000" flipV="1">
            <a:off x="5548482" y="-1"/>
            <a:ext cx="3595515" cy="6857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12B412B-29CD-4ECA-8030-98D34532DBA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6747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D18D5F-1BFF-4821-9ACA-43586FE3501A}"/>
              </a:ext>
            </a:extLst>
          </p:cNvPr>
          <p:cNvCxnSpPr>
            <a:cxnSpLocks/>
          </p:cNvCxnSpPr>
          <p:nvPr userDrawn="1"/>
        </p:nvCxnSpPr>
        <p:spPr>
          <a:xfrm>
            <a:off x="676747" y="1813370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1312679-AE07-494B-883E-C901DE588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747" y="65951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FDCED15-E7B1-4A40-BEE2-4DD196A0427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09379" y="1943100"/>
            <a:ext cx="2873720" cy="4143375"/>
          </a:xfrm>
          <a:prstGeom prst="rect">
            <a:avLst/>
          </a:prstGeom>
        </p:spPr>
        <p:txBody>
          <a:bodyPr l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229D5-6EF4-4A56-8313-E0CA6E6BB3C9}"/>
              </a:ext>
            </a:extLst>
          </p:cNvPr>
          <p:cNvSpPr txBox="1"/>
          <p:nvPr userDrawn="1"/>
        </p:nvSpPr>
        <p:spPr>
          <a:xfrm>
            <a:off x="7894622" y="6464171"/>
            <a:ext cx="704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C445941-74CC-4112-9061-4DB01C9C001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721790-343C-4EDB-83B2-E10EC07AE283}"/>
              </a:ext>
            </a:extLst>
          </p:cNvPr>
          <p:cNvSpPr txBox="1">
            <a:spLocks/>
          </p:cNvSpPr>
          <p:nvPr userDrawn="1"/>
        </p:nvSpPr>
        <p:spPr>
          <a:xfrm>
            <a:off x="3832891" y="6460401"/>
            <a:ext cx="4603514" cy="21945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marR="0" indent="-2254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LOCKTON COMPANIES  |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5C25D-C3BC-425E-97FA-70D7428BBA4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08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-1" y="0"/>
            <a:ext cx="6144883" cy="6858000"/>
          </a:xfrm>
          <a:prstGeom prst="rect">
            <a:avLst/>
          </a:prstGeom>
          <a:solidFill>
            <a:srgbClr val="E8EB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E5EAF36-B329-4290-91FC-0BD304F279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2533" y="1943100"/>
            <a:ext cx="2362200" cy="4143373"/>
          </a:xfrm>
          <a:prstGeom prst="rect">
            <a:avLst/>
          </a:prstGeom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4B94D49-B7DC-4F85-A20A-9EB185358B0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6747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65A958-1B9A-481D-A5D8-B5521C3CEB38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CF2F52-BABC-4F57-9C85-603CDFF31B55}"/>
              </a:ext>
            </a:extLst>
          </p:cNvPr>
          <p:cNvCxnSpPr>
            <a:cxnSpLocks/>
          </p:cNvCxnSpPr>
          <p:nvPr userDrawn="1"/>
        </p:nvCxnSpPr>
        <p:spPr>
          <a:xfrm>
            <a:off x="676747" y="1813370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CA498E1-53A2-4FBE-9CB1-5032E231A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747" y="65951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19B5C5-43D5-47A0-9315-FA83222DBA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8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F8038-9891-4E73-98EB-77B023B7363D}"/>
              </a:ext>
            </a:extLst>
          </p:cNvPr>
          <p:cNvSpPr/>
          <p:nvPr userDrawn="1"/>
        </p:nvSpPr>
        <p:spPr>
          <a:xfrm>
            <a:off x="0" y="787229"/>
            <a:ext cx="6867083" cy="3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D41-2C9D-4813-9FCD-CE92CBACB922}"/>
              </a:ext>
            </a:extLst>
          </p:cNvPr>
          <p:cNvCxnSpPr>
            <a:cxnSpLocks/>
          </p:cNvCxnSpPr>
          <p:nvPr userDrawn="1"/>
        </p:nvCxnSpPr>
        <p:spPr>
          <a:xfrm>
            <a:off x="429949" y="2821753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36FD1F2-6D82-49A9-8EDD-1DFFA4DD1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949" y="870577"/>
            <a:ext cx="5510622" cy="1796955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2A1130F-BB58-4E94-AAA6-2881A06D28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949" y="2975974"/>
            <a:ext cx="5510622" cy="114790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698FE-4AE3-4629-A127-42AFBCD5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48" y="6313851"/>
            <a:ext cx="4603514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66CA2-65DB-436F-8D60-EF1B866F9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BDCE87-6A52-4B18-AC40-398BBA15F662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5CC11-525C-45CC-8064-51FB41CFE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8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761841"/>
              </p:ext>
            </p:extLst>
          </p:nvPr>
        </p:nvGraphicFramePr>
        <p:xfrm>
          <a:off x="685800" y="1417319"/>
          <a:ext cx="7829550" cy="4735815"/>
        </p:xfrm>
        <a:graphic>
          <a:graphicData uri="http://schemas.openxmlformats.org/drawingml/2006/table">
            <a:tbl>
              <a:tblPr firstRow="1" bandRow="1"/>
              <a:tblGrid>
                <a:gridCol w="782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89391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92226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988383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671371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671203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58432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51264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89628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7853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763175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535507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E4B3C6-4036-4A4F-952A-FBC7655CD8A1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00397-3E11-4E96-A0AE-0E4354BC98FC}"/>
              </a:ext>
            </a:extLst>
          </p:cNvPr>
          <p:cNvSpPr txBox="1"/>
          <p:nvPr userDrawn="1"/>
        </p:nvSpPr>
        <p:spPr>
          <a:xfrm>
            <a:off x="685800" y="704863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1"/>
                </a:solidFill>
                <a:latin typeface="Garamond" panose="02020404030301010803" pitchFamily="18" charset="0"/>
              </a:rPr>
              <a:t>Notes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74AFE-3090-4BA1-9DE6-CC0D8B431D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5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2BDF5D-8C1A-44B0-BC75-41587FE32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383" y="649287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0DD20-52A6-4079-89A6-6552920B1995}"/>
              </a:ext>
            </a:extLst>
          </p:cNvPr>
          <p:cNvSpPr txBox="1"/>
          <p:nvPr userDrawn="1"/>
        </p:nvSpPr>
        <p:spPr>
          <a:xfrm>
            <a:off x="436383" y="6462549"/>
            <a:ext cx="4593772" cy="184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Lockton Companies. All rights reserved.</a:t>
            </a:r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0D0456-B02E-4DCF-9739-1A0EF03025CD}"/>
              </a:ext>
            </a:extLst>
          </p:cNvPr>
          <p:cNvGrpSpPr/>
          <p:nvPr userDrawn="1"/>
        </p:nvGrpSpPr>
        <p:grpSpPr>
          <a:xfrm>
            <a:off x="436383" y="2952393"/>
            <a:ext cx="7132895" cy="861774"/>
            <a:chOff x="264367" y="2952393"/>
            <a:chExt cx="7132895" cy="8617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583751-896A-431C-A641-6382DB73D7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8429" y="3592069"/>
              <a:ext cx="6790925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8BED8B-2829-4B38-99C6-4AA3EC428E7D}"/>
                </a:ext>
              </a:extLst>
            </p:cNvPr>
            <p:cNvSpPr txBox="1"/>
            <p:nvPr userDrawn="1"/>
          </p:nvSpPr>
          <p:spPr>
            <a:xfrm>
              <a:off x="264367" y="2952393"/>
              <a:ext cx="71328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i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Independence changes everything.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D56CB-D2C9-424A-8A4F-4C11CC39E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20" y="5446995"/>
            <a:ext cx="1981204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4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F7151-47AF-499F-8A85-370FC4279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383" y="649287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0DD20-52A6-4079-89A6-6552920B1995}"/>
              </a:ext>
            </a:extLst>
          </p:cNvPr>
          <p:cNvSpPr txBox="1"/>
          <p:nvPr userDrawn="1"/>
        </p:nvSpPr>
        <p:spPr>
          <a:xfrm>
            <a:off x="436383" y="6462549"/>
            <a:ext cx="4593772" cy="184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2021 Lockton Companies. All rights reserved.</a:t>
            </a:r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0D0456-B02E-4DCF-9739-1A0EF03025CD}"/>
              </a:ext>
            </a:extLst>
          </p:cNvPr>
          <p:cNvGrpSpPr/>
          <p:nvPr userDrawn="1"/>
        </p:nvGrpSpPr>
        <p:grpSpPr>
          <a:xfrm>
            <a:off x="436383" y="2952393"/>
            <a:ext cx="7132895" cy="861774"/>
            <a:chOff x="264367" y="2952393"/>
            <a:chExt cx="7132895" cy="8617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583751-896A-431C-A641-6382DB73D7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8429" y="3592069"/>
              <a:ext cx="6790925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8BED8B-2829-4B38-99C6-4AA3EC428E7D}"/>
                </a:ext>
              </a:extLst>
            </p:cNvPr>
            <p:cNvSpPr txBox="1"/>
            <p:nvPr userDrawn="1"/>
          </p:nvSpPr>
          <p:spPr>
            <a:xfrm>
              <a:off x="264367" y="2952393"/>
              <a:ext cx="71328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i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Independence changes everything.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167AE57-A5D2-4CC0-970F-5DCF9F06EE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4" y="5446995"/>
            <a:ext cx="197815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1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graph header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E5993E-5B81-4D54-BE87-0186C020862F}"/>
              </a:ext>
            </a:extLst>
          </p:cNvPr>
          <p:cNvSpPr/>
          <p:nvPr userDrawn="1"/>
        </p:nvSpPr>
        <p:spPr>
          <a:xfrm>
            <a:off x="685800" y="2058954"/>
            <a:ext cx="7699249" cy="4267293"/>
          </a:xfrm>
          <a:prstGeom prst="rect">
            <a:avLst/>
          </a:prstGeom>
          <a:solidFill>
            <a:srgbClr val="E8E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4719537-FB6D-404A-8917-E1E195E1687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93329" y="2118631"/>
            <a:ext cx="7484191" cy="414793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780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CBA666-5BC0-4154-A840-738373D05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r="16654" b="5513"/>
          <a:stretch/>
        </p:blipFill>
        <p:spPr>
          <a:xfrm>
            <a:off x="3645543" y="635627"/>
            <a:ext cx="5214188" cy="42603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EB61CC-4E3F-4CAC-A7C7-2E11092FC76A}"/>
              </a:ext>
            </a:extLst>
          </p:cNvPr>
          <p:cNvSpPr/>
          <p:nvPr userDrawn="1"/>
        </p:nvSpPr>
        <p:spPr>
          <a:xfrm>
            <a:off x="291518" y="635628"/>
            <a:ext cx="3417396" cy="4260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DB084-61F4-4EB2-8153-A6059EBCB1F4}"/>
              </a:ext>
            </a:extLst>
          </p:cNvPr>
          <p:cNvSpPr/>
          <p:nvPr userDrawn="1"/>
        </p:nvSpPr>
        <p:spPr>
          <a:xfrm>
            <a:off x="633755" y="1104529"/>
            <a:ext cx="4535786" cy="239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B004CC2-6072-43CD-8C8A-9D9ECBF43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754" y="6313851"/>
            <a:ext cx="4399707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CF184F-1B04-4396-9D1C-910128DE2EE3}"/>
              </a:ext>
            </a:extLst>
          </p:cNvPr>
          <p:cNvCxnSpPr>
            <a:cxnSpLocks/>
          </p:cNvCxnSpPr>
          <p:nvPr userDrawn="1"/>
        </p:nvCxnSpPr>
        <p:spPr>
          <a:xfrm>
            <a:off x="798788" y="2708539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D939D82-623C-4E51-B17E-2EA6404B2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86F898-8965-494E-BB34-94C175C98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788" y="1239085"/>
            <a:ext cx="4206240" cy="1353312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E87CC3-1683-4D1D-A7EF-705CE9A700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788" y="2824680"/>
            <a:ext cx="4206240" cy="53414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3660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71D636B-F417-4E1A-89AE-2E8EF5E6E13E}"/>
              </a:ext>
            </a:extLst>
          </p:cNvPr>
          <p:cNvSpPr/>
          <p:nvPr userDrawn="1"/>
        </p:nvSpPr>
        <p:spPr>
          <a:xfrm>
            <a:off x="0" y="217280"/>
            <a:ext cx="9144000" cy="50971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8A6A70-B49F-453C-B166-A29240400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13104"/>
          <a:stretch/>
        </p:blipFill>
        <p:spPr>
          <a:xfrm>
            <a:off x="3645543" y="635629"/>
            <a:ext cx="5206940" cy="42662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D753086-D7E4-457A-88AF-8754BFCD4274}"/>
              </a:ext>
            </a:extLst>
          </p:cNvPr>
          <p:cNvSpPr/>
          <p:nvPr userDrawn="1"/>
        </p:nvSpPr>
        <p:spPr>
          <a:xfrm>
            <a:off x="291518" y="635628"/>
            <a:ext cx="3417396" cy="4260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6F5EEDA-491B-4F28-A3F8-7C3802047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004" y="6313851"/>
            <a:ext cx="4488458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389097-B117-4443-90C0-884B4B662C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8E832A-4F8E-436D-B847-8D7DC8D92578}"/>
              </a:ext>
            </a:extLst>
          </p:cNvPr>
          <p:cNvSpPr/>
          <p:nvPr userDrawn="1"/>
        </p:nvSpPr>
        <p:spPr>
          <a:xfrm>
            <a:off x="633755" y="1104529"/>
            <a:ext cx="4535786" cy="239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EBFAB7-1023-43B9-84E5-9F2FEC3A6244}"/>
              </a:ext>
            </a:extLst>
          </p:cNvPr>
          <p:cNvCxnSpPr>
            <a:cxnSpLocks/>
          </p:cNvCxnSpPr>
          <p:nvPr userDrawn="1"/>
        </p:nvCxnSpPr>
        <p:spPr>
          <a:xfrm>
            <a:off x="798788" y="2708539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80E8950-A787-48E1-B4ED-39961E613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788" y="1239085"/>
            <a:ext cx="4206240" cy="1353312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91DE464-FF6D-43D2-AEF9-71184D60C8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788" y="2824680"/>
            <a:ext cx="4206240" cy="53414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83858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C69E08-8AD0-4879-B46B-DE3E36AF9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19744" r="9179" b="21725"/>
          <a:stretch/>
        </p:blipFill>
        <p:spPr>
          <a:xfrm>
            <a:off x="3712419" y="538947"/>
            <a:ext cx="5140064" cy="46775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0215DA-FF00-47E9-B8A7-B2D17B24AFFB}"/>
              </a:ext>
            </a:extLst>
          </p:cNvPr>
          <p:cNvSpPr/>
          <p:nvPr userDrawn="1"/>
        </p:nvSpPr>
        <p:spPr>
          <a:xfrm>
            <a:off x="288013" y="538948"/>
            <a:ext cx="3674387" cy="46775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9380923-D102-4D1C-A7B3-547F452E3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004" y="6313851"/>
            <a:ext cx="4488458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01375E-2B3D-4154-8178-49E74664C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3B0489-807A-4259-872A-09EB9DDA65B4}"/>
              </a:ext>
            </a:extLst>
          </p:cNvPr>
          <p:cNvSpPr/>
          <p:nvPr userDrawn="1"/>
        </p:nvSpPr>
        <p:spPr>
          <a:xfrm>
            <a:off x="633755" y="1104529"/>
            <a:ext cx="4535786" cy="239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B6EF10-A373-4F15-B8E7-C9D7DCD0E4F8}"/>
              </a:ext>
            </a:extLst>
          </p:cNvPr>
          <p:cNvCxnSpPr>
            <a:cxnSpLocks/>
          </p:cNvCxnSpPr>
          <p:nvPr userDrawn="1"/>
        </p:nvCxnSpPr>
        <p:spPr>
          <a:xfrm>
            <a:off x="798788" y="2708539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F6DBB54-2BFD-4713-91C3-4BB419A7F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788" y="1239085"/>
            <a:ext cx="4206240" cy="1353312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F95AD5A-EB73-44E0-8ABE-868D77A1A8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788" y="2824680"/>
            <a:ext cx="4206240" cy="53414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9297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4EDA90-68D1-45B9-BDF6-4C4A8911B946}"/>
              </a:ext>
            </a:extLst>
          </p:cNvPr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C201FA-3392-48F4-8BEB-EE40D87480C2}"/>
              </a:ext>
            </a:extLst>
          </p:cNvPr>
          <p:cNvCxnSpPr>
            <a:cxnSpLocks/>
          </p:cNvCxnSpPr>
          <p:nvPr userDrawn="1"/>
        </p:nvCxnSpPr>
        <p:spPr>
          <a:xfrm>
            <a:off x="674892" y="1785747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178D576-DAA4-470C-BCE6-BB55A0F8D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92" y="896492"/>
            <a:ext cx="7495272" cy="761619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contents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F8078-9831-4DDC-AD4C-6EE05D806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8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7FE59D-7302-487E-B940-98526374D374}"/>
              </a:ext>
            </a:extLst>
          </p:cNvPr>
          <p:cNvCxnSpPr>
            <a:cxnSpLocks/>
          </p:cNvCxnSpPr>
          <p:nvPr userDrawn="1"/>
        </p:nvCxnSpPr>
        <p:spPr>
          <a:xfrm>
            <a:off x="674892" y="1785747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70AAC60-95E6-4F4A-A4B8-81452661D4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92" y="896492"/>
            <a:ext cx="7495272" cy="761619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contents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C2A98-9844-4051-8182-5B79FDE67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C2E5DB-9858-4AF2-91FA-6FD60A685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836" y="896492"/>
            <a:ext cx="7196328" cy="761619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C201FA-3392-48F4-8BEB-EE40D87480C2}"/>
              </a:ext>
            </a:extLst>
          </p:cNvPr>
          <p:cNvCxnSpPr>
            <a:cxnSpLocks/>
          </p:cNvCxnSpPr>
          <p:nvPr userDrawn="1"/>
        </p:nvCxnSpPr>
        <p:spPr>
          <a:xfrm>
            <a:off x="4438776" y="182232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2F6BC683-7620-40EC-B29E-32EB6FCCE6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1986540"/>
            <a:ext cx="8107682" cy="43304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agenda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4DCFD-C5FF-42C3-8CB5-15116917E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6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86A28BA-F52E-4A52-9DF8-C19397DD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5CFAC5-8E2D-4C1D-8582-4069F1760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00E4A-1B5D-40BA-8F38-1395E248F1DC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5B3AB-DE3F-46CA-8C28-BD4ACE58D059}"/>
              </a:ext>
            </a:extLst>
          </p:cNvPr>
          <p:cNvSpPr txBox="1"/>
          <p:nvPr userDrawn="1"/>
        </p:nvSpPr>
        <p:spPr>
          <a:xfrm>
            <a:off x="7894622" y="6464171"/>
            <a:ext cx="70437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CC445941-74CC-4112-9061-4DB01C9C001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7338105-D270-4CC4-A490-3460AD7A6EB4}"/>
              </a:ext>
            </a:extLst>
          </p:cNvPr>
          <p:cNvSpPr txBox="1">
            <a:spLocks/>
          </p:cNvSpPr>
          <p:nvPr userDrawn="1"/>
        </p:nvSpPr>
        <p:spPr>
          <a:xfrm>
            <a:off x="3832891" y="6460401"/>
            <a:ext cx="4603514" cy="21945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marR="0" indent="-2254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spc="10" baseline="0" dirty="0">
                <a:solidFill>
                  <a:schemeClr val="tx1"/>
                </a:solidFill>
              </a:rPr>
              <a:t>LOCKTON COMPANIES  |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97E5B-8FFA-4812-8FAD-C57EF210F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70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3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81" r:id="rId3"/>
    <p:sldLayoutId id="2147483649" r:id="rId4"/>
    <p:sldLayoutId id="2147483680" r:id="rId5"/>
    <p:sldLayoutId id="2147483702" r:id="rId6"/>
    <p:sldLayoutId id="2147483682" r:id="rId7"/>
    <p:sldLayoutId id="2147483683" r:id="rId8"/>
    <p:sldLayoutId id="2147483698" r:id="rId9"/>
    <p:sldLayoutId id="2147483699" r:id="rId10"/>
    <p:sldLayoutId id="2147483671" r:id="rId11"/>
    <p:sldLayoutId id="2147483686" r:id="rId12"/>
    <p:sldLayoutId id="2147483700" r:id="rId13"/>
    <p:sldLayoutId id="2147483705" r:id="rId14"/>
    <p:sldLayoutId id="2147483650" r:id="rId15"/>
    <p:sldLayoutId id="2147483678" r:id="rId16"/>
    <p:sldLayoutId id="2147483652" r:id="rId17"/>
    <p:sldLayoutId id="2147483679" r:id="rId18"/>
    <p:sldLayoutId id="2147483693" r:id="rId19"/>
    <p:sldLayoutId id="2147483689" r:id="rId20"/>
    <p:sldLayoutId id="2147483694" r:id="rId21"/>
    <p:sldLayoutId id="2147483668" r:id="rId22"/>
    <p:sldLayoutId id="2147483685" r:id="rId23"/>
    <p:sldLayoutId id="2147483687" r:id="rId24"/>
    <p:sldLayoutId id="2147483691" r:id="rId25"/>
    <p:sldLayoutId id="2147483673" r:id="rId26"/>
    <p:sldLayoutId id="2147483692" r:id="rId27"/>
    <p:sldLayoutId id="2147483674" r:id="rId28"/>
    <p:sldLayoutId id="2147483675" r:id="rId29"/>
    <p:sldLayoutId id="2147483670" r:id="rId30"/>
    <p:sldLayoutId id="2147483676" r:id="rId31"/>
    <p:sldLayoutId id="2147483677" r:id="rId32"/>
    <p:sldLayoutId id="2147483701" r:id="rId33"/>
    <p:sldLayoutId id="2147483704" r:id="rId3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i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marR="0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marR="0" indent="-234950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marR="0" indent="-225425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227013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marR="0" indent="-227013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1F554D9-60B5-48E0-B963-A15D73513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60" y="1303264"/>
            <a:ext cx="5510622" cy="1796955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97CC"/>
                </a:solidFill>
              </a:rPr>
              <a:t>City of Stamford </a:t>
            </a:r>
            <a:br>
              <a:rPr lang="en-US" sz="3600" dirty="0"/>
            </a:br>
            <a:r>
              <a:rPr lang="en-US" sz="3100" dirty="0"/>
              <a:t>FY 22/23 and FY 23/24 Budget Highlights</a:t>
            </a:r>
            <a:br>
              <a:rPr lang="en-US" dirty="0"/>
            </a:br>
            <a:endParaRPr lang="en-US" dirty="0"/>
          </a:p>
        </p:txBody>
      </p:sp>
      <p:sp>
        <p:nvSpPr>
          <p:cNvPr id="37" name="Subtitle 36">
            <a:extLst>
              <a:ext uri="{FF2B5EF4-FFF2-40B4-BE49-F238E27FC236}">
                <a16:creationId xmlns:a16="http://schemas.microsoft.com/office/drawing/2014/main" id="{E90836FA-6264-45E3-88E9-5FC545CEF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60" y="2903785"/>
            <a:ext cx="1928240" cy="392868"/>
          </a:xfrm>
        </p:spPr>
        <p:txBody>
          <a:bodyPr/>
          <a:lstStyle/>
          <a:p>
            <a:r>
              <a:rPr lang="en-US" dirty="0"/>
              <a:t>March 21, 2023</a:t>
            </a:r>
          </a:p>
        </p:txBody>
      </p:sp>
    </p:spTree>
    <p:extLst>
      <p:ext uri="{BB962C8B-B14F-4D97-AF65-F5344CB8AC3E}">
        <p14:creationId xmlns:p14="http://schemas.microsoft.com/office/powerpoint/2010/main" val="169021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D88A-8B5B-4FC5-BA5A-20DCA387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10" y="599240"/>
            <a:ext cx="7495272" cy="761619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Hypothetical Self Funded Medical and Rx Costs V Savings from Moving to the State Partnership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D0BA08-F2EC-ED73-1F8E-E70B7D2E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8" y="2015133"/>
            <a:ext cx="8926544" cy="41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2123-9239-42F3-B89C-8BEADF2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64" y="501650"/>
            <a:ext cx="7495272" cy="761619"/>
          </a:xfrm>
        </p:spPr>
        <p:txBody>
          <a:bodyPr/>
          <a:lstStyle/>
          <a:p>
            <a:pPr algn="ctr"/>
            <a:r>
              <a:rPr lang="en-US" b="1" i="1" dirty="0"/>
              <a:t>Caveats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19860-6789-4ACF-B4CC-BF6DA74D1AB4}"/>
              </a:ext>
            </a:extLst>
          </p:cNvPr>
          <p:cNvSpPr txBox="1"/>
          <p:nvPr/>
        </p:nvSpPr>
        <p:spPr>
          <a:xfrm>
            <a:off x="434568" y="1955229"/>
            <a:ext cx="87094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Active Hypothetical Self Funded Medical and Rx Costs Trended is estimated at 6.5%.</a:t>
            </a:r>
          </a:p>
          <a:p>
            <a:r>
              <a:rPr lang="en-US" sz="1600" dirty="0"/>
              <a:t>2. Retiree Hypothetical Self Funded Medical and Rx Costs Trended is estimated at 5.5%.</a:t>
            </a:r>
          </a:p>
          <a:p>
            <a:r>
              <a:rPr lang="en-US" sz="1600" dirty="0"/>
              <a:t>3. CT State Partnership Plan Rate Increase are estimated as follows:</a:t>
            </a:r>
          </a:p>
          <a:p>
            <a:r>
              <a:rPr lang="en-US" sz="1600" dirty="0"/>
              <a:t>    a. Actives and non-Medicare Retirees: +7.1%</a:t>
            </a:r>
          </a:p>
          <a:p>
            <a:r>
              <a:rPr lang="en-US" sz="1600" dirty="0"/>
              <a:t>    b. Medicare Retirees: +4.2%</a:t>
            </a:r>
          </a:p>
          <a:p>
            <a:r>
              <a:rPr lang="en-US" sz="1600" dirty="0"/>
              <a:t>4. Enrollment for all years is based on census data given to Lockton by the City of Stamford</a:t>
            </a:r>
          </a:p>
          <a:p>
            <a:r>
              <a:rPr lang="en-US" sz="1600" dirty="0"/>
              <a:t>5. 07.20 - 06.21 Actual Self Funded Medical and Rx Active and Rx Costs are based on actual claim costs from claim reports from the carriers where applicable</a:t>
            </a:r>
          </a:p>
          <a:p>
            <a:r>
              <a:rPr lang="en-US" sz="1600" dirty="0"/>
              <a:t>6. Self Funded Medical and Rx Costs Include the Following</a:t>
            </a:r>
          </a:p>
          <a:p>
            <a:r>
              <a:rPr lang="en-US" sz="1600" dirty="0"/>
              <a:t>   a. Cigna Medical and Rx Claims Cost, Admin Fees for both Actives and Retirees</a:t>
            </a:r>
          </a:p>
          <a:p>
            <a:r>
              <a:rPr lang="en-US" sz="1600" dirty="0"/>
              <a:t>   b. Maxor Drug Claims and Admin Costs as well as EGWP and Medicare Admin Costs where applicable</a:t>
            </a:r>
          </a:p>
          <a:p>
            <a:r>
              <a:rPr lang="en-US" sz="1600" dirty="0"/>
              <a:t>   c. IPI Retiree Claims and Admin Costs</a:t>
            </a:r>
          </a:p>
          <a:p>
            <a:r>
              <a:rPr lang="en-US" sz="1600" dirty="0"/>
              <a:t>   d. Additional Self Funded Taxes and Fees as line itemed on the City's budget summary</a:t>
            </a:r>
          </a:p>
          <a:p>
            <a:r>
              <a:rPr lang="en-US" sz="1600" dirty="0"/>
              <a:t>   e. Changes in H.S.A contributions, rx rebates and run off costs</a:t>
            </a:r>
          </a:p>
          <a:p>
            <a:r>
              <a:rPr lang="en-US" sz="1600" dirty="0"/>
              <a:t>7. Please note that the Aetna Medicare Advantage Program is included in the SPP enrollment as members were moved as of 10.22 to the Aetna Medicare SPP Program</a:t>
            </a:r>
          </a:p>
          <a:p>
            <a:r>
              <a:rPr lang="en-US" sz="1600" dirty="0"/>
              <a:t>8. Retirees included Pre 65, Post 65 Non-Medicare and Post 65 Medicare Retirees</a:t>
            </a:r>
          </a:p>
          <a:p>
            <a:r>
              <a:rPr lang="en-US" sz="1600" dirty="0"/>
              <a:t>9. Actives include Active Employees and Cobra</a:t>
            </a:r>
          </a:p>
        </p:txBody>
      </p:sp>
    </p:spTree>
    <p:extLst>
      <p:ext uri="{BB962C8B-B14F-4D97-AF65-F5344CB8AC3E}">
        <p14:creationId xmlns:p14="http://schemas.microsoft.com/office/powerpoint/2010/main" val="329302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28563-D4D9-49DA-B89C-C253774A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Union Migration Dates and Enrollments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81FB5-0B7F-461A-8FAB-C7BF4BED4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E836-6D40-4C41-BDDD-56FE943D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Union Migration Dates to the CT State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C801D-F692-494D-A96E-4E3CBE1A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76" y="2304525"/>
            <a:ext cx="6481331" cy="37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1ACF-0560-44BE-8B1F-254C98EB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2023 Enrollments by Union and Medical Carrier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3EFAD-8010-4124-B30F-3631AD29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2" y="1759800"/>
            <a:ext cx="7587916" cy="48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1ACF-0560-44BE-8B1F-254C98EB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2022 Enrollments by Union and Medical Carrier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05F66-8296-4A6F-A8B6-E69A8138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9" y="1944741"/>
            <a:ext cx="8341895" cy="47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D65ABD-39BC-43E6-9323-9C1EE140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Total (Active and </a:t>
            </a:r>
            <a:r>
              <a:rPr lang="en-US" sz="3100" b="1" dirty="0"/>
              <a:t>Retiree</a:t>
            </a:r>
            <a:r>
              <a:rPr lang="en-US" sz="3600" b="1" dirty="0"/>
              <a:t>)</a:t>
            </a:r>
            <a:br>
              <a:rPr lang="en-US" sz="3600" b="1" dirty="0"/>
            </a:br>
            <a:r>
              <a:rPr lang="en-US" sz="3600" dirty="0"/>
              <a:t>Expenditures and Revenue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BF3F0-9790-4870-9A09-7BEA6A584590}"/>
              </a:ext>
            </a:extLst>
          </p:cNvPr>
          <p:cNvSpPr txBox="1"/>
          <p:nvPr/>
        </p:nvSpPr>
        <p:spPr>
          <a:xfrm>
            <a:off x="5693902" y="323952"/>
            <a:ext cx="3320716" cy="616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initial FY 22/23 in force net budget was projected to be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7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$45.4 million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228600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We reprojected the FY 22/23 budget based on the following factors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  <a:latin typeface="Segoe UI"/>
              </a:rPr>
              <a:t>An additional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159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total active and retiree employees elected to move to the SPP effective Oct 2022 and Jan 2023.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  <a:latin typeface="Segoe UI"/>
              </a:rPr>
              <a:t>We migrated everyone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(24) 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from the Aetna Medicare Advantage Plan to the CT State Partnership Aetna Medicare Plan effective Jan 2023.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reprojection resulted in a net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1.9%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increase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the FY 22/23 in force budget which is a projected increase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$886K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FY 23/24 budget: </a:t>
            </a:r>
          </a:p>
          <a:p>
            <a:pPr marL="461963" marR="0" lvl="1" indent="-2349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 are expecting a net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6.6% increase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over the FY 22/23 reprojection, approximately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$3.1 million</a:t>
            </a:r>
            <a:endParaRPr lang="en-US" sz="1200" dirty="0">
              <a:solidFill>
                <a:srgbClr val="FFFFFF"/>
              </a:solidFill>
              <a:latin typeface="Segoe UI"/>
            </a:endParaRPr>
          </a:p>
          <a:p>
            <a:pPr marL="919163" lvl="2" indent="-23495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assumes that effective July 23 there will be an average </a:t>
            </a:r>
            <a:r>
              <a:rPr lang="en-US" sz="1200" b="1" dirty="0">
                <a:solidFill>
                  <a:srgbClr val="FFC000"/>
                </a:solidFill>
                <a:latin typeface="Segoe UI"/>
              </a:rPr>
              <a:t>7.1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to the CT State Partnership Plan Premiums for the actives; an average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4.1%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for the Under 65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and a </a:t>
            </a:r>
            <a:r>
              <a:rPr lang="en-US" sz="1200" b="1" dirty="0">
                <a:solidFill>
                  <a:srgbClr val="FFC000"/>
                </a:solidFill>
                <a:latin typeface="Segoe UI"/>
              </a:rPr>
              <a:t>4.2%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increase for 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over 65 non-Medicare Premiums and a </a:t>
            </a:r>
            <a:r>
              <a:rPr lang="en-US" sz="1200" b="1" dirty="0">
                <a:solidFill>
                  <a:srgbClr val="FFC000"/>
                </a:solidFill>
                <a:latin typeface="Segoe UI"/>
              </a:rPr>
              <a:t>5%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increase to the Medicare Premiums effective Jan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D98AB-25A5-A37F-AE82-160224839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2" y="2208179"/>
            <a:ext cx="5323393" cy="25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54A7D3-61DB-466D-A2EA-133A7E3A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7" y="659511"/>
            <a:ext cx="4482465" cy="1024128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Active </a:t>
            </a:r>
            <a:br>
              <a:rPr lang="en-US" sz="3600" b="1" dirty="0"/>
            </a:br>
            <a:r>
              <a:rPr lang="en-US" sz="3600" dirty="0"/>
              <a:t>Expenditures and Revenue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8D73295-E251-41FB-B901-AA233BA2767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2862" y="318052"/>
            <a:ext cx="3384884" cy="5777948"/>
          </a:xfrm>
        </p:spPr>
        <p:txBody>
          <a:bodyPr>
            <a:normAutofit lnSpcReduction="10000"/>
          </a:bodyPr>
          <a:lstStyle/>
          <a:p>
            <a:r>
              <a:rPr lang="en-US" sz="1300" dirty="0"/>
              <a:t>The initial FY 22/23 in force net budget was projected to be </a:t>
            </a:r>
            <a:r>
              <a:rPr lang="en-US" sz="1300" b="1" dirty="0">
                <a:solidFill>
                  <a:srgbClr val="00B0F0"/>
                </a:solidFill>
              </a:rPr>
              <a:t>$30.7 million</a:t>
            </a:r>
            <a:r>
              <a:rPr lang="en-US" sz="1300" dirty="0">
                <a:solidFill>
                  <a:srgbClr val="00B0F0"/>
                </a:solidFill>
              </a:rPr>
              <a:t> </a:t>
            </a:r>
          </a:p>
          <a:p>
            <a:pPr marL="228600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We reprojected the FY 22/23 budget based on the following factor: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  <a:latin typeface="Segoe UI"/>
              </a:rPr>
              <a:t>An additional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1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unions (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118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employees) elected to move to the SPP effective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Oct 2022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.</a:t>
            </a:r>
          </a:p>
          <a:p>
            <a:pPr lvl="1"/>
            <a:r>
              <a:rPr lang="en-US" sz="1300" dirty="0"/>
              <a:t>This reprojection resulted in a net </a:t>
            </a:r>
            <a:r>
              <a:rPr lang="en-US" sz="1300" b="1" dirty="0">
                <a:solidFill>
                  <a:srgbClr val="00B050"/>
                </a:solidFill>
              </a:rPr>
              <a:t>8.1%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>
                <a:solidFill>
                  <a:srgbClr val="00B050"/>
                </a:solidFill>
              </a:rPr>
              <a:t>increase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dirty="0"/>
              <a:t>to the FY 22/23 in force budget, approximately </a:t>
            </a:r>
            <a:r>
              <a:rPr lang="en-US" sz="1300" b="1" dirty="0">
                <a:solidFill>
                  <a:srgbClr val="00B050"/>
                </a:solidFill>
              </a:rPr>
              <a:t>$2.4M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1300" dirty="0"/>
              <a:t>The FY 23/24 budget: </a:t>
            </a:r>
          </a:p>
          <a:p>
            <a:pPr lvl="1"/>
            <a:r>
              <a:rPr lang="en-US" sz="1300" dirty="0"/>
              <a:t>We are expecting a net </a:t>
            </a:r>
            <a:r>
              <a:rPr lang="en-US" sz="1300" b="1" dirty="0">
                <a:solidFill>
                  <a:srgbClr val="00B050"/>
                </a:solidFill>
              </a:rPr>
              <a:t>2.4% increase </a:t>
            </a:r>
            <a:r>
              <a:rPr lang="en-US" sz="1300" dirty="0"/>
              <a:t>over the FY 22/23 reprojection, approximately </a:t>
            </a:r>
            <a:r>
              <a:rPr lang="en-US" sz="1300" b="1" dirty="0">
                <a:solidFill>
                  <a:srgbClr val="00B050"/>
                </a:solidFill>
              </a:rPr>
              <a:t>$785K.</a:t>
            </a:r>
          </a:p>
          <a:p>
            <a:pPr lvl="2"/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assumes that effective July 23 there will be an </a:t>
            </a:r>
            <a:r>
              <a:rPr lang="en-US" sz="1300" b="1" dirty="0">
                <a:solidFill>
                  <a:srgbClr val="FFC000"/>
                </a:solidFill>
                <a:latin typeface="Segoe UI"/>
              </a:rPr>
              <a:t>7.1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%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to the CT State Partnership Plan Active Premiums</a:t>
            </a:r>
          </a:p>
          <a:p>
            <a:pPr lvl="2"/>
            <a:r>
              <a:rPr lang="en-US" sz="1300" dirty="0">
                <a:solidFill>
                  <a:srgbClr val="FFFFFF"/>
                </a:solidFill>
                <a:latin typeface="Segoe UI"/>
              </a:rPr>
              <a:t>Note: </a:t>
            </a:r>
          </a:p>
          <a:p>
            <a:pPr lvl="3"/>
            <a:r>
              <a:rPr lang="en-US" sz="1300" dirty="0"/>
              <a:t>Migration to the SPP in 2022 did not result in an immediate reduction in active claim cost due to high  large claims which carries over into the 23/24 budget. 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EF7A8-42D1-8A84-4B82-110FB086C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3" y="2462463"/>
            <a:ext cx="5295017" cy="29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9BDC6-7736-4E53-A11C-067E5243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Retiree </a:t>
            </a:r>
            <a:br>
              <a:rPr lang="en-US" dirty="0"/>
            </a:br>
            <a:r>
              <a:rPr lang="en-US" dirty="0"/>
              <a:t>Expenditures and Revenue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CE48F7-5B86-4718-A6CC-B17C70D548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42131" y="451821"/>
            <a:ext cx="3261990" cy="5706932"/>
          </a:xfrm>
        </p:spPr>
        <p:txBody>
          <a:bodyPr>
            <a:normAutofit fontScale="92500" lnSpcReduction="20000"/>
          </a:bodyPr>
          <a:lstStyle/>
          <a:p>
            <a:r>
              <a:rPr lang="en-US" sz="1300" dirty="0"/>
              <a:t>The initial FY 22/23 in force net budget was projected to be </a:t>
            </a:r>
            <a:r>
              <a:rPr lang="en-US" sz="1300" b="1" dirty="0">
                <a:solidFill>
                  <a:srgbClr val="00B0F0"/>
                </a:solidFill>
              </a:rPr>
              <a:t>$14.6 million</a:t>
            </a:r>
            <a:r>
              <a:rPr lang="en-US" sz="1300" dirty="0">
                <a:solidFill>
                  <a:srgbClr val="00B0F0"/>
                </a:solidFill>
              </a:rPr>
              <a:t> </a:t>
            </a:r>
          </a:p>
          <a:p>
            <a:pPr marL="228600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We reprojected the FY 22/23 budget based on the following factors: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Aetna Medicare Advantage Enrollees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(24)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were moved to the CT State Partnership Plan effective Jan 2023. 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FFFFFF"/>
                </a:solidFill>
                <a:latin typeface="Segoe UI"/>
              </a:rPr>
              <a:t>An additional </a:t>
            </a:r>
            <a:r>
              <a:rPr lang="en-US" sz="13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1 </a:t>
            </a:r>
            <a:r>
              <a:rPr lang="en-US" sz="1300" dirty="0">
                <a:latin typeface="Segoe UI"/>
              </a:rPr>
              <a:t>retiree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 unions (</a:t>
            </a:r>
            <a:r>
              <a:rPr lang="en-US" sz="13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41</a:t>
            </a:r>
            <a:r>
              <a:rPr lang="en-US" sz="1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/>
              </a:rPr>
              <a:t> 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employees) elected to move to the SPP effective Jan 23.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FFFFFF"/>
                </a:solidFill>
                <a:latin typeface="Segoe UI"/>
              </a:rPr>
              <a:t>Claims also for the retirees are also running better than the budget predicted 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300" dirty="0"/>
              <a:t>This reprojection resulted in a </a:t>
            </a:r>
            <a:r>
              <a:rPr lang="en-US" sz="1300" b="1" dirty="0">
                <a:solidFill>
                  <a:srgbClr val="FF0000"/>
                </a:solidFill>
              </a:rPr>
              <a:t>-10.9%</a:t>
            </a:r>
            <a:r>
              <a:rPr lang="en-US" sz="1300" dirty="0"/>
              <a:t> </a:t>
            </a:r>
            <a:r>
              <a:rPr lang="en-US" sz="1300" b="1" dirty="0">
                <a:solidFill>
                  <a:srgbClr val="FF0000"/>
                </a:solidFill>
              </a:rPr>
              <a:t>decrease</a:t>
            </a:r>
            <a:r>
              <a:rPr lang="en-US" sz="1300" dirty="0"/>
              <a:t> to the FY 22/23 in force budget which is a projected savings of </a:t>
            </a:r>
            <a:r>
              <a:rPr lang="en-US" sz="1300" b="1" dirty="0">
                <a:solidFill>
                  <a:srgbClr val="FF0000"/>
                </a:solidFill>
              </a:rPr>
              <a:t>$1.6M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1300" dirty="0"/>
              <a:t>The FY 23/24 budget: </a:t>
            </a:r>
          </a:p>
          <a:p>
            <a:pPr lvl="1"/>
            <a:r>
              <a:rPr lang="en-US" sz="1300" dirty="0"/>
              <a:t>We are expecting a </a:t>
            </a:r>
            <a:r>
              <a:rPr lang="en-US" sz="1300" b="1" dirty="0">
                <a:solidFill>
                  <a:srgbClr val="00B050"/>
                </a:solidFill>
              </a:rPr>
              <a:t>17.6% increase </a:t>
            </a:r>
            <a:r>
              <a:rPr lang="en-US" sz="1300" dirty="0"/>
              <a:t>over the FY 22/23 reprojection, approximately </a:t>
            </a:r>
            <a:r>
              <a:rPr lang="en-US" sz="1300" b="1" dirty="0">
                <a:solidFill>
                  <a:srgbClr val="00B050"/>
                </a:solidFill>
              </a:rPr>
              <a:t>$2.3 million</a:t>
            </a:r>
            <a:endParaRPr lang="en-US" sz="1300" dirty="0"/>
          </a:p>
          <a:p>
            <a:pPr lvl="2"/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assumes that effective July 2023 there will be an </a:t>
            </a:r>
            <a:r>
              <a:rPr lang="en-US" sz="1300" b="1" dirty="0">
                <a:solidFill>
                  <a:srgbClr val="FFC000"/>
                </a:solidFill>
                <a:latin typeface="Segoe UI"/>
              </a:rPr>
              <a:t>4.1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%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to the CT State Partnership Plan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under 65 premiums </a:t>
            </a:r>
            <a:r>
              <a:rPr kumimoji="0" lang="en-US" sz="13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a </a:t>
            </a:r>
            <a:r>
              <a:rPr lang="en-US" sz="1300" b="1" dirty="0">
                <a:solidFill>
                  <a:srgbClr val="FFC000"/>
                </a:solidFill>
                <a:latin typeface="Segoe UI"/>
              </a:rPr>
              <a:t>4.2%</a:t>
            </a:r>
            <a:r>
              <a:rPr kumimoji="0" lang="en-US" sz="13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to the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Over 65 Non-</a:t>
            </a:r>
            <a:r>
              <a:rPr lang="en-US" sz="1300" b="1" i="1" dirty="0">
                <a:solidFill>
                  <a:srgbClr val="FFFFFF"/>
                </a:solidFill>
                <a:latin typeface="Segoe UI"/>
              </a:rPr>
              <a:t>M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edicare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Premiums.  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A </a:t>
            </a:r>
            <a:r>
              <a:rPr lang="en-US" sz="1300" b="1" dirty="0">
                <a:solidFill>
                  <a:schemeClr val="accent4"/>
                </a:solidFill>
                <a:latin typeface="Segoe UI"/>
              </a:rPr>
              <a:t>5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%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was applied to the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Medicare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Premiums effective Jan 2024.</a:t>
            </a:r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15A1C-B545-FDF1-9213-173439ED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2" y="2084864"/>
            <a:ext cx="5266310" cy="30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9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1F9C-F369-403A-BEE5-014248CB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02" y="397442"/>
            <a:ext cx="7495272" cy="761619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Caveats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5F459-9C4C-4442-8380-D1CEA2A6B1D3}"/>
              </a:ext>
            </a:extLst>
          </p:cNvPr>
          <p:cNvSpPr txBox="1"/>
          <p:nvPr/>
        </p:nvSpPr>
        <p:spPr>
          <a:xfrm>
            <a:off x="666749" y="1789982"/>
            <a:ext cx="783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Active</a:t>
            </a:r>
          </a:p>
          <a:p>
            <a:pPr algn="ctr"/>
            <a:endParaRPr lang="en-US" u="sng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5D9F5-5EBD-4A0B-8DB0-7BA14D6C0B5D}"/>
              </a:ext>
            </a:extLst>
          </p:cNvPr>
          <p:cNvSpPr txBox="1"/>
          <p:nvPr/>
        </p:nvSpPr>
        <p:spPr>
          <a:xfrm>
            <a:off x="638175" y="3699005"/>
            <a:ext cx="80105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rgbClr val="0070C0"/>
                </a:solidFill>
              </a:rPr>
              <a:t>Retiree</a:t>
            </a:r>
          </a:p>
          <a:p>
            <a:pPr algn="ctr"/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FY 22/23 Reprojections assume the Police (with exception from NEW Police), and Fire will be remaining after January 2023 until June 2023 for the under 65, over 65 non-Medicare and Self Funded Medicare populations. </a:t>
            </a:r>
          </a:p>
          <a:p>
            <a:pPr marL="228600" indent="-228600">
              <a:buAutoNum type="arabicPeriod"/>
            </a:pPr>
            <a:r>
              <a:rPr lang="en-US" sz="1200" dirty="0"/>
              <a:t>FY 23/24 Budget assumes that only the Police (with exception from NEW Police) and Fire will be remaining with Cigna, IPI and Maxor/EGWP for July 1, 2023.</a:t>
            </a:r>
          </a:p>
          <a:p>
            <a:pPr marL="228600" indent="-228600">
              <a:buAutoNum type="arabicPeriod"/>
            </a:pPr>
            <a:r>
              <a:rPr lang="en-US" sz="1200" dirty="0"/>
              <a:t>IPI and Cigna actual year to date claims through Dec 2022 were used and then a reprojection was </a:t>
            </a:r>
          </a:p>
          <a:p>
            <a:r>
              <a:rPr lang="en-US" sz="1200" dirty="0"/>
              <a:t>     created for January 2023 through June 2023 </a:t>
            </a:r>
          </a:p>
          <a:p>
            <a:r>
              <a:rPr lang="en-US" sz="1200" dirty="0"/>
              <a:t>4.  Assumed a 7.1% increase to the SPP rates for July 2023, this is an estimate by the SPP team. This is an estimate by the SPP team. SPP will have a final rate increase confirmed in April. 		</a:t>
            </a:r>
          </a:p>
          <a:p>
            <a:r>
              <a:rPr lang="en-US" sz="1200" dirty="0"/>
              <a:t>5.  Used a 5% increase to the Medicare rates for Jan 2024; this has not been confirmed by the State</a:t>
            </a:r>
          </a:p>
          <a:p>
            <a:r>
              <a:rPr lang="en-US" sz="1200" dirty="0"/>
              <a:t> 					</a:t>
            </a:r>
          </a:p>
          <a:p>
            <a:r>
              <a:rPr lang="en-US" sz="1200" dirty="0"/>
              <a:t>	</a:t>
            </a:r>
            <a:r>
              <a:rPr lang="en-US" sz="1600" dirty="0"/>
              <a:t>				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033C1-A531-4415-A0FF-BEE5E7848282}"/>
              </a:ext>
            </a:extLst>
          </p:cNvPr>
          <p:cNvSpPr txBox="1"/>
          <p:nvPr/>
        </p:nvSpPr>
        <p:spPr>
          <a:xfrm>
            <a:off x="607094" y="2164903"/>
            <a:ext cx="80726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FY 22/23 Reprojections assume Fire, and Cobra (with exception of NEW Cobra) will be remaining in the city self funded plans after October 2022 until June 2023			</a:t>
            </a:r>
          </a:p>
          <a:p>
            <a:pPr marL="228600" indent="-228600">
              <a:buAutoNum type="arabicPeriod"/>
            </a:pPr>
            <a:r>
              <a:rPr lang="en-US" sz="1200" dirty="0"/>
              <a:t>FY 23/24 Budget assumes that only the Fire, and Cobra (with exception of NEW Cobra) will be remaining with Cigna and Maxor (as applicable) for July 1, 2023 .</a:t>
            </a:r>
          </a:p>
          <a:p>
            <a:r>
              <a:rPr lang="en-US" sz="1200" dirty="0"/>
              <a:t>3.  For Vision, actual year to date claims through Nov 2022 were used and then a reprojection was created for Dec     </a:t>
            </a:r>
          </a:p>
          <a:p>
            <a:r>
              <a:rPr lang="en-US" sz="1200" dirty="0"/>
              <a:t>     2022 through June 2023						</a:t>
            </a:r>
          </a:p>
          <a:p>
            <a:r>
              <a:rPr lang="en-US" sz="1200" dirty="0"/>
              <a:t>4. For Dental and Cigna actual year to date claims through Dec 2022 were used and then a reprojection was created </a:t>
            </a:r>
          </a:p>
          <a:p>
            <a:r>
              <a:rPr lang="en-US" sz="1200" dirty="0"/>
              <a:t>    for January 2023 through June 2023 	</a:t>
            </a:r>
          </a:p>
          <a:p>
            <a:r>
              <a:rPr lang="en-US" sz="1200" dirty="0"/>
              <a:t>5.  Assumed an 7.1% increase to the SPP rates for July 2023, this is an estimate by the SPP team. SPP will have </a:t>
            </a:r>
            <a:r>
              <a:rPr lang="en-US" sz="1200"/>
              <a:t>a final rate </a:t>
            </a:r>
            <a:r>
              <a:rPr lang="en-US" sz="1200" dirty="0"/>
              <a:t>increase confirmed in April. 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3819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9E1D03-1F41-4EF2-B50F-839D15E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Self Funded and CT SPP Savings over 6 Years</a:t>
            </a:r>
          </a:p>
        </p:txBody>
      </p:sp>
    </p:spTree>
    <p:extLst>
      <p:ext uri="{BB962C8B-B14F-4D97-AF65-F5344CB8AC3E}">
        <p14:creationId xmlns:p14="http://schemas.microsoft.com/office/powerpoint/2010/main" val="173055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61A8EC-610B-4EA7-8D37-A4EAAAF6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Hypothetical </a:t>
            </a:r>
            <a:r>
              <a:rPr lang="en-US" sz="2400" b="1" u="sng" dirty="0">
                <a:solidFill>
                  <a:schemeClr val="accent3"/>
                </a:solidFill>
              </a:rPr>
              <a:t>Active and Retiree </a:t>
            </a:r>
            <a:r>
              <a:rPr lang="en-US" sz="2400" dirty="0"/>
              <a:t>Self Funded Medical and Rx Costs V Savings from Moving to the State Partnership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65645-9BFF-4610-B8CA-CB99018FEF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63700" y="883844"/>
            <a:ext cx="2873720" cy="5209137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Over 6 years the  estimated Self Funded Medical and Rx Costs were projected to be 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$329.2 million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r>
              <a:rPr lang="en-US" sz="1400" dirty="0"/>
              <a:t>The strategy to move to the CT SPP resulted in a projected total savings of about </a:t>
            </a:r>
            <a:r>
              <a:rPr lang="en-US" sz="1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$30.6 million</a:t>
            </a:r>
            <a:r>
              <a:rPr lang="en-US" sz="1400" dirty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Active Savings are projected at about 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$5.9 million</a:t>
            </a:r>
          </a:p>
          <a:p>
            <a:endParaRPr lang="en-US" sz="1400" dirty="0"/>
          </a:p>
          <a:p>
            <a:r>
              <a:rPr lang="en-US" sz="1400" dirty="0"/>
              <a:t>Retiree Savings are projected at about </a:t>
            </a:r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$24.6 million</a:t>
            </a:r>
          </a:p>
          <a:p>
            <a:endParaRPr lang="en-US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1400" u="sng" dirty="0"/>
              <a:t>Notes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Blue Line: </a:t>
            </a:r>
            <a:r>
              <a:rPr lang="en-US" sz="1400" dirty="0"/>
              <a:t>Projected Medical and Rx Cost (No Changes)</a:t>
            </a:r>
            <a:endParaRPr lang="en-US" sz="1400" b="1" dirty="0">
              <a:solidFill>
                <a:srgbClr val="FC6A42"/>
              </a:solidFill>
            </a:endParaRPr>
          </a:p>
          <a:p>
            <a:r>
              <a:rPr lang="en-US" sz="1400" b="1" dirty="0">
                <a:solidFill>
                  <a:srgbClr val="FC6A42"/>
                </a:solidFill>
              </a:rPr>
              <a:t>Orange Line: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/>
              <a:t>Projected Cost Based on Move to the CT SPP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8333B4E-823D-5AEC-5EC6-A12EF123F6A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06580" y="2382474"/>
            <a:ext cx="4952163" cy="29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544D1B-A453-4C88-9028-B1D40322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Hypothetical </a:t>
            </a:r>
            <a:r>
              <a:rPr lang="en-US" sz="2400" b="1" u="sng" dirty="0"/>
              <a:t>Active</a:t>
            </a:r>
            <a:r>
              <a:rPr lang="en-US" sz="2400" dirty="0"/>
              <a:t> Self Funded Medical and Rx Costs V Savings from Moving to the State Partnership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804CDD-D791-43C8-BC9A-CBA5FAAF15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54647" y="151002"/>
            <a:ext cx="2873720" cy="6235947"/>
          </a:xfrm>
        </p:spPr>
        <p:txBody>
          <a:bodyPr>
            <a:noAutofit/>
          </a:bodyPr>
          <a:lstStyle/>
          <a:p>
            <a:endParaRPr lang="en-US" sz="1100" dirty="0"/>
          </a:p>
          <a:p>
            <a:r>
              <a:rPr lang="en-US" sz="1100" b="1" u="sng" dirty="0"/>
              <a:t>7/19</a:t>
            </a:r>
            <a:r>
              <a:rPr lang="en-US" sz="1100" b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movement to SPP: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$0</a:t>
            </a:r>
          </a:p>
          <a:p>
            <a:r>
              <a:rPr lang="en-US" sz="1100" b="1" u="sng" dirty="0"/>
              <a:t>1/21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473 actives moved: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 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$803K</a:t>
            </a:r>
          </a:p>
          <a:p>
            <a:r>
              <a:rPr lang="en-US" sz="1100" b="1" u="sng" dirty="0"/>
              <a:t>7/21</a:t>
            </a:r>
            <a:r>
              <a:rPr lang="en-US" sz="1100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additional 384 actives moved: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$1.4 million</a:t>
            </a:r>
          </a:p>
          <a:p>
            <a:r>
              <a:rPr lang="en-US" sz="1100" b="1" u="sng" dirty="0"/>
              <a:t>10/22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Additional 121 actives moved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$287K</a:t>
            </a:r>
          </a:p>
          <a:p>
            <a:r>
              <a:rPr lang="en-US" sz="1100" b="1" u="sng" dirty="0"/>
              <a:t>7/23</a:t>
            </a:r>
            <a:r>
              <a:rPr lang="en-US" sz="1100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additional actives move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</a:t>
            </a:r>
            <a:r>
              <a:rPr lang="en-US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$718K million</a:t>
            </a:r>
          </a:p>
          <a:p>
            <a:r>
              <a:rPr lang="en-US" sz="1100" b="1" u="sng" dirty="0"/>
              <a:t>7/24</a:t>
            </a:r>
            <a:endParaRPr lang="en-US" sz="11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All additional 223 actives move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</a:t>
            </a:r>
            <a:r>
              <a:rPr lang="en-US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$2.7 million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Total Projected Active Savings over 6 Years: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$ 5.9 million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1914AB-631B-055D-1BC1-BED7394E7F7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79219" y="2315361"/>
            <a:ext cx="4914380" cy="310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8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DE3C8-F861-4322-820F-18C6FD06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Hypothetical </a:t>
            </a:r>
            <a:r>
              <a:rPr lang="en-US" sz="2400" b="1" u="sng" dirty="0">
                <a:solidFill>
                  <a:schemeClr val="accent3"/>
                </a:solidFill>
              </a:rPr>
              <a:t>Retiree</a:t>
            </a:r>
            <a:r>
              <a:rPr lang="en-US" sz="2400" dirty="0"/>
              <a:t> Self Funded Medical and Rx Costs V Savings from Moving to the State Partnership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A4481-CA41-462D-9DB4-24C70AC9C6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882218" y="184558"/>
            <a:ext cx="2873720" cy="6107185"/>
          </a:xfrm>
        </p:spPr>
        <p:txBody>
          <a:bodyPr>
            <a:normAutofit lnSpcReduction="10000"/>
          </a:bodyPr>
          <a:lstStyle/>
          <a:p>
            <a:r>
              <a:rPr lang="en-US" sz="1100" b="1" u="sng" dirty="0"/>
              <a:t>7/19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movement to SPP: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$ 0</a:t>
            </a:r>
          </a:p>
          <a:p>
            <a:r>
              <a:rPr lang="en-US" sz="1100" b="1" u="sng" dirty="0"/>
              <a:t>1/21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25 retirees moved: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 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$1.4 million</a:t>
            </a:r>
          </a:p>
          <a:p>
            <a:r>
              <a:rPr lang="en-US" sz="1100" b="1" u="sng" dirty="0"/>
              <a:t>7/21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additional 319 retirees moved: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$3.6 million</a:t>
            </a:r>
          </a:p>
          <a:p>
            <a:r>
              <a:rPr lang="en-US" sz="1100" b="1" u="sng" dirty="0"/>
              <a:t>10/22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Additional 26 retirees moved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$4.3 million</a:t>
            </a:r>
          </a:p>
          <a:p>
            <a:r>
              <a:rPr lang="en-US" sz="1100" b="1" u="sng" dirty="0"/>
              <a:t>7/23</a:t>
            </a:r>
            <a:r>
              <a:rPr lang="en-US" sz="1100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$2.6 million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100" b="1" u="sng" dirty="0"/>
              <a:t>7/24</a:t>
            </a:r>
            <a:r>
              <a:rPr lang="en-US" sz="1100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All additional retirees move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$12.6 million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sz="1100" dirty="0"/>
          </a:p>
          <a:p>
            <a:r>
              <a:rPr lang="en-US" sz="1100" dirty="0"/>
              <a:t>Total Projected Retiree Savings over 6 Years: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$24.6 million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752473-5419-D028-2ECC-0E475A9B21E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88062" y="2399251"/>
            <a:ext cx="4833627" cy="29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3926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brand_Associate template">
  <a:themeElements>
    <a:clrScheme name="Lockton Global Brand Colors">
      <a:dk1>
        <a:srgbClr val="000000"/>
      </a:dk1>
      <a:lt1>
        <a:srgbClr val="FFFFFF"/>
      </a:lt1>
      <a:dk2>
        <a:srgbClr val="5B6770"/>
      </a:dk2>
      <a:lt2>
        <a:srgbClr val="A2AAAD"/>
      </a:lt2>
      <a:accent1>
        <a:srgbClr val="00AEEF"/>
      </a:accent1>
      <a:accent2>
        <a:srgbClr val="EF5399"/>
      </a:accent2>
      <a:accent3>
        <a:srgbClr val="00AE5E"/>
      </a:accent3>
      <a:accent4>
        <a:srgbClr val="FFD534"/>
      </a:accent4>
      <a:accent5>
        <a:srgbClr val="F68A33"/>
      </a:accent5>
      <a:accent6>
        <a:srgbClr val="CB333B"/>
      </a:accent6>
      <a:hlink>
        <a:srgbClr val="000000"/>
      </a:hlink>
      <a:folHlink>
        <a:srgbClr val="3F3F3F"/>
      </a:folHlink>
    </a:clrScheme>
    <a:fontScheme name="Lockton Print Safe">
      <a:majorFont>
        <a:latin typeface="Garamon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emplate" id="{9183B3CC-D1D4-4826-AA6A-21194963B743}" vid="{2514BDE9-746E-4611-B088-FAA3EB368F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2114</TotalTime>
  <Words>1488</Words>
  <Application>Microsoft Office PowerPoint</Application>
  <PresentationFormat>On-screen Show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Sarabun Bold</vt:lpstr>
      <vt:lpstr>Segoe UI</vt:lpstr>
      <vt:lpstr>Symbol</vt:lpstr>
      <vt:lpstr>Wingdings</vt:lpstr>
      <vt:lpstr>Global brand_Associate template</vt:lpstr>
      <vt:lpstr>City of Stamford  FY 22/23 and FY 23/24 Budget Highlights </vt:lpstr>
      <vt:lpstr>Total (Active and Retiree) Expenditures and Revenue</vt:lpstr>
      <vt:lpstr>Active  Expenditures and Revenue</vt:lpstr>
      <vt:lpstr>Retiree  Expenditures and Revenue</vt:lpstr>
      <vt:lpstr>Caveats</vt:lpstr>
      <vt:lpstr>Hypothetical Self Funded and CT SPP Savings over 6 Years</vt:lpstr>
      <vt:lpstr>Hypothetical Active and Retiree Self Funded Medical and Rx Costs V Savings from Moving to the State Partnership Plan</vt:lpstr>
      <vt:lpstr>Hypothetical Active Self Funded Medical and Rx Costs V Savings from Moving to the State Partnership Plan</vt:lpstr>
      <vt:lpstr>Hypothetical Retiree Self Funded Medical and Rx Costs V Savings from Moving to the State Partnership Plan</vt:lpstr>
      <vt:lpstr>Hypothetical Self Funded Medical and Rx Costs V Savings from Moving to the State Partnership Plan</vt:lpstr>
      <vt:lpstr>Caveats</vt:lpstr>
      <vt:lpstr>Union Migration Dates and Enrollments</vt:lpstr>
      <vt:lpstr>Union Migration Dates to the CT State Partnership</vt:lpstr>
      <vt:lpstr>2023 Enrollments by Union and Medical Carrier</vt:lpstr>
      <vt:lpstr>2022 Enrollments by Union and Medical Carrier</vt:lpstr>
    </vt:vector>
  </TitlesOfParts>
  <Company>Lockton Companies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Stamford Budget Review Highlights</dc:title>
  <dc:creator>O'Ravitz, Monica</dc:creator>
  <cp:keywords>2020 Global Brand</cp:keywords>
  <cp:lastModifiedBy>O'Ravitz, Monica</cp:lastModifiedBy>
  <cp:revision>149</cp:revision>
  <cp:lastPrinted>2022-03-17T18:05:31Z</cp:lastPrinted>
  <dcterms:created xsi:type="dcterms:W3CDTF">2021-03-24T12:44:18Z</dcterms:created>
  <dcterms:modified xsi:type="dcterms:W3CDTF">2023-03-21T00:07:25Z</dcterms:modified>
</cp:coreProperties>
</file>