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83" r:id="rId4"/>
    <p:sldId id="284" r:id="rId5"/>
    <p:sldId id="261" r:id="rId6"/>
    <p:sldId id="267" r:id="rId7"/>
    <p:sldId id="266" r:id="rId8"/>
    <p:sldId id="282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8/layout/LinedList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3D947E0-108F-4D20-A71E-3CF329F97212}">
      <dgm:prSet phldr="0" custT="1"/>
      <dgm:spPr/>
      <dgm:t>
        <a:bodyPr anchor="ctr"/>
        <a:lstStyle/>
        <a:p>
          <a:pPr marL="0" rt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Department of Health &amp; Human Services </a:t>
          </a: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/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/>
        </a:p>
      </dgm:t>
    </dgm:pt>
    <dgm:pt modelId="{30A490C8-22B4-4D68-875C-0F0DE2FF864D}">
      <dgm:prSet phldr="0" custT="1"/>
      <dgm:spPr/>
      <dgm:t>
        <a:bodyPr anchor="ctr"/>
        <a:lstStyle/>
        <a:p>
          <a:pPr marL="0">
            <a:lnSpc>
              <a:spcPct val="100000"/>
            </a:lnSpc>
          </a:pP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Social Services reunited with Health-Increasing population and economic impact increases the demand for mandated services-Increase one permanent part time and one part time position to full time</a:t>
          </a: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/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/>
        </a:p>
      </dgm:t>
    </dgm:pt>
    <dgm:pt modelId="{B1AFA1AF-0FF8-45B3-A6D0-0E255A2F637D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Creating a Stronger Public Health Workforce 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/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/>
        </a:p>
      </dgm:t>
    </dgm:pt>
    <dgm:pt modelId="{50418D2B-9486-42DE-AFDD-1D31420040FF}">
      <dgm:prSet phldr="0" custT="1"/>
      <dgm:spPr/>
      <dgm:t>
        <a:bodyPr anchor="ctr"/>
        <a:lstStyle/>
        <a:p>
          <a:pPr marL="0">
            <a:lnSpc>
              <a:spcPct val="100000"/>
            </a:lnSpc>
          </a:pPr>
          <a:r>
            <a:rPr lang="en-US" sz="18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Manager of Public Health Programs-</a:t>
          </a:r>
          <a:r>
            <a:rPr lang="en-US" sz="16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Replaces</a:t>
          </a: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Open Director of Nursing Position</a:t>
          </a:r>
        </a:p>
        <a:p>
          <a:pPr marL="0">
            <a:lnSpc>
              <a:spcPct val="100000"/>
            </a:lnSpc>
            <a:buFont typeface="Wingdings" panose="05000000000000000000" pitchFamily="2" charset="2"/>
          </a:pPr>
          <a:r>
            <a:rPr lang="en-US" sz="16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Public Health Educator-</a:t>
          </a:r>
          <a:r>
            <a:rPr lang="en-US" sz="16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Replaces</a:t>
          </a: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open Outreach Worker Position</a:t>
          </a:r>
        </a:p>
        <a:p>
          <a:pPr marL="0">
            <a:lnSpc>
              <a:spcPct val="100000"/>
            </a:lnSpc>
            <a:buFont typeface="Wingdings" panose="05000000000000000000" pitchFamily="2" charset="2"/>
          </a:pPr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/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/>
        </a:p>
      </dgm:t>
    </dgm:pt>
    <dgm:pt modelId="{E9682B4F-0217-4B50-923E-C104AA24290F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Additional Nursing Services for K-8 Schools</a:t>
          </a: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/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/>
        </a:p>
      </dgm:t>
    </dgm:pt>
    <dgm:pt modelId="{0EC0C300-11E4-45CF-8418-973585107209}">
      <dgm:prSet phldr="0" custT="1"/>
      <dgm:spPr/>
      <dgm:t>
        <a:bodyPr anchor="ctr"/>
        <a:lstStyle/>
        <a:p>
          <a:pPr marL="0">
            <a:lnSpc>
              <a:spcPct val="100000"/>
            </a:lnSpc>
            <a:buFont typeface="Wingdings" panose="05000000000000000000" pitchFamily="2" charset="2"/>
            <a:buChar char="q"/>
          </a:pPr>
          <a:endParaRPr lang="en-US" sz="1800" b="1" i="0" dirty="0">
            <a:solidFill>
              <a:schemeClr val="accent2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gm:t>
    </dgm:pt>
    <dgm:pt modelId="{1E4DD98E-100E-46B7-B24A-408BBF69E9FA}" type="parTrans" cxnId="{51563A4F-C0EB-47D6-B5BC-47A4E599AD4B}">
      <dgm:prSet/>
      <dgm:spPr/>
      <dgm:t>
        <a:bodyPr/>
        <a:lstStyle/>
        <a:p>
          <a:endParaRPr lang="en-US"/>
        </a:p>
      </dgm:t>
    </dgm:pt>
    <dgm:pt modelId="{90FAB5D1-62B3-4FF6-A07D-EE607F529C32}" type="sibTrans" cxnId="{51563A4F-C0EB-47D6-B5BC-47A4E599AD4B}">
      <dgm:prSet/>
      <dgm:spPr/>
      <dgm:t>
        <a:bodyPr/>
        <a:lstStyle/>
        <a:p>
          <a:endParaRPr lang="en-US"/>
        </a:p>
      </dgm:t>
    </dgm:pt>
    <dgm:pt modelId="{4836778F-5D10-4729-9538-C4E0E1FFC35E}">
      <dgm:prSet custT="1"/>
      <dgm:spPr/>
      <dgm:t>
        <a:bodyPr/>
        <a:lstStyle/>
        <a:p>
          <a:r>
            <a:rPr lang="en-US" sz="1600" b="0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Large schools with increasingly complex student health needs require more nursing care-Savings from change in Director of Nursing position, three 52 week nurses to 42 weeks</a:t>
          </a:r>
          <a:endParaRPr lang="en-US" sz="1600" b="0" dirty="0"/>
        </a:p>
      </dgm:t>
    </dgm:pt>
    <dgm:pt modelId="{F1C14A3C-3756-4C5E-9CDF-7A87FAE4C0C1}" type="parTrans" cxnId="{29BE4DB1-2CC1-4923-8052-D4AF698ADFE8}">
      <dgm:prSet/>
      <dgm:spPr/>
      <dgm:t>
        <a:bodyPr/>
        <a:lstStyle/>
        <a:p>
          <a:endParaRPr lang="en-US"/>
        </a:p>
      </dgm:t>
    </dgm:pt>
    <dgm:pt modelId="{1B34E19B-B97E-433A-A92C-AF4645D8DB3F}" type="sibTrans" cxnId="{29BE4DB1-2CC1-4923-8052-D4AF698ADFE8}">
      <dgm:prSet/>
      <dgm:spPr/>
      <dgm:t>
        <a:bodyPr/>
        <a:lstStyle/>
        <a:p>
          <a:endParaRPr lang="en-US"/>
        </a:p>
      </dgm:t>
    </dgm:pt>
    <dgm:pt modelId="{6564C5E9-1595-624A-93AF-6AD41D06A4F7}" type="pres">
      <dgm:prSet presAssocID="{0DD8915E-DC14-41D6-9BB5-F49E1C265163}" presName="vert0" presStyleCnt="0">
        <dgm:presLayoutVars>
          <dgm:dir/>
          <dgm:animOne val="branch"/>
          <dgm:animLvl val="lvl"/>
        </dgm:presLayoutVars>
      </dgm:prSet>
      <dgm:spPr/>
    </dgm:pt>
    <dgm:pt modelId="{CFCA7698-FAF1-9341-A1FC-ED13A8E7C585}" type="pres">
      <dgm:prSet presAssocID="{73D947E0-108F-4D20-A71E-3CF329F97212}" presName="thickLine" presStyleLbl="alignNode1" presStyleIdx="0" presStyleCnt="4"/>
      <dgm:spPr/>
    </dgm:pt>
    <dgm:pt modelId="{73B53ECD-88F7-D549-B120-6C2932F2D11A}" type="pres">
      <dgm:prSet presAssocID="{73D947E0-108F-4D20-A71E-3CF329F97212}" presName="horz1" presStyleCnt="0"/>
      <dgm:spPr/>
    </dgm:pt>
    <dgm:pt modelId="{16779ABC-4458-134D-8407-3B550EE07267}" type="pres">
      <dgm:prSet presAssocID="{73D947E0-108F-4D20-A71E-3CF329F97212}" presName="tx1" presStyleLbl="revTx" presStyleIdx="0" presStyleCnt="7" custScaleX="187727" custScaleY="97001"/>
      <dgm:spPr/>
    </dgm:pt>
    <dgm:pt modelId="{CAE07029-F81D-A44F-9347-F3E3A6E31F74}" type="pres">
      <dgm:prSet presAssocID="{73D947E0-108F-4D20-A71E-3CF329F97212}" presName="vert1" presStyleCnt="0"/>
      <dgm:spPr/>
    </dgm:pt>
    <dgm:pt modelId="{5A9BB2A1-D458-5443-B445-41D2960F03F2}" type="pres">
      <dgm:prSet presAssocID="{30A490C8-22B4-4D68-875C-0F0DE2FF864D}" presName="vertSpace2a" presStyleCnt="0"/>
      <dgm:spPr/>
    </dgm:pt>
    <dgm:pt modelId="{D7B8E40A-DB15-184E-8163-CFBBECDBFC1D}" type="pres">
      <dgm:prSet presAssocID="{30A490C8-22B4-4D68-875C-0F0DE2FF864D}" presName="horz2" presStyleCnt="0"/>
      <dgm:spPr/>
    </dgm:pt>
    <dgm:pt modelId="{59832A42-FD52-4B4A-92FB-6B1C497CBF3C}" type="pres">
      <dgm:prSet presAssocID="{30A490C8-22B4-4D68-875C-0F0DE2FF864D}" presName="horzSpace2" presStyleCnt="0"/>
      <dgm:spPr/>
    </dgm:pt>
    <dgm:pt modelId="{4B7883FE-9BF1-834B-9E55-433D1207CAF9}" type="pres">
      <dgm:prSet presAssocID="{30A490C8-22B4-4D68-875C-0F0DE2FF864D}" presName="tx2" presStyleLbl="revTx" presStyleIdx="1" presStyleCnt="7" custScaleX="94172"/>
      <dgm:spPr/>
    </dgm:pt>
    <dgm:pt modelId="{0CBE5C3F-806F-B144-AE1F-FC9577B85A0B}" type="pres">
      <dgm:prSet presAssocID="{30A490C8-22B4-4D68-875C-0F0DE2FF864D}" presName="vert2" presStyleCnt="0"/>
      <dgm:spPr/>
    </dgm:pt>
    <dgm:pt modelId="{F855322D-A55D-8B49-879F-C673DBB2B4C9}" type="pres">
      <dgm:prSet presAssocID="{30A490C8-22B4-4D68-875C-0F0DE2FF864D}" presName="thinLine2b" presStyleLbl="callout" presStyleIdx="0" presStyleCnt="3"/>
      <dgm:spPr/>
    </dgm:pt>
    <dgm:pt modelId="{C673FE58-57C7-E240-8F76-83FFAD340DC5}" type="pres">
      <dgm:prSet presAssocID="{30A490C8-22B4-4D68-875C-0F0DE2FF864D}" presName="vertSpace2b" presStyleCnt="0"/>
      <dgm:spPr/>
    </dgm:pt>
    <dgm:pt modelId="{DD445911-31B5-374B-964F-E521B7F4A98B}" type="pres">
      <dgm:prSet presAssocID="{B1AFA1AF-0FF8-45B3-A6D0-0E255A2F637D}" presName="thickLine" presStyleLbl="alignNode1" presStyleIdx="1" presStyleCnt="4"/>
      <dgm:spPr/>
    </dgm:pt>
    <dgm:pt modelId="{2D373430-1C80-8F46-ABC4-CBE10AB29E21}" type="pres">
      <dgm:prSet presAssocID="{B1AFA1AF-0FF8-45B3-A6D0-0E255A2F637D}" presName="horz1" presStyleCnt="0"/>
      <dgm:spPr/>
    </dgm:pt>
    <dgm:pt modelId="{57741AD6-DFD2-814C-A051-E841CC65A4EA}" type="pres">
      <dgm:prSet presAssocID="{B1AFA1AF-0FF8-45B3-A6D0-0E255A2F637D}" presName="tx1" presStyleLbl="revTx" presStyleIdx="2" presStyleCnt="7" custScaleX="132676" custScaleY="100146"/>
      <dgm:spPr/>
    </dgm:pt>
    <dgm:pt modelId="{BAE20A88-DF00-8949-A8B2-0E344D388E90}" type="pres">
      <dgm:prSet presAssocID="{B1AFA1AF-0FF8-45B3-A6D0-0E255A2F637D}" presName="vert1" presStyleCnt="0"/>
      <dgm:spPr/>
    </dgm:pt>
    <dgm:pt modelId="{FFD3D6B1-6613-9A41-97D0-43A8EBCE5EAD}" type="pres">
      <dgm:prSet presAssocID="{50418D2B-9486-42DE-AFDD-1D31420040FF}" presName="vertSpace2a" presStyleCnt="0"/>
      <dgm:spPr/>
    </dgm:pt>
    <dgm:pt modelId="{A95899B2-8F62-204F-B53E-8872741B3D8A}" type="pres">
      <dgm:prSet presAssocID="{50418D2B-9486-42DE-AFDD-1D31420040FF}" presName="horz2" presStyleCnt="0"/>
      <dgm:spPr/>
    </dgm:pt>
    <dgm:pt modelId="{6C1C9676-3658-6D4F-92CD-97954CEC2777}" type="pres">
      <dgm:prSet presAssocID="{50418D2B-9486-42DE-AFDD-1D31420040FF}" presName="horzSpace2" presStyleCnt="0"/>
      <dgm:spPr/>
    </dgm:pt>
    <dgm:pt modelId="{040275F6-8CD8-B443-8E15-E2EA8C115BE0}" type="pres">
      <dgm:prSet presAssocID="{50418D2B-9486-42DE-AFDD-1D31420040FF}" presName="tx2" presStyleLbl="revTx" presStyleIdx="3" presStyleCnt="7" custScaleY="128167" custLinFactNeighborX="-803" custLinFactNeighborY="10582"/>
      <dgm:spPr/>
    </dgm:pt>
    <dgm:pt modelId="{D9398154-13A0-B94E-B51B-C707B5F9C02E}" type="pres">
      <dgm:prSet presAssocID="{50418D2B-9486-42DE-AFDD-1D31420040FF}" presName="vert2" presStyleCnt="0"/>
      <dgm:spPr/>
    </dgm:pt>
    <dgm:pt modelId="{1103FC42-5419-864B-A44F-32D393A0563C}" type="pres">
      <dgm:prSet presAssocID="{50418D2B-9486-42DE-AFDD-1D31420040FF}" presName="thinLine2b" presStyleLbl="callout" presStyleIdx="1" presStyleCnt="3"/>
      <dgm:spPr/>
    </dgm:pt>
    <dgm:pt modelId="{3380EF9C-3F0E-624D-89C2-20B7B097FB92}" type="pres">
      <dgm:prSet presAssocID="{50418D2B-9486-42DE-AFDD-1D31420040FF}" presName="vertSpace2b" presStyleCnt="0"/>
      <dgm:spPr/>
    </dgm:pt>
    <dgm:pt modelId="{04EDAAE1-E9CA-2F45-BA18-8E6050569C72}" type="pres">
      <dgm:prSet presAssocID="{E9682B4F-0217-4B50-923E-C104AA24290F}" presName="thickLine" presStyleLbl="alignNode1" presStyleIdx="2" presStyleCnt="4"/>
      <dgm:spPr/>
    </dgm:pt>
    <dgm:pt modelId="{C9E76191-5F12-BF45-AE9C-6FAE2221EFF8}" type="pres">
      <dgm:prSet presAssocID="{E9682B4F-0217-4B50-923E-C104AA24290F}" presName="horz1" presStyleCnt="0"/>
      <dgm:spPr/>
    </dgm:pt>
    <dgm:pt modelId="{12C6F6CB-CEC3-A749-930B-00502DB5A1B0}" type="pres">
      <dgm:prSet presAssocID="{E9682B4F-0217-4B50-923E-C104AA24290F}" presName="tx1" presStyleLbl="revTx" presStyleIdx="4" presStyleCnt="7" custScaleX="106175" custScaleY="80302" custLinFactNeighborX="908" custLinFactNeighborY="32098"/>
      <dgm:spPr/>
    </dgm:pt>
    <dgm:pt modelId="{52E4ABEF-FAC6-8548-9F4D-4E473158A2BE}" type="pres">
      <dgm:prSet presAssocID="{E9682B4F-0217-4B50-923E-C104AA24290F}" presName="vert1" presStyleCnt="0"/>
      <dgm:spPr/>
    </dgm:pt>
    <dgm:pt modelId="{B0D3DAFD-9D46-1543-B3B5-D71843B5B4DB}" type="pres">
      <dgm:prSet presAssocID="{0EC0C300-11E4-45CF-8418-973585107209}" presName="vertSpace2a" presStyleCnt="0"/>
      <dgm:spPr/>
    </dgm:pt>
    <dgm:pt modelId="{4C9CCEC2-ABF3-194E-B533-02A4276A931F}" type="pres">
      <dgm:prSet presAssocID="{0EC0C300-11E4-45CF-8418-973585107209}" presName="horz2" presStyleCnt="0"/>
      <dgm:spPr/>
    </dgm:pt>
    <dgm:pt modelId="{AAE7011B-BADF-3944-9735-AFBCAC4F810D}" type="pres">
      <dgm:prSet presAssocID="{0EC0C300-11E4-45CF-8418-973585107209}" presName="horzSpace2" presStyleCnt="0"/>
      <dgm:spPr/>
    </dgm:pt>
    <dgm:pt modelId="{DAF6D365-7021-E74E-8AD3-AB3AC6A0D057}" type="pres">
      <dgm:prSet presAssocID="{0EC0C300-11E4-45CF-8418-973585107209}" presName="tx2" presStyleLbl="revTx" presStyleIdx="5" presStyleCnt="7"/>
      <dgm:spPr/>
    </dgm:pt>
    <dgm:pt modelId="{EC170AFD-CC2D-3946-BDA9-5D66425E90C2}" type="pres">
      <dgm:prSet presAssocID="{0EC0C300-11E4-45CF-8418-973585107209}" presName="vert2" presStyleCnt="0"/>
      <dgm:spPr/>
    </dgm:pt>
    <dgm:pt modelId="{9071E8DC-DDBE-CD4E-9B99-FF7E5F21CEFF}" type="pres">
      <dgm:prSet presAssocID="{0EC0C300-11E4-45CF-8418-973585107209}" presName="thinLine2b" presStyleLbl="callout" presStyleIdx="2" presStyleCnt="3"/>
      <dgm:spPr/>
    </dgm:pt>
    <dgm:pt modelId="{60ED89A1-904B-E446-B340-02B3D3D2D4CF}" type="pres">
      <dgm:prSet presAssocID="{0EC0C300-11E4-45CF-8418-973585107209}" presName="vertSpace2b" presStyleCnt="0"/>
      <dgm:spPr/>
    </dgm:pt>
    <dgm:pt modelId="{C4B44BF2-5D28-423B-9854-DE0BA61E2BB7}" type="pres">
      <dgm:prSet presAssocID="{4836778F-5D10-4729-9538-C4E0E1FFC35E}" presName="thickLine" presStyleLbl="alignNode1" presStyleIdx="3" presStyleCnt="4"/>
      <dgm:spPr/>
    </dgm:pt>
    <dgm:pt modelId="{62D54ECF-D9DB-4076-8BD8-52EB24D89401}" type="pres">
      <dgm:prSet presAssocID="{4836778F-5D10-4729-9538-C4E0E1FFC35E}" presName="horz1" presStyleCnt="0"/>
      <dgm:spPr/>
    </dgm:pt>
    <dgm:pt modelId="{EFA3773E-935C-400F-80B4-7389B42D5AA8}" type="pres">
      <dgm:prSet presAssocID="{4836778F-5D10-4729-9538-C4E0E1FFC35E}" presName="tx1" presStyleLbl="revTx" presStyleIdx="6" presStyleCnt="7" custScaleX="312461" custLinFactX="26401" custLinFactNeighborX="100000" custLinFactNeighborY="-91431"/>
      <dgm:spPr/>
    </dgm:pt>
    <dgm:pt modelId="{F17B735A-E26B-4F61-9616-00A143E8E6E5}" type="pres">
      <dgm:prSet presAssocID="{4836778F-5D10-4729-9538-C4E0E1FFC35E}" presName="vert1" presStyleCnt="0"/>
      <dgm:spPr/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DB88A911-C9AB-4245-8A20-5A06108094AF}" type="presOf" srcId="{B1AFA1AF-0FF8-45B3-A6D0-0E255A2F637D}" destId="{57741AD6-DFD2-814C-A051-E841CC65A4EA}" srcOrd="0" destOrd="0" presId="urn:microsoft.com/office/officeart/2008/layout/LinedList"/>
    <dgm:cxn modelId="{5A5BA622-5DEB-48B9-88D9-C1DE36C711E5}" srcId="{B1AFA1AF-0FF8-45B3-A6D0-0E255A2F637D}" destId="{50418D2B-9486-42DE-AFDD-1D31420040FF}" srcOrd="0" destOrd="0" parTransId="{D5A17F6B-93F5-442B-938A-0F38C281BE88}" sibTransId="{1D87A0A5-8024-4710-846B-D5BFAC785107}"/>
    <dgm:cxn modelId="{DB1D962D-409E-D840-8C70-0D3A99E96A69}" type="presOf" srcId="{E9682B4F-0217-4B50-923E-C104AA24290F}" destId="{12C6F6CB-CEC3-A749-930B-00502DB5A1B0}" srcOrd="0" destOrd="0" presId="urn:microsoft.com/office/officeart/2008/layout/LinedList"/>
    <dgm:cxn modelId="{D012C86A-5FCF-F74E-A1E4-DA1AAC68B769}" type="presOf" srcId="{50418D2B-9486-42DE-AFDD-1D31420040FF}" destId="{040275F6-8CD8-B443-8E15-E2EA8C115BE0}" srcOrd="0" destOrd="0" presId="urn:microsoft.com/office/officeart/2008/layout/LinedList"/>
    <dgm:cxn modelId="{51563A4F-C0EB-47D6-B5BC-47A4E599AD4B}" srcId="{E9682B4F-0217-4B50-923E-C104AA24290F}" destId="{0EC0C300-11E4-45CF-8418-973585107209}" srcOrd="0" destOrd="0" parTransId="{1E4DD98E-100E-46B7-B24A-408BBF69E9FA}" sibTransId="{90FAB5D1-62B3-4FF6-A07D-EE607F529C32}"/>
    <dgm:cxn modelId="{B9992E53-656B-E848-AF8E-65823B9AD34E}" type="presOf" srcId="{0DD8915E-DC14-41D6-9BB5-F49E1C265163}" destId="{6564C5E9-1595-624A-93AF-6AD41D06A4F7}" srcOrd="0" destOrd="0" presId="urn:microsoft.com/office/officeart/2008/layout/LinedList"/>
    <dgm:cxn modelId="{ACD9CA80-5A2D-45A8-90C1-BC417010F234}" type="presOf" srcId="{4836778F-5D10-4729-9538-C4E0E1FFC35E}" destId="{EFA3773E-935C-400F-80B4-7389B42D5AA8}" srcOrd="0" destOrd="0" presId="urn:microsoft.com/office/officeart/2008/layout/LinedList"/>
    <dgm:cxn modelId="{864E7292-9A7E-3F43-81DD-D653DF53DEF3}" type="presOf" srcId="{0EC0C300-11E4-45CF-8418-973585107209}" destId="{DAF6D365-7021-E74E-8AD3-AB3AC6A0D057}" srcOrd="0" destOrd="0" presId="urn:microsoft.com/office/officeart/2008/layout/LinedList"/>
    <dgm:cxn modelId="{29BE4DB1-2CC1-4923-8052-D4AF698ADFE8}" srcId="{0DD8915E-DC14-41D6-9BB5-F49E1C265163}" destId="{4836778F-5D10-4729-9538-C4E0E1FFC35E}" srcOrd="3" destOrd="0" parTransId="{F1C14A3C-3756-4C5E-9CDF-7A87FAE4C0C1}" sibTransId="{1B34E19B-B97E-433A-A92C-AF4645D8DB3F}"/>
    <dgm:cxn modelId="{151D13B9-4602-AE4A-A285-285AEA258666}" type="presOf" srcId="{30A490C8-22B4-4D68-875C-0F0DE2FF864D}" destId="{4B7883FE-9BF1-834B-9E55-433D1207CAF9}" srcOrd="0" destOrd="0" presId="urn:microsoft.com/office/officeart/2008/layout/LinedList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24FD07F8-A7B8-6241-8064-11664CC65CE1}" type="presOf" srcId="{73D947E0-108F-4D20-A71E-3CF329F97212}" destId="{16779ABC-4458-134D-8407-3B550EE07267}" srcOrd="0" destOrd="0" presId="urn:microsoft.com/office/officeart/2008/layout/LinedList"/>
    <dgm:cxn modelId="{AFE9FC3A-D3FF-CA44-9605-4703DA53A4C2}" type="presParOf" srcId="{6564C5E9-1595-624A-93AF-6AD41D06A4F7}" destId="{CFCA7698-FAF1-9341-A1FC-ED13A8E7C585}" srcOrd="0" destOrd="0" presId="urn:microsoft.com/office/officeart/2008/layout/LinedList"/>
    <dgm:cxn modelId="{EB08E1B8-074C-A546-B1B8-3153F413A947}" type="presParOf" srcId="{6564C5E9-1595-624A-93AF-6AD41D06A4F7}" destId="{73B53ECD-88F7-D549-B120-6C2932F2D11A}" srcOrd="1" destOrd="0" presId="urn:microsoft.com/office/officeart/2008/layout/LinedList"/>
    <dgm:cxn modelId="{1B53D0A1-66D8-134B-8AF2-80B1E3806E98}" type="presParOf" srcId="{73B53ECD-88F7-D549-B120-6C2932F2D11A}" destId="{16779ABC-4458-134D-8407-3B550EE07267}" srcOrd="0" destOrd="0" presId="urn:microsoft.com/office/officeart/2008/layout/LinedList"/>
    <dgm:cxn modelId="{1A46E30E-242E-1540-8649-777E95C5E910}" type="presParOf" srcId="{73B53ECD-88F7-D549-B120-6C2932F2D11A}" destId="{CAE07029-F81D-A44F-9347-F3E3A6E31F74}" srcOrd="1" destOrd="0" presId="urn:microsoft.com/office/officeart/2008/layout/LinedList"/>
    <dgm:cxn modelId="{0AF080A1-E7F5-D446-9052-7D8C86784D60}" type="presParOf" srcId="{CAE07029-F81D-A44F-9347-F3E3A6E31F74}" destId="{5A9BB2A1-D458-5443-B445-41D2960F03F2}" srcOrd="0" destOrd="0" presId="urn:microsoft.com/office/officeart/2008/layout/LinedList"/>
    <dgm:cxn modelId="{5F4C5453-C466-2B4D-B675-3231308CA30E}" type="presParOf" srcId="{CAE07029-F81D-A44F-9347-F3E3A6E31F74}" destId="{D7B8E40A-DB15-184E-8163-CFBBECDBFC1D}" srcOrd="1" destOrd="0" presId="urn:microsoft.com/office/officeart/2008/layout/LinedList"/>
    <dgm:cxn modelId="{0732A2C9-16FC-034F-A91F-8267830F6866}" type="presParOf" srcId="{D7B8E40A-DB15-184E-8163-CFBBECDBFC1D}" destId="{59832A42-FD52-4B4A-92FB-6B1C497CBF3C}" srcOrd="0" destOrd="0" presId="urn:microsoft.com/office/officeart/2008/layout/LinedList"/>
    <dgm:cxn modelId="{5CB90678-FEDD-7B4C-85C5-E74FFAC3A6D5}" type="presParOf" srcId="{D7B8E40A-DB15-184E-8163-CFBBECDBFC1D}" destId="{4B7883FE-9BF1-834B-9E55-433D1207CAF9}" srcOrd="1" destOrd="0" presId="urn:microsoft.com/office/officeart/2008/layout/LinedList"/>
    <dgm:cxn modelId="{D41FA6A6-5400-9848-8819-FB97F59FFCED}" type="presParOf" srcId="{D7B8E40A-DB15-184E-8163-CFBBECDBFC1D}" destId="{0CBE5C3F-806F-B144-AE1F-FC9577B85A0B}" srcOrd="2" destOrd="0" presId="urn:microsoft.com/office/officeart/2008/layout/LinedList"/>
    <dgm:cxn modelId="{DD71C1D8-1043-5D4C-8AF5-FC83DCADAF26}" type="presParOf" srcId="{CAE07029-F81D-A44F-9347-F3E3A6E31F74}" destId="{F855322D-A55D-8B49-879F-C673DBB2B4C9}" srcOrd="2" destOrd="0" presId="urn:microsoft.com/office/officeart/2008/layout/LinedList"/>
    <dgm:cxn modelId="{6E9B0D8B-3CAE-244A-8A0F-D830FD2A0D04}" type="presParOf" srcId="{CAE07029-F81D-A44F-9347-F3E3A6E31F74}" destId="{C673FE58-57C7-E240-8F76-83FFAD340DC5}" srcOrd="3" destOrd="0" presId="urn:microsoft.com/office/officeart/2008/layout/LinedList"/>
    <dgm:cxn modelId="{4756F502-58A1-F94B-920C-2DBBEEAA4DEA}" type="presParOf" srcId="{6564C5E9-1595-624A-93AF-6AD41D06A4F7}" destId="{DD445911-31B5-374B-964F-E521B7F4A98B}" srcOrd="2" destOrd="0" presId="urn:microsoft.com/office/officeart/2008/layout/LinedList"/>
    <dgm:cxn modelId="{9F80C39F-2660-5140-922B-91B27E6D4697}" type="presParOf" srcId="{6564C5E9-1595-624A-93AF-6AD41D06A4F7}" destId="{2D373430-1C80-8F46-ABC4-CBE10AB29E21}" srcOrd="3" destOrd="0" presId="urn:microsoft.com/office/officeart/2008/layout/LinedList"/>
    <dgm:cxn modelId="{92EB25AD-569A-6A4D-A26B-6CDFE99B6EDD}" type="presParOf" srcId="{2D373430-1C80-8F46-ABC4-CBE10AB29E21}" destId="{57741AD6-DFD2-814C-A051-E841CC65A4EA}" srcOrd="0" destOrd="0" presId="urn:microsoft.com/office/officeart/2008/layout/LinedList"/>
    <dgm:cxn modelId="{6D72D2D3-E663-854F-9534-F50F1A2D112F}" type="presParOf" srcId="{2D373430-1C80-8F46-ABC4-CBE10AB29E21}" destId="{BAE20A88-DF00-8949-A8B2-0E344D388E90}" srcOrd="1" destOrd="0" presId="urn:microsoft.com/office/officeart/2008/layout/LinedList"/>
    <dgm:cxn modelId="{76CA08A2-B1A8-D84F-A1D6-D18A937678EA}" type="presParOf" srcId="{BAE20A88-DF00-8949-A8B2-0E344D388E90}" destId="{FFD3D6B1-6613-9A41-97D0-43A8EBCE5EAD}" srcOrd="0" destOrd="0" presId="urn:microsoft.com/office/officeart/2008/layout/LinedList"/>
    <dgm:cxn modelId="{D3976E80-191E-2A47-8A23-312C10E64BE5}" type="presParOf" srcId="{BAE20A88-DF00-8949-A8B2-0E344D388E90}" destId="{A95899B2-8F62-204F-B53E-8872741B3D8A}" srcOrd="1" destOrd="0" presId="urn:microsoft.com/office/officeart/2008/layout/LinedList"/>
    <dgm:cxn modelId="{5164E1C6-4BB0-1849-BD77-C9B7AA21D82B}" type="presParOf" srcId="{A95899B2-8F62-204F-B53E-8872741B3D8A}" destId="{6C1C9676-3658-6D4F-92CD-97954CEC2777}" srcOrd="0" destOrd="0" presId="urn:microsoft.com/office/officeart/2008/layout/LinedList"/>
    <dgm:cxn modelId="{3FC4A5DA-F6DE-374E-AEAD-681CEC40E66A}" type="presParOf" srcId="{A95899B2-8F62-204F-B53E-8872741B3D8A}" destId="{040275F6-8CD8-B443-8E15-E2EA8C115BE0}" srcOrd="1" destOrd="0" presId="urn:microsoft.com/office/officeart/2008/layout/LinedList"/>
    <dgm:cxn modelId="{EBEECA50-8981-8340-B29B-B350D88E1D99}" type="presParOf" srcId="{A95899B2-8F62-204F-B53E-8872741B3D8A}" destId="{D9398154-13A0-B94E-B51B-C707B5F9C02E}" srcOrd="2" destOrd="0" presId="urn:microsoft.com/office/officeart/2008/layout/LinedList"/>
    <dgm:cxn modelId="{14FAAD23-AA19-634D-A90F-2C772DFBC51E}" type="presParOf" srcId="{BAE20A88-DF00-8949-A8B2-0E344D388E90}" destId="{1103FC42-5419-864B-A44F-32D393A0563C}" srcOrd="2" destOrd="0" presId="urn:microsoft.com/office/officeart/2008/layout/LinedList"/>
    <dgm:cxn modelId="{5920C6F5-90CC-1D42-B07E-283F9763DDF5}" type="presParOf" srcId="{BAE20A88-DF00-8949-A8B2-0E344D388E90}" destId="{3380EF9C-3F0E-624D-89C2-20B7B097FB92}" srcOrd="3" destOrd="0" presId="urn:microsoft.com/office/officeart/2008/layout/LinedList"/>
    <dgm:cxn modelId="{69066118-8321-C84B-8730-7891EA85D306}" type="presParOf" srcId="{6564C5E9-1595-624A-93AF-6AD41D06A4F7}" destId="{04EDAAE1-E9CA-2F45-BA18-8E6050569C72}" srcOrd="4" destOrd="0" presId="urn:microsoft.com/office/officeart/2008/layout/LinedList"/>
    <dgm:cxn modelId="{D6DFF9EC-81C7-9844-A64E-782F3175A529}" type="presParOf" srcId="{6564C5E9-1595-624A-93AF-6AD41D06A4F7}" destId="{C9E76191-5F12-BF45-AE9C-6FAE2221EFF8}" srcOrd="5" destOrd="0" presId="urn:microsoft.com/office/officeart/2008/layout/LinedList"/>
    <dgm:cxn modelId="{55D167D0-1FFB-3B47-B1CA-DDF79D4312A2}" type="presParOf" srcId="{C9E76191-5F12-BF45-AE9C-6FAE2221EFF8}" destId="{12C6F6CB-CEC3-A749-930B-00502DB5A1B0}" srcOrd="0" destOrd="0" presId="urn:microsoft.com/office/officeart/2008/layout/LinedList"/>
    <dgm:cxn modelId="{CFB7884C-ECCD-C44C-B410-02F07DBD2DAE}" type="presParOf" srcId="{C9E76191-5F12-BF45-AE9C-6FAE2221EFF8}" destId="{52E4ABEF-FAC6-8548-9F4D-4E473158A2BE}" srcOrd="1" destOrd="0" presId="urn:microsoft.com/office/officeart/2008/layout/LinedList"/>
    <dgm:cxn modelId="{2AF9A08E-58ED-DE4A-AC76-7328589F18EE}" type="presParOf" srcId="{52E4ABEF-FAC6-8548-9F4D-4E473158A2BE}" destId="{B0D3DAFD-9D46-1543-B3B5-D71843B5B4DB}" srcOrd="0" destOrd="0" presId="urn:microsoft.com/office/officeart/2008/layout/LinedList"/>
    <dgm:cxn modelId="{ED118803-C0D1-EF46-8EAB-BC486A2A10C1}" type="presParOf" srcId="{52E4ABEF-FAC6-8548-9F4D-4E473158A2BE}" destId="{4C9CCEC2-ABF3-194E-B533-02A4276A931F}" srcOrd="1" destOrd="0" presId="urn:microsoft.com/office/officeart/2008/layout/LinedList"/>
    <dgm:cxn modelId="{DE1306D4-F250-6043-9FE2-0CA42CCCE1B5}" type="presParOf" srcId="{4C9CCEC2-ABF3-194E-B533-02A4276A931F}" destId="{AAE7011B-BADF-3944-9735-AFBCAC4F810D}" srcOrd="0" destOrd="0" presId="urn:microsoft.com/office/officeart/2008/layout/LinedList"/>
    <dgm:cxn modelId="{D315A992-7B4B-9646-870A-59A4DEDFF73C}" type="presParOf" srcId="{4C9CCEC2-ABF3-194E-B533-02A4276A931F}" destId="{DAF6D365-7021-E74E-8AD3-AB3AC6A0D057}" srcOrd="1" destOrd="0" presId="urn:microsoft.com/office/officeart/2008/layout/LinedList"/>
    <dgm:cxn modelId="{8CBA91F6-2DC8-D543-BB9F-8D33B34760EF}" type="presParOf" srcId="{4C9CCEC2-ABF3-194E-B533-02A4276A931F}" destId="{EC170AFD-CC2D-3946-BDA9-5D66425E90C2}" srcOrd="2" destOrd="0" presId="urn:microsoft.com/office/officeart/2008/layout/LinedList"/>
    <dgm:cxn modelId="{042001ED-F371-B94A-A941-B8385E523028}" type="presParOf" srcId="{52E4ABEF-FAC6-8548-9F4D-4E473158A2BE}" destId="{9071E8DC-DDBE-CD4E-9B99-FF7E5F21CEFF}" srcOrd="2" destOrd="0" presId="urn:microsoft.com/office/officeart/2008/layout/LinedList"/>
    <dgm:cxn modelId="{FFD0C568-9F11-1947-9F33-012793B26F51}" type="presParOf" srcId="{52E4ABEF-FAC6-8548-9F4D-4E473158A2BE}" destId="{60ED89A1-904B-E446-B340-02B3D3D2D4CF}" srcOrd="3" destOrd="0" presId="urn:microsoft.com/office/officeart/2008/layout/LinedList"/>
    <dgm:cxn modelId="{90300C4B-36C5-4AA7-9857-D4659B237643}" type="presParOf" srcId="{6564C5E9-1595-624A-93AF-6AD41D06A4F7}" destId="{C4B44BF2-5D28-423B-9854-DE0BA61E2BB7}" srcOrd="6" destOrd="0" presId="urn:microsoft.com/office/officeart/2008/layout/LinedList"/>
    <dgm:cxn modelId="{1BF076B3-17C3-473D-AD39-F9A432DE6B19}" type="presParOf" srcId="{6564C5E9-1595-624A-93AF-6AD41D06A4F7}" destId="{62D54ECF-D9DB-4076-8BD8-52EB24D89401}" srcOrd="7" destOrd="0" presId="urn:microsoft.com/office/officeart/2008/layout/LinedList"/>
    <dgm:cxn modelId="{922A873E-C269-472B-9FBB-54F3F8CEC392}" type="presParOf" srcId="{62D54ECF-D9DB-4076-8BD8-52EB24D89401}" destId="{EFA3773E-935C-400F-80B4-7389B42D5AA8}" srcOrd="0" destOrd="0" presId="urn:microsoft.com/office/officeart/2008/layout/LinedList"/>
    <dgm:cxn modelId="{7987AA6D-41D7-4F93-836B-A98D12276226}" type="presParOf" srcId="{62D54ECF-D9DB-4076-8BD8-52EB24D89401}" destId="{F17B735A-E26B-4F61-9616-00A143E8E6E5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A7698-FAF1-9341-A1FC-ED13A8E7C585}">
      <dsp:nvSpPr>
        <dsp:cNvPr id="0" name=""/>
        <dsp:cNvSpPr/>
      </dsp:nvSpPr>
      <dsp:spPr>
        <a:xfrm>
          <a:off x="0" y="238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79ABC-4458-134D-8407-3B550EE07267}">
      <dsp:nvSpPr>
        <dsp:cNvPr id="0" name=""/>
        <dsp:cNvSpPr/>
      </dsp:nvSpPr>
      <dsp:spPr>
        <a:xfrm>
          <a:off x="0" y="238"/>
          <a:ext cx="3358218" cy="940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Department of Health &amp; Human Services </a:t>
          </a:r>
        </a:p>
      </dsp:txBody>
      <dsp:txXfrm>
        <a:off x="0" y="238"/>
        <a:ext cx="3358218" cy="940103"/>
      </dsp:txXfrm>
    </dsp:sp>
    <dsp:sp modelId="{4B7883FE-9BF1-834B-9E55-433D1207CAF9}">
      <dsp:nvSpPr>
        <dsp:cNvPr id="0" name=""/>
        <dsp:cNvSpPr/>
      </dsp:nvSpPr>
      <dsp:spPr>
        <a:xfrm>
          <a:off x="3492385" y="44249"/>
          <a:ext cx="6612165" cy="880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Social Services reunited with Health-Increasing population and economic impact increases the demand for mandated services-Increase one permanent part time and one part time position to full time</a:t>
          </a:r>
        </a:p>
      </dsp:txBody>
      <dsp:txXfrm>
        <a:off x="3492385" y="44249"/>
        <a:ext cx="6612165" cy="880202"/>
      </dsp:txXfrm>
    </dsp:sp>
    <dsp:sp modelId="{F855322D-A55D-8B49-879F-C673DBB2B4C9}">
      <dsp:nvSpPr>
        <dsp:cNvPr id="0" name=""/>
        <dsp:cNvSpPr/>
      </dsp:nvSpPr>
      <dsp:spPr>
        <a:xfrm>
          <a:off x="3358218" y="924451"/>
          <a:ext cx="71555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45911-31B5-374B-964F-E521B7F4A98B}">
      <dsp:nvSpPr>
        <dsp:cNvPr id="0" name=""/>
        <dsp:cNvSpPr/>
      </dsp:nvSpPr>
      <dsp:spPr>
        <a:xfrm>
          <a:off x="0" y="968461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4041"/>
                <a:satOff val="21843"/>
                <a:lumOff val="33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4041"/>
                <a:satOff val="21843"/>
                <a:lumOff val="33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4041"/>
                <a:satOff val="21843"/>
                <a:lumOff val="33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41AD6-DFD2-814C-A051-E841CC65A4EA}">
      <dsp:nvSpPr>
        <dsp:cNvPr id="0" name=""/>
        <dsp:cNvSpPr/>
      </dsp:nvSpPr>
      <dsp:spPr>
        <a:xfrm>
          <a:off x="0" y="968461"/>
          <a:ext cx="2618664" cy="97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Creating a Stronger Public Health Workforce </a:t>
          </a:r>
        </a:p>
      </dsp:txBody>
      <dsp:txXfrm>
        <a:off x="0" y="968461"/>
        <a:ext cx="2618664" cy="970583"/>
      </dsp:txXfrm>
    </dsp:sp>
    <dsp:sp modelId="{040275F6-8CD8-B443-8E15-E2EA8C115BE0}">
      <dsp:nvSpPr>
        <dsp:cNvPr id="0" name=""/>
        <dsp:cNvSpPr/>
      </dsp:nvSpPr>
      <dsp:spPr>
        <a:xfrm>
          <a:off x="2704486" y="1077741"/>
          <a:ext cx="7746885" cy="898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Manager of Public Health Programs-</a:t>
          </a:r>
          <a:r>
            <a:rPr lang="en-US" sz="16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Replaces</a:t>
          </a: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Open Director of Nursing Position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6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Public Health Educator-</a:t>
          </a:r>
          <a:r>
            <a:rPr lang="en-US" sz="16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Replaces</a:t>
          </a: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open Outreach Worker Position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  </a:t>
          </a:r>
        </a:p>
      </dsp:txBody>
      <dsp:txXfrm>
        <a:off x="2704486" y="1077741"/>
        <a:ext cx="7746885" cy="898863"/>
      </dsp:txXfrm>
    </dsp:sp>
    <dsp:sp modelId="{1103FC42-5419-864B-A44F-32D393A0563C}">
      <dsp:nvSpPr>
        <dsp:cNvPr id="0" name=""/>
        <dsp:cNvSpPr/>
      </dsp:nvSpPr>
      <dsp:spPr>
        <a:xfrm>
          <a:off x="2618664" y="1902391"/>
          <a:ext cx="78949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DAAE1-E9CA-2F45-BA18-8E6050569C72}">
      <dsp:nvSpPr>
        <dsp:cNvPr id="0" name=""/>
        <dsp:cNvSpPr/>
      </dsp:nvSpPr>
      <dsp:spPr>
        <a:xfrm>
          <a:off x="0" y="1939044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8083"/>
                <a:satOff val="43687"/>
                <a:lumOff val="67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8083"/>
                <a:satOff val="43687"/>
                <a:lumOff val="67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8083"/>
                <a:satOff val="43687"/>
                <a:lumOff val="67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C6F6CB-CEC3-A749-930B-00502DB5A1B0}">
      <dsp:nvSpPr>
        <dsp:cNvPr id="0" name=""/>
        <dsp:cNvSpPr/>
      </dsp:nvSpPr>
      <dsp:spPr>
        <a:xfrm>
          <a:off x="75415" y="2250128"/>
          <a:ext cx="2204639" cy="778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Additional Nursing Services for K-8 Schools</a:t>
          </a:r>
        </a:p>
      </dsp:txBody>
      <dsp:txXfrm>
        <a:off x="75415" y="2250128"/>
        <a:ext cx="2204639" cy="778261"/>
      </dsp:txXfrm>
    </dsp:sp>
    <dsp:sp modelId="{DAF6D365-7021-E74E-8AD3-AB3AC6A0D057}">
      <dsp:nvSpPr>
        <dsp:cNvPr id="0" name=""/>
        <dsp:cNvSpPr/>
      </dsp:nvSpPr>
      <dsp:spPr>
        <a:xfrm>
          <a:off x="2360370" y="1983055"/>
          <a:ext cx="8149949" cy="880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US" sz="1800" b="1" i="0" kern="1200" dirty="0">
            <a:solidFill>
              <a:schemeClr val="accent2"/>
            </a:solidFill>
            <a:latin typeface="Gill Sans Nova" panose="020B0602020104020203" pitchFamily="34" charset="0"/>
            <a:cs typeface="Gill Sans SemiBold" panose="020B0502020104020203" pitchFamily="34" charset="-79"/>
          </a:endParaRPr>
        </a:p>
      </dsp:txBody>
      <dsp:txXfrm>
        <a:off x="2360370" y="1983055"/>
        <a:ext cx="8149949" cy="880202"/>
      </dsp:txXfrm>
    </dsp:sp>
    <dsp:sp modelId="{9071E8DC-DDBE-CD4E-9B99-FF7E5F21CEFF}">
      <dsp:nvSpPr>
        <dsp:cNvPr id="0" name=""/>
        <dsp:cNvSpPr/>
      </dsp:nvSpPr>
      <dsp:spPr>
        <a:xfrm>
          <a:off x="2204639" y="2863257"/>
          <a:ext cx="8305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44BF2-5D28-423B-9854-DE0BA61E2BB7}">
      <dsp:nvSpPr>
        <dsp:cNvPr id="0" name=""/>
        <dsp:cNvSpPr/>
      </dsp:nvSpPr>
      <dsp:spPr>
        <a:xfrm>
          <a:off x="0" y="2907267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12124"/>
                <a:satOff val="65530"/>
                <a:lumOff val="10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12124"/>
                <a:satOff val="65530"/>
                <a:lumOff val="10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12124"/>
                <a:satOff val="65530"/>
                <a:lumOff val="10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3773E-935C-400F-80B4-7389B42D5AA8}">
      <dsp:nvSpPr>
        <dsp:cNvPr id="0" name=""/>
        <dsp:cNvSpPr/>
      </dsp:nvSpPr>
      <dsp:spPr>
        <a:xfrm>
          <a:off x="2658364" y="2021146"/>
          <a:ext cx="6571429" cy="969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Large schools with increasingly complex student health needs require more nursing care-Savings from change in Director of Nursing position, three 52 week nurses to 42 weeks</a:t>
          </a:r>
          <a:endParaRPr lang="en-US" sz="1600" b="0" kern="1200" dirty="0"/>
        </a:p>
      </dsp:txBody>
      <dsp:txXfrm>
        <a:off x="2658364" y="2021146"/>
        <a:ext cx="6571429" cy="969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3/21/2023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Department of Health &amp; Human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Budget Presentation</a:t>
            </a:r>
          </a:p>
          <a:p>
            <a:endParaRPr lang="en-US" b="1" dirty="0"/>
          </a:p>
          <a:p>
            <a:r>
              <a:rPr lang="en-US" b="1" dirty="0"/>
              <a:t>March 2023 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4EFDA34A-74A6-1322-EC09-B25845A7EA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87" y="516986"/>
            <a:ext cx="11410949" cy="598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811C2D-3997-EEE7-01D1-A2109AA16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Vision, Mission,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447C-3218-0525-25D0-3327C7D0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								               2016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healthy people living, learning, working, and playing in a safe, healthy, and culturally diverse community.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wellness and healthy lifestyles, prevent disease and injury, and proactively protect the health, safety, and well-being of the public and our city environment. </a:t>
            </a:r>
          </a:p>
          <a:p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I.  Maintain Programmatic Excellence</a:t>
            </a:r>
          </a:p>
          <a:p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II. Increase Public Health Workforce Capacity</a:t>
            </a:r>
          </a:p>
          <a:p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III. Ensure an Effective Public Health informatics/Technology Infrastructure</a:t>
            </a:r>
          </a:p>
          <a:p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IV. Increase Community Efforts</a:t>
            </a:r>
          </a:p>
          <a:p>
            <a:pPr marL="0" indent="0">
              <a:buNone/>
            </a:pPr>
            <a:endParaRPr lang="en-US" sz="1900" b="1" i="1" dirty="0"/>
          </a:p>
          <a:p>
            <a:pPr marL="0" indent="0" algn="ctr">
              <a:buNone/>
            </a:pPr>
            <a:r>
              <a:rPr lang="en-US" sz="2200" b="1" i="1" dirty="0"/>
              <a:t>The Department is currently updating the strategic plan-focus on results of Community Health Needs Assessment and Improvement Plan</a:t>
            </a: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6941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92582" cy="1339273"/>
          </a:xfrm>
        </p:spPr>
        <p:txBody>
          <a:bodyPr/>
          <a:lstStyle/>
          <a:p>
            <a:pPr algn="ctr"/>
            <a:r>
              <a:rPr lang="en-US" sz="4000" b="1" dirty="0"/>
              <a:t>Staffing Overview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Health and Human Services Budget Presentation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20B78F-9AD5-B9D4-8132-FD56BB8B3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06690" y="300057"/>
            <a:ext cx="3178620" cy="1002482"/>
            <a:chOff x="5016000" y="934428"/>
            <a:chExt cx="2160000" cy="61745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648649-1EE8-DB23-464D-05649A83E3A3}"/>
                </a:ext>
              </a:extLst>
            </p:cNvPr>
            <p:cNvSpPr/>
            <p:nvPr/>
          </p:nvSpPr>
          <p:spPr>
            <a:xfrm>
              <a:off x="5016000" y="934428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Ms. Jody Bishop-Pullan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42C6A9-D1DB-0E12-7BAA-9BB7410DF44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Director of Health &amp; Human Services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F9AEEF7-0CFE-08A9-1021-74EF763B3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9632" y="2261283"/>
            <a:ext cx="1378179" cy="547829"/>
            <a:chOff x="1077429" y="3090121"/>
            <a:chExt cx="1378179" cy="533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23F85C-BA15-2178-2AB8-91CE0895C287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Health Administration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04E9540-5570-D6E7-4159-DF1A7E726179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7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FA5F84-9BA9-2633-04F8-6309A7E56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32" y="3172845"/>
            <a:ext cx="1398476" cy="520315"/>
            <a:chOff x="931485" y="3788297"/>
            <a:chExt cx="1398476" cy="52031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CB1D50-8E24-E838-3DEA-03D9CE545D7B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Administrative Supervisor 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F3FEC16-A64F-9AAB-EDEE-954E02B97A2D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737AB85-DFE1-4ED6-0520-99542253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2780" y="4352210"/>
            <a:ext cx="1412004" cy="590554"/>
            <a:chOff x="1360432" y="4635640"/>
            <a:chExt cx="1412004" cy="59055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40C63E7-83AE-DD01-153A-690C189CD94B}"/>
                </a:ext>
              </a:extLst>
            </p:cNvPr>
            <p:cNvSpPr/>
            <p:nvPr/>
          </p:nvSpPr>
          <p:spPr>
            <a:xfrm>
              <a:off x="1360432" y="4635640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Behavioral Health, Health Promotion &amp; Emergency Response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Specialist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22237B-784D-CF53-14C3-A978B3CA4517}"/>
                </a:ext>
              </a:extLst>
            </p:cNvPr>
            <p:cNvSpPr/>
            <p:nvPr/>
          </p:nvSpPr>
          <p:spPr>
            <a:xfrm>
              <a:off x="1404436" y="5118194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6F3410-4BFB-A1A7-D6E8-787358E2E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16382" y="3603024"/>
            <a:ext cx="1412004" cy="524234"/>
            <a:chOff x="1360432" y="4635640"/>
            <a:chExt cx="1412004" cy="52423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BA25734-6025-B458-BC57-708830979097}"/>
                </a:ext>
              </a:extLst>
            </p:cNvPr>
            <p:cNvSpPr/>
            <p:nvPr/>
          </p:nvSpPr>
          <p:spPr>
            <a:xfrm>
              <a:off x="1360432" y="4635640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Manager </a:t>
              </a: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of Public Health Programs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D3A2BEB-BC06-1EB4-5FF4-540218431A4F}"/>
                </a:ext>
              </a:extLst>
            </p:cNvPr>
            <p:cNvSpPr/>
            <p:nvPr/>
          </p:nvSpPr>
          <p:spPr>
            <a:xfrm>
              <a:off x="1404436" y="5051874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CB4902-0DEB-AF03-F774-E49ACD375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08" y="4011346"/>
            <a:ext cx="1385981" cy="497472"/>
            <a:chOff x="1078399" y="4650849"/>
            <a:chExt cx="1385981" cy="49747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ECE1C0F-0324-64B2-B521-95986B8B2735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Office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Support Specialist (OSS)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903DBD-9E72-F5F8-71FF-44878A8185DD}"/>
                </a:ext>
              </a:extLst>
            </p:cNvPr>
            <p:cNvSpPr/>
            <p:nvPr/>
          </p:nvSpPr>
          <p:spPr>
            <a:xfrm>
              <a:off x="1096380" y="5040321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57D2ACD-C1D7-6C71-F27E-A77794133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509" y="4924809"/>
            <a:ext cx="1385981" cy="497472"/>
            <a:chOff x="1078399" y="4650849"/>
            <a:chExt cx="1385981" cy="49747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92E4A19-92A6-5BEA-5572-2901B29360C7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Account Clerk  II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EB4891-B7E2-4A7F-3167-5C236AB716C3}"/>
                </a:ext>
              </a:extLst>
            </p:cNvPr>
            <p:cNvSpPr/>
            <p:nvPr/>
          </p:nvSpPr>
          <p:spPr>
            <a:xfrm>
              <a:off x="1096380" y="5040321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80EC529-159C-FA72-C037-C21F6F72B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59767" y="5469633"/>
            <a:ext cx="1385981" cy="497472"/>
            <a:chOff x="1078399" y="4650849"/>
            <a:chExt cx="1385981" cy="49747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AD2AD6D-C3E4-41CE-21D4-A3641B36306D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Public Health Educator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49EF080-7C6B-C1B4-A4F3-3F51645B86F1}"/>
                </a:ext>
              </a:extLst>
            </p:cNvPr>
            <p:cNvSpPr/>
            <p:nvPr/>
          </p:nvSpPr>
          <p:spPr>
            <a:xfrm>
              <a:off x="1096380" y="5040321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217EEE-DE1D-3D03-F618-F2ED8F6F1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20780" y="2305925"/>
            <a:ext cx="2008179" cy="574225"/>
            <a:chOff x="2584927" y="3067921"/>
            <a:chExt cx="1374969" cy="57422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35ED010-ECFD-36EE-76DA-82E39AB83B82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+mn-ea"/>
                  <a:cs typeface="+mn-cs"/>
                </a:rPr>
                <a:t>Environmental Health &amp; Inspection Services 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B69412B-19F4-F932-B96C-2B187795C901}"/>
                </a:ext>
              </a:extLst>
            </p:cNvPr>
            <p:cNvSpPr/>
            <p:nvPr/>
          </p:nvSpPr>
          <p:spPr>
            <a:xfrm>
              <a:off x="2584927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14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5A7411-C28B-7AEE-4FDB-AAAE1ACF7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00387" y="3065575"/>
            <a:ext cx="1660568" cy="776009"/>
            <a:chOff x="1078399" y="4650849"/>
            <a:chExt cx="1385981" cy="49747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04DBE5C-6CA4-ACA4-190B-A0BF80E64754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Assistant Director of Health &amp; Director of Environmental Health Inspections 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CD3DB86-BEFD-6567-0885-78B4B3975E7E}"/>
                </a:ext>
              </a:extLst>
            </p:cNvPr>
            <p:cNvSpPr/>
            <p:nvPr/>
          </p:nvSpPr>
          <p:spPr>
            <a:xfrm>
              <a:off x="1096380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42D67ED-A785-A9E1-0D39-6A7F37836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4909" y="4095887"/>
            <a:ext cx="1392663" cy="525963"/>
            <a:chOff x="881501" y="4447367"/>
            <a:chExt cx="1392663" cy="52596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A841B97-8D2B-5E42-2367-C51EAB279F48}"/>
                </a:ext>
              </a:extLst>
            </p:cNvPr>
            <p:cNvSpPr/>
            <p:nvPr/>
          </p:nvSpPr>
          <p:spPr>
            <a:xfrm>
              <a:off x="881501" y="4447367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Inspectors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D142893-8C56-05F5-735A-BF042FCF5C92}"/>
                </a:ext>
              </a:extLst>
            </p:cNvPr>
            <p:cNvSpPr/>
            <p:nvPr/>
          </p:nvSpPr>
          <p:spPr>
            <a:xfrm>
              <a:off x="906164" y="4865330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E9230AA-BF6C-3DEF-0EDB-FC769662E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24190" y="2291434"/>
            <a:ext cx="2860193" cy="551679"/>
            <a:chOff x="6277476" y="2734629"/>
            <a:chExt cx="1377807" cy="55167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F50916A-7A19-F5D6-A1D1-A85A0A008BFA}"/>
                </a:ext>
              </a:extLst>
            </p:cNvPr>
            <p:cNvSpPr/>
            <p:nvPr/>
          </p:nvSpPr>
          <p:spPr>
            <a:xfrm>
              <a:off x="6277476" y="2734629"/>
              <a:ext cx="1368000" cy="509451"/>
            </a:xfrm>
            <a:prstGeom prst="rect">
              <a:avLst/>
            </a:prstGeom>
            <a:solidFill>
              <a:sysClr val="window" lastClr="FFFFFF"/>
            </a:soli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Nursin</a:t>
              </a:r>
              <a:r>
                <a:rPr lang="en-US" sz="1000" b="1" kern="0" noProof="0" dirty="0">
                  <a:solidFill>
                    <a:prstClr val="black"/>
                  </a:solidFill>
                  <a:latin typeface="+mj-lt"/>
                </a:rPr>
                <a:t>g and Dental Services 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9DAC2A4-BE8C-410E-F540-1444D1177B70}"/>
                </a:ext>
              </a:extLst>
            </p:cNvPr>
            <p:cNvSpPr/>
            <p:nvPr/>
          </p:nvSpPr>
          <p:spPr>
            <a:xfrm>
              <a:off x="6287283" y="3178308"/>
              <a:ext cx="1368000" cy="10800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>
              <a:glow rad="254000">
                <a:srgbClr val="E25247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47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F11D117-C316-13DF-94F1-1774FA1CA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89792" y="2271915"/>
            <a:ext cx="1393429" cy="551679"/>
            <a:chOff x="9654369" y="3093902"/>
            <a:chExt cx="1393429" cy="551679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B262B6-573A-960F-CE9D-30096A7D5C8B}"/>
                </a:ext>
              </a:extLst>
            </p:cNvPr>
            <p:cNvSpPr/>
            <p:nvPr/>
          </p:nvSpPr>
          <p:spPr>
            <a:xfrm>
              <a:off x="9654369" y="3093902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ysClr val="windowText" lastClr="000000">
                  <a:lumMod val="50000"/>
                  <a:lumOff val="50000"/>
                </a:sys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/>
                  </a:solidFill>
                  <a:latin typeface="+mj-lt"/>
                </a:rPr>
                <a:t>Laboratory Services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92AA635-5B4B-A26F-E113-5ABBA345FE25}"/>
                </a:ext>
              </a:extLst>
            </p:cNvPr>
            <p:cNvSpPr/>
            <p:nvPr/>
          </p:nvSpPr>
          <p:spPr>
            <a:xfrm>
              <a:off x="9679798" y="3537581"/>
              <a:ext cx="1368000" cy="10800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>
              <a:glow rad="254000">
                <a:srgbClr val="46B298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963594-6A86-A140-4115-9C75A9DC3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221" y="3018194"/>
            <a:ext cx="1387558" cy="498158"/>
            <a:chOff x="9744174" y="4051495"/>
            <a:chExt cx="1387558" cy="498158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C3B409B-A9F9-765E-EA9F-CC974F479C9E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Director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of Laboratory</a:t>
              </a: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 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7CF81BE-31F9-3CE2-6EE0-2BD532C0D70C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A514CF7-86C9-AF3B-9DB1-C321C6142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2774" y="3813019"/>
            <a:ext cx="1387558" cy="498158"/>
            <a:chOff x="9744174" y="4051495"/>
            <a:chExt cx="1387558" cy="49815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0E9A192-1FBF-E3DA-82A1-510AEE2F89C2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Lab Technician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6002390-5483-82C7-0C70-848B77F407E2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F666A8-C29A-9BB4-0D37-83C24D685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02780" y="3053611"/>
            <a:ext cx="1386440" cy="498158"/>
            <a:chOff x="6277476" y="4051495"/>
            <a:chExt cx="1386440" cy="49815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928C510-8C75-B309-C511-EB8B8C94413A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Nurse Supervisors 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19773EA-4A94-607E-9D5F-F01341A78A91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3E2F4A6-BA98-E166-8D5A-FBCEABB6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46570" y="3813019"/>
            <a:ext cx="1386440" cy="498158"/>
            <a:chOff x="6277476" y="4051495"/>
            <a:chExt cx="1386440" cy="498158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60759CB-2D3E-EFE7-22B8-A5BBFB7DE201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noProof="0" dirty="0">
                  <a:solidFill>
                    <a:prstClr val="white"/>
                  </a:solidFill>
                  <a:latin typeface="+mj-lt"/>
                </a:rPr>
                <a:t>Advanced Practice Registered Nurse (APRN)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AB12577-CE14-4DDE-926A-C40F8DCD4C4F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98A72F4-CB58-A50A-3252-9CD10E751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77284" y="4551957"/>
            <a:ext cx="1392663" cy="489778"/>
            <a:chOff x="7408829" y="4241786"/>
            <a:chExt cx="1392663" cy="489778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DE67267-89C7-D934-B097-0C3B32D46DBF}"/>
                </a:ext>
              </a:extLst>
            </p:cNvPr>
            <p:cNvSpPr/>
            <p:nvPr/>
          </p:nvSpPr>
          <p:spPr>
            <a:xfrm>
              <a:off x="7408829" y="4241786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Public Health Nurse I (PHN I)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F303B2E-F2AA-42B9-64AE-6A73BF65983A}"/>
                </a:ext>
              </a:extLst>
            </p:cNvPr>
            <p:cNvSpPr/>
            <p:nvPr/>
          </p:nvSpPr>
          <p:spPr>
            <a:xfrm>
              <a:off x="7433492" y="4623564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39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B6209C-D039-84F0-DCFB-A2BCB2081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2054" y="3813019"/>
            <a:ext cx="1385981" cy="503012"/>
            <a:chOff x="6522716" y="4800976"/>
            <a:chExt cx="1385981" cy="503012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737A037-7CC5-FF21-B7D5-75379D0D750F}"/>
                </a:ext>
              </a:extLst>
            </p:cNvPr>
            <p:cNvSpPr/>
            <p:nvPr/>
          </p:nvSpPr>
          <p:spPr>
            <a:xfrm>
              <a:off x="6522716" y="4800976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Dental Hygienist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472F585-BEBA-0A67-A429-04A66D0482E3}"/>
                </a:ext>
              </a:extLst>
            </p:cNvPr>
            <p:cNvSpPr/>
            <p:nvPr/>
          </p:nvSpPr>
          <p:spPr>
            <a:xfrm>
              <a:off x="6540697" y="5195988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3EA2E42-442F-4203-3A2C-6DB55E2FB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09000" y="3033086"/>
            <a:ext cx="1386440" cy="498158"/>
            <a:chOff x="6277476" y="4051495"/>
            <a:chExt cx="1386440" cy="498158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93CD477-2347-62A1-A81F-2FE66B8D5660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Dental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Case Manager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126FEF9-4AAF-078F-0BCF-15DCA65E18C3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9FD439-D72E-5DE8-38CA-1AAA5FF02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74405" y="3011722"/>
            <a:ext cx="1361665" cy="542126"/>
            <a:chOff x="1077429" y="3090121"/>
            <a:chExt cx="1378179" cy="5331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7CEAD80-4FF7-9188-9A3F-244EE92508A4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Director of Social Services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56CA8CA-42D5-D71C-DA5C-12FE96F0BB11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1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09D609-05EB-F819-9DB3-AB4429EB7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63608" y="3794078"/>
            <a:ext cx="1462060" cy="534591"/>
            <a:chOff x="1077430" y="3090118"/>
            <a:chExt cx="1378178" cy="53310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31FFEA-949E-0327-D561-86574E98328F}"/>
                </a:ext>
              </a:extLst>
            </p:cNvPr>
            <p:cNvSpPr/>
            <p:nvPr/>
          </p:nvSpPr>
          <p:spPr>
            <a:xfrm>
              <a:off x="1077430" y="3090118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Director of Mandated Services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4BE817-D454-749A-46B8-551C93E70A5A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1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80B1EC-2502-732F-7AC7-72F0BC243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54126" y="4519714"/>
            <a:ext cx="1451263" cy="534087"/>
            <a:chOff x="1077430" y="3090117"/>
            <a:chExt cx="1378178" cy="5331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CA0877F-8893-150C-E67A-AF2E20F9FA01}"/>
                </a:ext>
              </a:extLst>
            </p:cNvPr>
            <p:cNvSpPr/>
            <p:nvPr/>
          </p:nvSpPr>
          <p:spPr>
            <a:xfrm>
              <a:off x="1077430" y="3090117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Eviction Storage Worker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DADADC8-2740-D551-5E08-EE452DA5E2BD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1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C2C3BE6-ED62-ED02-F30A-277B8188D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34103" y="5141345"/>
            <a:ext cx="1357897" cy="479160"/>
            <a:chOff x="1077430" y="3090117"/>
            <a:chExt cx="1378178" cy="53310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2149C5-FCF9-87F5-E88B-BF68336E44D3}"/>
                </a:ext>
              </a:extLst>
            </p:cNvPr>
            <p:cNvSpPr/>
            <p:nvPr/>
          </p:nvSpPr>
          <p:spPr>
            <a:xfrm>
              <a:off x="1077430" y="3090117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Outreach Coordinator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EA63533-31DB-C1F2-F0EB-00BB8E203DE1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2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1013EBF-C1EC-4613-7981-88A0F1B02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16575" y="5745399"/>
            <a:ext cx="1368000" cy="510872"/>
            <a:chOff x="1077430" y="3090117"/>
            <a:chExt cx="1378178" cy="53310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E9CA2EB-D9B7-CFBC-8EE1-58F4E6532961}"/>
                </a:ext>
              </a:extLst>
            </p:cNvPr>
            <p:cNvSpPr/>
            <p:nvPr/>
          </p:nvSpPr>
          <p:spPr>
            <a:xfrm>
              <a:off x="1077430" y="3090117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Caseworker Aide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2E77A30-D4E5-6A5A-6834-EA22427C267D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1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7DB248-70D5-E9F4-DB64-EDB820098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63608" y="2224246"/>
            <a:ext cx="1440545" cy="618867"/>
            <a:chOff x="1077429" y="3090121"/>
            <a:chExt cx="1378179" cy="53310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E607B3D-2919-911E-A47D-4BBFE571F562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prstClr val="black"/>
                  </a:solidFill>
                  <a:latin typeface="+mj-lt"/>
                </a:rPr>
                <a:t>Social Services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60C0224-0D30-4FCB-752B-B9D5FE797527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>
                  <a:solidFill>
                    <a:schemeClr val="bg1"/>
                  </a:solidFill>
                </a:rPr>
                <a:t>6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366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7" y="35972"/>
            <a:ext cx="10515600" cy="67665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Sagona Book" panose="020F0502020204030204" pitchFamily="34" charset="0"/>
                <a:cs typeface="Sagona Book" panose="020F0502020204030204" pitchFamily="34" charset="0"/>
              </a:rPr>
              <a:t>In the past year…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C2F66C3-A554-8BA5-B358-8D09030751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845732"/>
            <a:ext cx="2298250" cy="862987"/>
          </a:xfrm>
        </p:spPr>
        <p:txBody>
          <a:bodyPr/>
          <a:lstStyle/>
          <a:p>
            <a:r>
              <a:rPr lang="en-US" sz="1800" b="1" i="1" dirty="0">
                <a:effectLst/>
                <a:latin typeface="CanvaSans-Regular"/>
                <a:ea typeface="Calibri" panose="020F0502020204030204" pitchFamily="34" charset="0"/>
                <a:cs typeface="CanvaSans-Regular"/>
              </a:rPr>
              <a:t>Demonstrated a robust Covid-19 Response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07A4CE8-D603-DE67-C965-DB388F4D16F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47101" y="714782"/>
            <a:ext cx="2361455" cy="1124886"/>
          </a:xfrm>
        </p:spPr>
        <p:txBody>
          <a:bodyPr/>
          <a:lstStyle/>
          <a:p>
            <a:r>
              <a:rPr lang="en-US" sz="1800" b="1" i="1" dirty="0">
                <a:effectLst/>
                <a:latin typeface="CanvaSans-Regular"/>
                <a:ea typeface="Calibri" panose="020F0502020204030204" pitchFamily="34" charset="0"/>
                <a:cs typeface="CanvaSans-Regular"/>
              </a:rPr>
              <a:t>Ensured our residents have a safe and healthy city in which to live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BB1669-2BDA-C9C4-BC70-3CE8692B2C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4953" y="712628"/>
            <a:ext cx="2361455" cy="1088309"/>
          </a:xfrm>
        </p:spPr>
        <p:txBody>
          <a:bodyPr/>
          <a:lstStyle/>
          <a:p>
            <a:r>
              <a:rPr lang="en-US" sz="1800" b="1" i="1" dirty="0">
                <a:effectLst/>
                <a:latin typeface="CanvaSans-Regular"/>
                <a:ea typeface="Calibri" panose="020F0502020204030204" pitchFamily="34" charset="0"/>
                <a:cs typeface="CanvaSans-Regular"/>
              </a:rPr>
              <a:t>Provided vaccinations, screenings and nursing care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55C47C-39DE-50DC-C931-5B5D37B07D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6708" y="823735"/>
            <a:ext cx="2361455" cy="866094"/>
          </a:xfrm>
        </p:spPr>
        <p:txBody>
          <a:bodyPr/>
          <a:lstStyle/>
          <a:p>
            <a:r>
              <a:rPr lang="en-US" sz="1800" b="1" i="1" dirty="0">
                <a:effectLst/>
                <a:latin typeface="CanvaSans-Regular"/>
                <a:ea typeface="Calibri" panose="020F0502020204030204" pitchFamily="34" charset="0"/>
                <a:cs typeface="CanvaSans-Regular"/>
              </a:rPr>
              <a:t>Improved quality of life for residents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9C9B29A-234E-9456-8F27-729098A218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838" y="2038509"/>
            <a:ext cx="2361455" cy="3430208"/>
          </a:xfrm>
        </p:spPr>
        <p:txBody>
          <a:bodyPr/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Coordinated and hosted 1,852 COVID-19 vaccine clinics - total of 41,472 vaccinations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Distributed 3,256 COVID-19 home tests, 5,578 N95s, and 4,735 surgical masks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Provided contact tracing to 3,886 people with a positive COVID test or exposure</a:t>
            </a:r>
          </a:p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F2234A7-E8E7-5722-F49C-47DF4CB23B4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116248" y="2038509"/>
            <a:ext cx="2423160" cy="3247328"/>
          </a:xfrm>
        </p:spPr>
        <p:txBody>
          <a:bodyPr/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716 restaurant and 498 housing inspections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Responded to 440 resident complaints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Collected 306 beach samples to ensure water was safe for swimming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Tested 118 ticks submitted by residents for Lyme Disease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864F1A1-53C8-B673-6411-AED92E96993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94953" y="2038680"/>
            <a:ext cx="2642013" cy="4202315"/>
          </a:xfrm>
        </p:spPr>
        <p:txBody>
          <a:bodyPr/>
          <a:lstStyle/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Provided 521 STD tests and connected positive cases to care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622 pediatric well-child visits, with 1,182 vaccines administered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Screened 209 residents for high blood pressure; 74% were elevated or hypertensive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Provided nursing for 18,676 students in schools, including specialized care such as </a:t>
            </a:r>
            <a:r>
              <a:rPr lang="en-US" sz="1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iabetes management, urinary catheterization, and tube feeding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Monitored and responded to issues of public health significance including </a:t>
            </a:r>
            <a:r>
              <a:rPr lang="en-US" sz="1200" dirty="0" err="1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Mpox</a:t>
            </a: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RSV, Flu, and Ebola 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Performed dental screenings for 3,208 students in public schools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FD83B36-45E6-2CA2-27E2-ACDDCF3F59D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76056" y="2064130"/>
            <a:ext cx="2562761" cy="3485072"/>
          </a:xfrm>
        </p:spPr>
        <p:txBody>
          <a:bodyPr/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Enrolled 1691 residents in health insurance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mandated services</a:t>
            </a: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-Managed 90 evictions, 32 fair rent cases and 18 relocations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Responded to 4519 landlord tenant inquiries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6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Assisted 1324 seniors connect to transportation services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6656" y="6382512"/>
            <a:ext cx="3478688" cy="39319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Health &amp; Human Services Budget Presentation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679D-DC49-184B-33D7-D460C700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" y="108865"/>
            <a:ext cx="11641672" cy="1047074"/>
          </a:xfrm>
        </p:spPr>
        <p:txBody>
          <a:bodyPr/>
          <a:lstStyle/>
          <a:p>
            <a:pPr algn="ctr"/>
            <a:r>
              <a:rPr lang="en-US" dirty="0"/>
              <a:t>Public Health Initiatives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Youth mental health alliance</a:t>
            </a:r>
          </a:p>
          <a:p>
            <a:r>
              <a:rPr lang="en-US" dirty="0"/>
              <a:t>&amp; Postvention response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1A076CC-9414-293E-8AB1-B8C2EA1C5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40890" y="1002686"/>
            <a:ext cx="3457118" cy="2231330"/>
          </a:xfrm>
        </p:spPr>
        <p:txBody>
          <a:bodyPr/>
          <a:lstStyle/>
          <a:p>
            <a:r>
              <a:rPr lang="en-US" dirty="0"/>
              <a:t>Maternal mental health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754D37-3AA6-7249-76D8-52F85F4C15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Public Health Accreditation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FCA4FA2-1095-105E-5606-3D90E73136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Developed internship program with schools of public health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1694C6-64CB-2042-D079-8D98D610ED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Installed &amp; monitored 10 air quality monitors</a:t>
            </a:r>
          </a:p>
        </p:txBody>
      </p:sp>
    </p:spTree>
    <p:extLst>
      <p:ext uri="{BB962C8B-B14F-4D97-AF65-F5344CB8AC3E}">
        <p14:creationId xmlns:p14="http://schemas.microsoft.com/office/powerpoint/2010/main" val="32725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45BD6E-D504-0AAE-E7AB-615D9958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" y="785808"/>
            <a:ext cx="11615928" cy="587384"/>
          </a:xfrm>
        </p:spPr>
        <p:txBody>
          <a:bodyPr/>
          <a:lstStyle/>
          <a:p>
            <a:r>
              <a:rPr lang="en-US" dirty="0"/>
              <a:t>Expanded Services/Proposed Changes</a:t>
            </a:r>
          </a:p>
        </p:txBody>
      </p:sp>
      <p:graphicFrame>
        <p:nvGraphicFramePr>
          <p:cNvPr id="14" name="Content Placeholder 3" descr="Timeline Placeholder ">
            <a:extLst>
              <a:ext uri="{FF2B5EF4-FFF2-40B4-BE49-F238E27FC236}">
                <a16:creationId xmlns:a16="http://schemas.microsoft.com/office/drawing/2014/main" id="{8B282638-605F-AABF-CB34-2453951B1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827271"/>
              </p:ext>
            </p:extLst>
          </p:nvPr>
        </p:nvGraphicFramePr>
        <p:xfrm>
          <a:off x="576263" y="1901825"/>
          <a:ext cx="10515600" cy="38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61112-1314-1F15-2239-5EFCF120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4406C-089C-C2FF-4CED-A174476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917" y="6427702"/>
            <a:ext cx="3092165" cy="45278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Health &amp; Human Services Budget Presentation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CC93-7672-B278-4A84-0AB0F722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B4FAA3-603D-8D9A-2F78-4BD0CA898C36}"/>
              </a:ext>
            </a:extLst>
          </p:cNvPr>
          <p:cNvSpPr txBox="1"/>
          <p:nvPr/>
        </p:nvSpPr>
        <p:spPr>
          <a:xfrm>
            <a:off x="876694" y="5505254"/>
            <a:ext cx="1073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+mj-lt"/>
              </a:rPr>
              <a:t>        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Recruitment and retention of public health &amp; healthcare staff continues to be a challenge for the Department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Changing State mandates require increase in training and response</a:t>
            </a:r>
          </a:p>
        </p:txBody>
      </p:sp>
    </p:spTree>
    <p:extLst>
      <p:ext uri="{BB962C8B-B14F-4D97-AF65-F5344CB8AC3E}">
        <p14:creationId xmlns:p14="http://schemas.microsoft.com/office/powerpoint/2010/main" val="123413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7179F7-8740-03DE-F133-BBA41988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Improvements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B8956B-A56B-EDCF-EBC0-2683C44A22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Environmental 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F9C1-9009-C934-C11C-54570A5234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Enhanced the efficiency of our online system for inspections, permits, licenses, and fees to support to improve user experience &amp; data analysis</a:t>
            </a:r>
          </a:p>
          <a:p>
            <a:endParaRPr lang="en-US" sz="1800" dirty="0"/>
          </a:p>
          <a:p>
            <a:r>
              <a:rPr lang="en-US" sz="1800" dirty="0"/>
              <a:t>Re-instated the Housing Taskforce, partnering with the Fire Marshal and Police Department to ensure health &amp; safety of residents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7F3E1-56D0-3EB8-15CC-D50D6E064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8304" y="1911096"/>
            <a:ext cx="3529584" cy="402336"/>
          </a:xfrm>
        </p:spPr>
        <p:txBody>
          <a:bodyPr/>
          <a:lstStyle/>
          <a:p>
            <a:pPr algn="ctr"/>
            <a:r>
              <a:rPr lang="en-US" dirty="0"/>
              <a:t>Workforce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5EB57E-48A5-AA9B-7682-56298F1431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Filled Director of Mandated Services, Dental Case Manager, Dental Hygienist, 6/6 PHN, &amp; Account Clerk II vacancies.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Staff training to acquire/maintain certifications, improve enforcement &amp; enhance customer service &amp; leadership skills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BC0BBB-72F7-8CAB-4F61-F844747737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D6AC14-9AD9-9C42-046A-6E2B3E9561B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Public Health communications  through website, social media, community presentations, resource guides, &amp; Environmental Health Response. </a:t>
            </a:r>
          </a:p>
          <a:p>
            <a:endParaRPr lang="en-US" dirty="0"/>
          </a:p>
          <a:p>
            <a:r>
              <a:rPr lang="en-US" dirty="0"/>
              <a:t>Improved community engagement, partnerships and collaborations to meet public health &amp; social service needs.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B391B61-21BC-7309-D50E-A2FA8728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66CF5CA-318D-F6B1-504B-3DF8E954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Health &amp; Human Services Budget Presentation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3AABF76-F42A-5213-B615-6C140041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4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Department of Health &amp; Human Services</a:t>
            </a:r>
          </a:p>
          <a:p>
            <a:r>
              <a:rPr lang="en-US" b="1" dirty="0"/>
              <a:t>Director Jody Bishop-</a:t>
            </a:r>
            <a:r>
              <a:rPr lang="en-US" b="1" dirty="0" err="1"/>
              <a:t>Pullan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{65979ADC-9AEC-4086-B396-2861B4589910}tf11964407_win32</Template>
  <TotalTime>1585</TotalTime>
  <Words>829</Words>
  <Application>Microsoft Office PowerPoint</Application>
  <PresentationFormat>Widescreen</PresentationFormat>
  <Paragraphs>151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CanvaSans-Regular</vt:lpstr>
      <vt:lpstr>Courier New</vt:lpstr>
      <vt:lpstr>Gill Sans Nova</vt:lpstr>
      <vt:lpstr>Gill Sans Nova Light</vt:lpstr>
      <vt:lpstr>Sagona Book</vt:lpstr>
      <vt:lpstr>Times New Roman</vt:lpstr>
      <vt:lpstr>Wingdings</vt:lpstr>
      <vt:lpstr>Office Theme</vt:lpstr>
      <vt:lpstr>Department of Health &amp; Human Services</vt:lpstr>
      <vt:lpstr>PowerPoint Presentation</vt:lpstr>
      <vt:lpstr>Vision, Mission, Goals</vt:lpstr>
      <vt:lpstr>Staffing Overview</vt:lpstr>
      <vt:lpstr>In the past year…</vt:lpstr>
      <vt:lpstr>Public Health Initiatives</vt:lpstr>
      <vt:lpstr>Expanded Services/Proposed Changes</vt:lpstr>
      <vt:lpstr>Service Improvements</vt:lpstr>
      <vt:lpstr>Thank You 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Health &amp; Human Services</dc:title>
  <dc:creator>Early, Raquelle</dc:creator>
  <cp:lastModifiedBy>Bishop-Pullan, Jody</cp:lastModifiedBy>
  <cp:revision>9</cp:revision>
  <dcterms:created xsi:type="dcterms:W3CDTF">2023-03-14T20:16:28Z</dcterms:created>
  <dcterms:modified xsi:type="dcterms:W3CDTF">2023-03-21T15:16:14Z</dcterms:modified>
</cp:coreProperties>
</file>