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8"/>
  </p:notesMasterIdLst>
  <p:handoutMasterIdLst>
    <p:handoutMasterId r:id="rId9"/>
  </p:handoutMasterIdLst>
  <p:sldIdLst>
    <p:sldId id="279" r:id="rId2"/>
    <p:sldId id="278" r:id="rId3"/>
    <p:sldId id="283" r:id="rId4"/>
    <p:sldId id="274" r:id="rId5"/>
    <p:sldId id="282" r:id="rId6"/>
    <p:sldId id="257" r:id="rId7"/>
  </p:sldIdLst>
  <p:sldSz cx="9144000" cy="6858000" type="screen4x3"/>
  <p:notesSz cx="7010400" cy="92964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204" userDrawn="1">
          <p15:clr>
            <a:srgbClr val="A4A3A4"/>
          </p15:clr>
        </p15:guide>
        <p15:guide id="3" orient="horz" pos="2928" userDrawn="1">
          <p15:clr>
            <a:srgbClr val="A4A3A4"/>
          </p15:clr>
        </p15:guide>
        <p15:guide id="4"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85C9"/>
    <a:srgbClr val="B1A9CF"/>
    <a:srgbClr val="2E08B8"/>
    <a:srgbClr val="6600FF"/>
    <a:srgbClr val="009999"/>
    <a:srgbClr val="FF3300"/>
    <a:srgbClr val="FF6633"/>
    <a:srgbClr val="F8F8F8"/>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7" autoAdjust="0"/>
    <p:restoredTop sz="93584" autoAdjust="0"/>
  </p:normalViewPr>
  <p:slideViewPr>
    <p:cSldViewPr>
      <p:cViewPr varScale="1">
        <p:scale>
          <a:sx n="107" d="100"/>
          <a:sy n="107" d="100"/>
        </p:scale>
        <p:origin x="1770" y="102"/>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905"/>
        <p:guide pos="2204"/>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552868-1F0B-4287-87B2-5247C1D97279}"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80142833-6F61-495F-8DB1-B99497CBB10C}">
      <dgm:prSet/>
      <dgm:spPr/>
      <dgm:t>
        <a:bodyPr/>
        <a:lstStyle/>
        <a:p>
          <a:r>
            <a:rPr lang="en-US" b="1" i="1" dirty="0"/>
            <a:t>What are your department goals and plans for 2023-2024</a:t>
          </a:r>
          <a:endParaRPr lang="en-US" dirty="0"/>
        </a:p>
      </dgm:t>
    </dgm:pt>
    <dgm:pt modelId="{C480E63A-B5F8-4420-B785-0180E9767A14}" type="parTrans" cxnId="{064893D8-CEA9-4D4C-B591-0FBCA9BA760D}">
      <dgm:prSet/>
      <dgm:spPr/>
      <dgm:t>
        <a:bodyPr/>
        <a:lstStyle/>
        <a:p>
          <a:endParaRPr lang="en-US"/>
        </a:p>
      </dgm:t>
    </dgm:pt>
    <dgm:pt modelId="{E7ED84BA-8247-46CD-B045-0AE11CDD170E}" type="sibTrans" cxnId="{064893D8-CEA9-4D4C-B591-0FBCA9BA760D}">
      <dgm:prSet/>
      <dgm:spPr/>
      <dgm:t>
        <a:bodyPr/>
        <a:lstStyle/>
        <a:p>
          <a:endParaRPr lang="en-US"/>
        </a:p>
      </dgm:t>
    </dgm:pt>
    <dgm:pt modelId="{F63D3D7A-94D7-46EB-BB1D-74B05C905B25}">
      <dgm:prSet/>
      <dgm:spPr/>
      <dgm:t>
        <a:bodyPr/>
        <a:lstStyle/>
        <a:p>
          <a:r>
            <a:rPr lang="en-US" b="1" i="1" dirty="0"/>
            <a:t>What is the Department’s/Program’s budget? (highlight changes) </a:t>
          </a:r>
          <a:endParaRPr lang="en-US" dirty="0"/>
        </a:p>
      </dgm:t>
    </dgm:pt>
    <dgm:pt modelId="{68A05F3F-3F09-417F-B65F-F7CC6A304CEA}" type="parTrans" cxnId="{0A4E7399-1628-42AF-892F-9C243B631384}">
      <dgm:prSet/>
      <dgm:spPr/>
      <dgm:t>
        <a:bodyPr/>
        <a:lstStyle/>
        <a:p>
          <a:endParaRPr lang="en-US"/>
        </a:p>
      </dgm:t>
    </dgm:pt>
    <dgm:pt modelId="{59E39071-BA89-4631-BD2C-ABBA5E6AE543}" type="sibTrans" cxnId="{0A4E7399-1628-42AF-892F-9C243B631384}">
      <dgm:prSet/>
      <dgm:spPr/>
      <dgm:t>
        <a:bodyPr/>
        <a:lstStyle/>
        <a:p>
          <a:endParaRPr lang="en-US"/>
        </a:p>
      </dgm:t>
    </dgm:pt>
    <dgm:pt modelId="{D1714936-6D83-4FDB-8A7C-E10E712C2BA8}">
      <dgm:prSet/>
      <dgm:spPr/>
      <dgm:t>
        <a:bodyPr/>
        <a:lstStyle/>
        <a:p>
          <a:r>
            <a:rPr lang="en-US" dirty="0"/>
            <a:t>List goals and priorities for your department</a:t>
          </a:r>
        </a:p>
      </dgm:t>
    </dgm:pt>
    <dgm:pt modelId="{2B4403E5-5346-4A6D-BB1E-DE9DC7DBEBBB}" type="parTrans" cxnId="{4061205A-8EDA-4101-8BB6-3FE9492B515D}">
      <dgm:prSet/>
      <dgm:spPr/>
      <dgm:t>
        <a:bodyPr/>
        <a:lstStyle/>
        <a:p>
          <a:endParaRPr lang="en-US"/>
        </a:p>
      </dgm:t>
    </dgm:pt>
    <dgm:pt modelId="{5564996B-74E7-4BCB-8CEE-7966978680DB}" type="sibTrans" cxnId="{4061205A-8EDA-4101-8BB6-3FE9492B515D}">
      <dgm:prSet/>
      <dgm:spPr/>
      <dgm:t>
        <a:bodyPr/>
        <a:lstStyle/>
        <a:p>
          <a:endParaRPr lang="en-US"/>
        </a:p>
      </dgm:t>
    </dgm:pt>
    <dgm:pt modelId="{4E1BFC6A-7E91-4540-B038-84F1B383243C}">
      <dgm:prSet/>
      <dgm:spPr/>
      <dgm:t>
        <a:bodyPr/>
        <a:lstStyle/>
        <a:p>
          <a:r>
            <a:rPr lang="en-US" dirty="0"/>
            <a:t>Describe in detail the plan to achieve them</a:t>
          </a:r>
        </a:p>
      </dgm:t>
    </dgm:pt>
    <dgm:pt modelId="{378EA2B8-9B46-4EF3-B08D-77EFD23D4D98}" type="parTrans" cxnId="{76A8C0CE-2B25-4A7E-BE68-047D14CCE54C}">
      <dgm:prSet/>
      <dgm:spPr/>
      <dgm:t>
        <a:bodyPr/>
        <a:lstStyle/>
        <a:p>
          <a:endParaRPr lang="en-US"/>
        </a:p>
      </dgm:t>
    </dgm:pt>
    <dgm:pt modelId="{1BCDC73E-9014-4C4C-805F-1E932B23152B}" type="sibTrans" cxnId="{76A8C0CE-2B25-4A7E-BE68-047D14CCE54C}">
      <dgm:prSet/>
      <dgm:spPr/>
      <dgm:t>
        <a:bodyPr/>
        <a:lstStyle/>
        <a:p>
          <a:endParaRPr lang="en-US"/>
        </a:p>
      </dgm:t>
    </dgm:pt>
    <dgm:pt modelId="{E65EE5BC-BD6B-4F28-B0CF-8594CFDA1BA3}">
      <dgm:prSet/>
      <dgm:spPr/>
      <dgm:t>
        <a:bodyPr/>
        <a:lstStyle/>
        <a:p>
          <a:r>
            <a:rPr lang="en-US" dirty="0"/>
            <a:t>What are the obstacles to attaining your goals?</a:t>
          </a:r>
        </a:p>
      </dgm:t>
    </dgm:pt>
    <dgm:pt modelId="{270880F9-AAFF-4148-A780-465374453A27}" type="parTrans" cxnId="{E748C3F5-CC69-4454-874C-EEE691C5ACF0}">
      <dgm:prSet/>
      <dgm:spPr/>
      <dgm:t>
        <a:bodyPr/>
        <a:lstStyle/>
        <a:p>
          <a:endParaRPr lang="en-US"/>
        </a:p>
      </dgm:t>
    </dgm:pt>
    <dgm:pt modelId="{A167E5F4-E3C3-4AEF-8E48-58FFE5B54EA4}" type="sibTrans" cxnId="{E748C3F5-CC69-4454-874C-EEE691C5ACF0}">
      <dgm:prSet/>
      <dgm:spPr/>
      <dgm:t>
        <a:bodyPr/>
        <a:lstStyle/>
        <a:p>
          <a:endParaRPr lang="en-US"/>
        </a:p>
      </dgm:t>
    </dgm:pt>
    <dgm:pt modelId="{8B51770A-150D-4720-8651-CA0FDB72EF1C}">
      <dgm:prSet/>
      <dgm:spPr/>
      <dgm:t>
        <a:bodyPr/>
        <a:lstStyle/>
        <a:p>
          <a:r>
            <a:rPr lang="en-US" dirty="0"/>
            <a:t>How will you measure your success?</a:t>
          </a:r>
        </a:p>
      </dgm:t>
    </dgm:pt>
    <dgm:pt modelId="{96198DF3-F442-4DE1-BD91-EA5AD6101C2C}" type="parTrans" cxnId="{5B009610-CAAA-4E2E-B89B-E6BC38016A62}">
      <dgm:prSet/>
      <dgm:spPr/>
      <dgm:t>
        <a:bodyPr/>
        <a:lstStyle/>
        <a:p>
          <a:endParaRPr lang="en-US"/>
        </a:p>
      </dgm:t>
    </dgm:pt>
    <dgm:pt modelId="{E0A0507B-C219-445F-BFFF-EA14BB074EFC}" type="sibTrans" cxnId="{5B009610-CAAA-4E2E-B89B-E6BC38016A62}">
      <dgm:prSet/>
      <dgm:spPr/>
      <dgm:t>
        <a:bodyPr/>
        <a:lstStyle/>
        <a:p>
          <a:endParaRPr lang="en-US"/>
        </a:p>
      </dgm:t>
    </dgm:pt>
    <dgm:pt modelId="{E56F3090-C2D5-4A5E-BC4D-41B75D843D4F}">
      <dgm:prSet/>
      <dgm:spPr/>
      <dgm:t>
        <a:bodyPr/>
        <a:lstStyle/>
        <a:p>
          <a:r>
            <a:rPr lang="en-US" dirty="0"/>
            <a:t>Budget highlights</a:t>
          </a:r>
        </a:p>
      </dgm:t>
    </dgm:pt>
    <dgm:pt modelId="{42C24309-8764-4F9F-A40A-12044DDFF283}" type="parTrans" cxnId="{44137BF3-A14D-4837-A1BB-F67F45721CAE}">
      <dgm:prSet/>
      <dgm:spPr/>
      <dgm:t>
        <a:bodyPr/>
        <a:lstStyle/>
        <a:p>
          <a:endParaRPr lang="en-US"/>
        </a:p>
      </dgm:t>
    </dgm:pt>
    <dgm:pt modelId="{C3EF1206-730C-42A7-8437-BA6786019729}" type="sibTrans" cxnId="{44137BF3-A14D-4837-A1BB-F67F45721CAE}">
      <dgm:prSet/>
      <dgm:spPr/>
      <dgm:t>
        <a:bodyPr/>
        <a:lstStyle/>
        <a:p>
          <a:endParaRPr lang="en-US"/>
        </a:p>
      </dgm:t>
    </dgm:pt>
    <dgm:pt modelId="{B1B3C548-CB2B-4A97-9469-5B5D177D70D3}" type="pres">
      <dgm:prSet presAssocID="{E7552868-1F0B-4287-87B2-5247C1D97279}" presName="Name0" presStyleCnt="0">
        <dgm:presLayoutVars>
          <dgm:dir/>
          <dgm:animLvl val="lvl"/>
          <dgm:resizeHandles val="exact"/>
        </dgm:presLayoutVars>
      </dgm:prSet>
      <dgm:spPr/>
    </dgm:pt>
    <dgm:pt modelId="{FF7328C5-BCB0-4832-A416-14E6DE7199FD}" type="pres">
      <dgm:prSet presAssocID="{F63D3D7A-94D7-46EB-BB1D-74B05C905B25}" presName="boxAndChildren" presStyleCnt="0"/>
      <dgm:spPr/>
    </dgm:pt>
    <dgm:pt modelId="{7DFAEF5A-6E85-44BC-9DB8-4C4B9E95F777}" type="pres">
      <dgm:prSet presAssocID="{F63D3D7A-94D7-46EB-BB1D-74B05C905B25}" presName="parentTextBox" presStyleLbl="node1" presStyleIdx="0" presStyleCnt="2"/>
      <dgm:spPr/>
    </dgm:pt>
    <dgm:pt modelId="{99AC56C2-CD6B-48E5-895C-AD46E4CFDEF5}" type="pres">
      <dgm:prSet presAssocID="{F63D3D7A-94D7-46EB-BB1D-74B05C905B25}" presName="entireBox" presStyleLbl="node1" presStyleIdx="0" presStyleCnt="2" custScaleY="39354" custLinFactNeighborY="-7094"/>
      <dgm:spPr/>
    </dgm:pt>
    <dgm:pt modelId="{2C23394B-8563-4EC2-996A-8A5FE62AA511}" type="pres">
      <dgm:prSet presAssocID="{F63D3D7A-94D7-46EB-BB1D-74B05C905B25}" presName="descendantBox" presStyleCnt="0"/>
      <dgm:spPr/>
    </dgm:pt>
    <dgm:pt modelId="{0E46897B-2DAA-4F03-9DA5-EFE77D749F48}" type="pres">
      <dgm:prSet presAssocID="{D1714936-6D83-4FDB-8A7C-E10E712C2BA8}" presName="childTextBox" presStyleLbl="fgAccFollowNode1" presStyleIdx="0" presStyleCnt="5">
        <dgm:presLayoutVars>
          <dgm:bulletEnabled val="1"/>
        </dgm:presLayoutVars>
      </dgm:prSet>
      <dgm:spPr/>
    </dgm:pt>
    <dgm:pt modelId="{5C25EA10-1F7A-4257-AE8A-7C4911FD706A}" type="pres">
      <dgm:prSet presAssocID="{4E1BFC6A-7E91-4540-B038-84F1B383243C}" presName="childTextBox" presStyleLbl="fgAccFollowNode1" presStyleIdx="1" presStyleCnt="5">
        <dgm:presLayoutVars>
          <dgm:bulletEnabled val="1"/>
        </dgm:presLayoutVars>
      </dgm:prSet>
      <dgm:spPr/>
    </dgm:pt>
    <dgm:pt modelId="{EF12FBE5-368B-48D8-BDB3-F7FC4A4174A0}" type="pres">
      <dgm:prSet presAssocID="{E65EE5BC-BD6B-4F28-B0CF-8594CFDA1BA3}" presName="childTextBox" presStyleLbl="fgAccFollowNode1" presStyleIdx="2" presStyleCnt="5">
        <dgm:presLayoutVars>
          <dgm:bulletEnabled val="1"/>
        </dgm:presLayoutVars>
      </dgm:prSet>
      <dgm:spPr/>
    </dgm:pt>
    <dgm:pt modelId="{C9A662A3-1314-4186-89D2-5D5421959C05}" type="pres">
      <dgm:prSet presAssocID="{8B51770A-150D-4720-8651-CA0FDB72EF1C}" presName="childTextBox" presStyleLbl="fgAccFollowNode1" presStyleIdx="3" presStyleCnt="5">
        <dgm:presLayoutVars>
          <dgm:bulletEnabled val="1"/>
        </dgm:presLayoutVars>
      </dgm:prSet>
      <dgm:spPr/>
    </dgm:pt>
    <dgm:pt modelId="{D6B1F4B8-6059-4781-AD13-FBFD6A7CFA3C}" type="pres">
      <dgm:prSet presAssocID="{E56F3090-C2D5-4A5E-BC4D-41B75D843D4F}" presName="childTextBox" presStyleLbl="fgAccFollowNode1" presStyleIdx="4" presStyleCnt="5">
        <dgm:presLayoutVars>
          <dgm:bulletEnabled val="1"/>
        </dgm:presLayoutVars>
      </dgm:prSet>
      <dgm:spPr/>
    </dgm:pt>
    <dgm:pt modelId="{767737C2-E6F8-415D-8AE4-C15DE868E729}" type="pres">
      <dgm:prSet presAssocID="{E7ED84BA-8247-46CD-B045-0AE11CDD170E}" presName="sp" presStyleCnt="0"/>
      <dgm:spPr/>
    </dgm:pt>
    <dgm:pt modelId="{68A23B8E-03EE-476A-B4F1-88F8B46EC673}" type="pres">
      <dgm:prSet presAssocID="{80142833-6F61-495F-8DB1-B99497CBB10C}" presName="arrowAndChildren" presStyleCnt="0"/>
      <dgm:spPr/>
    </dgm:pt>
    <dgm:pt modelId="{BBAAF9E2-C4A6-4336-836D-7B867EBC4AA0}" type="pres">
      <dgm:prSet presAssocID="{80142833-6F61-495F-8DB1-B99497CBB10C}" presName="parentTextArrow" presStyleLbl="node1" presStyleIdx="1" presStyleCnt="2" custScaleY="28090" custLinFactNeighborX="1102" custLinFactNeighborY="-5074"/>
      <dgm:spPr/>
    </dgm:pt>
  </dgm:ptLst>
  <dgm:cxnLst>
    <dgm:cxn modelId="{5B009610-CAAA-4E2E-B89B-E6BC38016A62}" srcId="{F63D3D7A-94D7-46EB-BB1D-74B05C905B25}" destId="{8B51770A-150D-4720-8651-CA0FDB72EF1C}" srcOrd="3" destOrd="0" parTransId="{96198DF3-F442-4DE1-BD91-EA5AD6101C2C}" sibTransId="{E0A0507B-C219-445F-BFFF-EA14BB074EFC}"/>
    <dgm:cxn modelId="{7CBF4131-1C8F-4049-99DC-3D2D8E1155D3}" type="presOf" srcId="{D1714936-6D83-4FDB-8A7C-E10E712C2BA8}" destId="{0E46897B-2DAA-4F03-9DA5-EFE77D749F48}" srcOrd="0" destOrd="0" presId="urn:microsoft.com/office/officeart/2005/8/layout/process4"/>
    <dgm:cxn modelId="{DD50DF5F-5BC0-426A-B5D7-A9459686D665}" type="presOf" srcId="{F63D3D7A-94D7-46EB-BB1D-74B05C905B25}" destId="{99AC56C2-CD6B-48E5-895C-AD46E4CFDEF5}" srcOrd="1" destOrd="0" presId="urn:microsoft.com/office/officeart/2005/8/layout/process4"/>
    <dgm:cxn modelId="{77EA9B62-FBCA-4CB6-9147-51AF91E2FE35}" type="presOf" srcId="{4E1BFC6A-7E91-4540-B038-84F1B383243C}" destId="{5C25EA10-1F7A-4257-AE8A-7C4911FD706A}" srcOrd="0" destOrd="0" presId="urn:microsoft.com/office/officeart/2005/8/layout/process4"/>
    <dgm:cxn modelId="{14F76A63-2357-4DC9-9E24-DE704AD4D6D0}" type="presOf" srcId="{E7552868-1F0B-4287-87B2-5247C1D97279}" destId="{B1B3C548-CB2B-4A97-9469-5B5D177D70D3}" srcOrd="0" destOrd="0" presId="urn:microsoft.com/office/officeart/2005/8/layout/process4"/>
    <dgm:cxn modelId="{4061205A-8EDA-4101-8BB6-3FE9492B515D}" srcId="{F63D3D7A-94D7-46EB-BB1D-74B05C905B25}" destId="{D1714936-6D83-4FDB-8A7C-E10E712C2BA8}" srcOrd="0" destOrd="0" parTransId="{2B4403E5-5346-4A6D-BB1E-DE9DC7DBEBBB}" sibTransId="{5564996B-74E7-4BCB-8CEE-7966978680DB}"/>
    <dgm:cxn modelId="{0A4E7399-1628-42AF-892F-9C243B631384}" srcId="{E7552868-1F0B-4287-87B2-5247C1D97279}" destId="{F63D3D7A-94D7-46EB-BB1D-74B05C905B25}" srcOrd="1" destOrd="0" parTransId="{68A05F3F-3F09-417F-B65F-F7CC6A304CEA}" sibTransId="{59E39071-BA89-4631-BD2C-ABBA5E6AE543}"/>
    <dgm:cxn modelId="{BEC33EC4-76BB-4428-8A43-4F3498068F7E}" type="presOf" srcId="{80142833-6F61-495F-8DB1-B99497CBB10C}" destId="{BBAAF9E2-C4A6-4336-836D-7B867EBC4AA0}" srcOrd="0" destOrd="0" presId="urn:microsoft.com/office/officeart/2005/8/layout/process4"/>
    <dgm:cxn modelId="{76A8C0CE-2B25-4A7E-BE68-047D14CCE54C}" srcId="{F63D3D7A-94D7-46EB-BB1D-74B05C905B25}" destId="{4E1BFC6A-7E91-4540-B038-84F1B383243C}" srcOrd="1" destOrd="0" parTransId="{378EA2B8-9B46-4EF3-B08D-77EFD23D4D98}" sibTransId="{1BCDC73E-9014-4C4C-805F-1E932B23152B}"/>
    <dgm:cxn modelId="{064893D8-CEA9-4D4C-B591-0FBCA9BA760D}" srcId="{E7552868-1F0B-4287-87B2-5247C1D97279}" destId="{80142833-6F61-495F-8DB1-B99497CBB10C}" srcOrd="0" destOrd="0" parTransId="{C480E63A-B5F8-4420-B785-0180E9767A14}" sibTransId="{E7ED84BA-8247-46CD-B045-0AE11CDD170E}"/>
    <dgm:cxn modelId="{D1DAACDF-81CB-4B5C-B247-C9DB57B61D71}" type="presOf" srcId="{E65EE5BC-BD6B-4F28-B0CF-8594CFDA1BA3}" destId="{EF12FBE5-368B-48D8-BDB3-F7FC4A4174A0}" srcOrd="0" destOrd="0" presId="urn:microsoft.com/office/officeart/2005/8/layout/process4"/>
    <dgm:cxn modelId="{47AB53E2-F4B8-476B-B0D3-1BF0B5DDA506}" type="presOf" srcId="{8B51770A-150D-4720-8651-CA0FDB72EF1C}" destId="{C9A662A3-1314-4186-89D2-5D5421959C05}" srcOrd="0" destOrd="0" presId="urn:microsoft.com/office/officeart/2005/8/layout/process4"/>
    <dgm:cxn modelId="{C9EFA0EA-F172-4908-92BC-00C86F68A9D7}" type="presOf" srcId="{F63D3D7A-94D7-46EB-BB1D-74B05C905B25}" destId="{7DFAEF5A-6E85-44BC-9DB8-4C4B9E95F777}" srcOrd="0" destOrd="0" presId="urn:microsoft.com/office/officeart/2005/8/layout/process4"/>
    <dgm:cxn modelId="{6DF6BBEA-9A0F-45C2-B27E-FFC333FCCBA2}" type="presOf" srcId="{E56F3090-C2D5-4A5E-BC4D-41B75D843D4F}" destId="{D6B1F4B8-6059-4781-AD13-FBFD6A7CFA3C}" srcOrd="0" destOrd="0" presId="urn:microsoft.com/office/officeart/2005/8/layout/process4"/>
    <dgm:cxn modelId="{44137BF3-A14D-4837-A1BB-F67F45721CAE}" srcId="{F63D3D7A-94D7-46EB-BB1D-74B05C905B25}" destId="{E56F3090-C2D5-4A5E-BC4D-41B75D843D4F}" srcOrd="4" destOrd="0" parTransId="{42C24309-8764-4F9F-A40A-12044DDFF283}" sibTransId="{C3EF1206-730C-42A7-8437-BA6786019729}"/>
    <dgm:cxn modelId="{E748C3F5-CC69-4454-874C-EEE691C5ACF0}" srcId="{F63D3D7A-94D7-46EB-BB1D-74B05C905B25}" destId="{E65EE5BC-BD6B-4F28-B0CF-8594CFDA1BA3}" srcOrd="2" destOrd="0" parTransId="{270880F9-AAFF-4148-A780-465374453A27}" sibTransId="{A167E5F4-E3C3-4AEF-8E48-58FFE5B54EA4}"/>
    <dgm:cxn modelId="{FB74D5A6-1CE8-47D9-98D3-C731CC957155}" type="presParOf" srcId="{B1B3C548-CB2B-4A97-9469-5B5D177D70D3}" destId="{FF7328C5-BCB0-4832-A416-14E6DE7199FD}" srcOrd="0" destOrd="0" presId="urn:microsoft.com/office/officeart/2005/8/layout/process4"/>
    <dgm:cxn modelId="{995659A0-9827-42FF-84C1-B03B6924D6D9}" type="presParOf" srcId="{FF7328C5-BCB0-4832-A416-14E6DE7199FD}" destId="{7DFAEF5A-6E85-44BC-9DB8-4C4B9E95F777}" srcOrd="0" destOrd="0" presId="urn:microsoft.com/office/officeart/2005/8/layout/process4"/>
    <dgm:cxn modelId="{1C9E03F5-6E95-4350-840B-FC30F490902D}" type="presParOf" srcId="{FF7328C5-BCB0-4832-A416-14E6DE7199FD}" destId="{99AC56C2-CD6B-48E5-895C-AD46E4CFDEF5}" srcOrd="1" destOrd="0" presId="urn:microsoft.com/office/officeart/2005/8/layout/process4"/>
    <dgm:cxn modelId="{A4E87573-1BB3-4F0B-9799-B7A49F6E7152}" type="presParOf" srcId="{FF7328C5-BCB0-4832-A416-14E6DE7199FD}" destId="{2C23394B-8563-4EC2-996A-8A5FE62AA511}" srcOrd="2" destOrd="0" presId="urn:microsoft.com/office/officeart/2005/8/layout/process4"/>
    <dgm:cxn modelId="{7C653240-DD70-4538-8EF7-257A4AD187B6}" type="presParOf" srcId="{2C23394B-8563-4EC2-996A-8A5FE62AA511}" destId="{0E46897B-2DAA-4F03-9DA5-EFE77D749F48}" srcOrd="0" destOrd="0" presId="urn:microsoft.com/office/officeart/2005/8/layout/process4"/>
    <dgm:cxn modelId="{5525446D-7957-4E0D-9A43-1A5E13A1909A}" type="presParOf" srcId="{2C23394B-8563-4EC2-996A-8A5FE62AA511}" destId="{5C25EA10-1F7A-4257-AE8A-7C4911FD706A}" srcOrd="1" destOrd="0" presId="urn:microsoft.com/office/officeart/2005/8/layout/process4"/>
    <dgm:cxn modelId="{FB545529-5ADB-41B8-BA22-1BBFC1607A83}" type="presParOf" srcId="{2C23394B-8563-4EC2-996A-8A5FE62AA511}" destId="{EF12FBE5-368B-48D8-BDB3-F7FC4A4174A0}" srcOrd="2" destOrd="0" presId="urn:microsoft.com/office/officeart/2005/8/layout/process4"/>
    <dgm:cxn modelId="{E6156B15-4932-4172-8E9C-7C80ABC6353C}" type="presParOf" srcId="{2C23394B-8563-4EC2-996A-8A5FE62AA511}" destId="{C9A662A3-1314-4186-89D2-5D5421959C05}" srcOrd="3" destOrd="0" presId="urn:microsoft.com/office/officeart/2005/8/layout/process4"/>
    <dgm:cxn modelId="{786D670E-725C-4488-9ECD-61331EB3928E}" type="presParOf" srcId="{2C23394B-8563-4EC2-996A-8A5FE62AA511}" destId="{D6B1F4B8-6059-4781-AD13-FBFD6A7CFA3C}" srcOrd="4" destOrd="0" presId="urn:microsoft.com/office/officeart/2005/8/layout/process4"/>
    <dgm:cxn modelId="{FF5B4BF6-CF36-4A12-B017-0FC4BF508260}" type="presParOf" srcId="{B1B3C548-CB2B-4A97-9469-5B5D177D70D3}" destId="{767737C2-E6F8-415D-8AE4-C15DE868E729}" srcOrd="1" destOrd="0" presId="urn:microsoft.com/office/officeart/2005/8/layout/process4"/>
    <dgm:cxn modelId="{6E7A60EC-CD32-4DE0-B9ED-C77FD3466245}" type="presParOf" srcId="{B1B3C548-CB2B-4A97-9469-5B5D177D70D3}" destId="{68A23B8E-03EE-476A-B4F1-88F8B46EC673}" srcOrd="2" destOrd="0" presId="urn:microsoft.com/office/officeart/2005/8/layout/process4"/>
    <dgm:cxn modelId="{DA721BB2-82E0-40BF-B8F5-8E8792789940}" type="presParOf" srcId="{68A23B8E-03EE-476A-B4F1-88F8B46EC673}" destId="{BBAAF9E2-C4A6-4336-836D-7B867EBC4AA0}"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C56C2-CD6B-48E5-895C-AD46E4CFDEF5}">
      <dsp:nvSpPr>
        <dsp:cNvPr id="0" name=""/>
        <dsp:cNvSpPr/>
      </dsp:nvSpPr>
      <dsp:spPr>
        <a:xfrm>
          <a:off x="0" y="880049"/>
          <a:ext cx="6809231" cy="100040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i="1" kern="1200" dirty="0"/>
            <a:t>What is the Department’s/Program’s budget? (highlight changes) </a:t>
          </a:r>
          <a:endParaRPr lang="en-US" sz="1800" kern="1200" dirty="0"/>
        </a:p>
      </dsp:txBody>
      <dsp:txXfrm>
        <a:off x="0" y="880049"/>
        <a:ext cx="6809231" cy="540216"/>
      </dsp:txXfrm>
    </dsp:sp>
    <dsp:sp modelId="{0E46897B-2DAA-4F03-9DA5-EFE77D749F48}">
      <dsp:nvSpPr>
        <dsp:cNvPr id="0" name=""/>
        <dsp:cNvSpPr/>
      </dsp:nvSpPr>
      <dsp:spPr>
        <a:xfrm>
          <a:off x="831" y="1611424"/>
          <a:ext cx="1361513" cy="116934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t>List goals and priorities for your department</a:t>
          </a:r>
        </a:p>
      </dsp:txBody>
      <dsp:txXfrm>
        <a:off x="831" y="1611424"/>
        <a:ext cx="1361513" cy="1169346"/>
      </dsp:txXfrm>
    </dsp:sp>
    <dsp:sp modelId="{5C25EA10-1F7A-4257-AE8A-7C4911FD706A}">
      <dsp:nvSpPr>
        <dsp:cNvPr id="0" name=""/>
        <dsp:cNvSpPr/>
      </dsp:nvSpPr>
      <dsp:spPr>
        <a:xfrm>
          <a:off x="1362344" y="1611424"/>
          <a:ext cx="1361513" cy="1169346"/>
        </a:xfrm>
        <a:prstGeom prst="rect">
          <a:avLst/>
        </a:prstGeom>
        <a:solidFill>
          <a:schemeClr val="accent5">
            <a:tint val="40000"/>
            <a:alpha val="90000"/>
            <a:hueOff val="-1684941"/>
            <a:satOff val="-5708"/>
            <a:lumOff val="-732"/>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t>Describe in detail the plan to achieve them</a:t>
          </a:r>
        </a:p>
      </dsp:txBody>
      <dsp:txXfrm>
        <a:off x="1362344" y="1611424"/>
        <a:ext cx="1361513" cy="1169346"/>
      </dsp:txXfrm>
    </dsp:sp>
    <dsp:sp modelId="{EF12FBE5-368B-48D8-BDB3-F7FC4A4174A0}">
      <dsp:nvSpPr>
        <dsp:cNvPr id="0" name=""/>
        <dsp:cNvSpPr/>
      </dsp:nvSpPr>
      <dsp:spPr>
        <a:xfrm>
          <a:off x="2723858" y="1611424"/>
          <a:ext cx="1361513" cy="1169346"/>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t>What are the obstacles to attaining your goals?</a:t>
          </a:r>
        </a:p>
      </dsp:txBody>
      <dsp:txXfrm>
        <a:off x="2723858" y="1611424"/>
        <a:ext cx="1361513" cy="1169346"/>
      </dsp:txXfrm>
    </dsp:sp>
    <dsp:sp modelId="{C9A662A3-1314-4186-89D2-5D5421959C05}">
      <dsp:nvSpPr>
        <dsp:cNvPr id="0" name=""/>
        <dsp:cNvSpPr/>
      </dsp:nvSpPr>
      <dsp:spPr>
        <a:xfrm>
          <a:off x="4085372" y="1611424"/>
          <a:ext cx="1361513" cy="1169346"/>
        </a:xfrm>
        <a:prstGeom prst="rect">
          <a:avLst/>
        </a:prstGeom>
        <a:solidFill>
          <a:schemeClr val="accent5">
            <a:tint val="40000"/>
            <a:alpha val="90000"/>
            <a:hueOff val="-5054821"/>
            <a:satOff val="-17124"/>
            <a:lumOff val="-2196"/>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t>How will you measure your success?</a:t>
          </a:r>
        </a:p>
      </dsp:txBody>
      <dsp:txXfrm>
        <a:off x="4085372" y="1611424"/>
        <a:ext cx="1361513" cy="1169346"/>
      </dsp:txXfrm>
    </dsp:sp>
    <dsp:sp modelId="{D6B1F4B8-6059-4781-AD13-FBFD6A7CFA3C}">
      <dsp:nvSpPr>
        <dsp:cNvPr id="0" name=""/>
        <dsp:cNvSpPr/>
      </dsp:nvSpPr>
      <dsp:spPr>
        <a:xfrm>
          <a:off x="5446886" y="1611424"/>
          <a:ext cx="1361513" cy="116934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t>Budget highlights</a:t>
          </a:r>
        </a:p>
      </dsp:txBody>
      <dsp:txXfrm>
        <a:off x="5446886" y="1611424"/>
        <a:ext cx="1361513" cy="1169346"/>
      </dsp:txXfrm>
    </dsp:sp>
    <dsp:sp modelId="{BBAAF9E2-C4A6-4336-836D-7B867EBC4AA0}">
      <dsp:nvSpPr>
        <dsp:cNvPr id="0" name=""/>
        <dsp:cNvSpPr/>
      </dsp:nvSpPr>
      <dsp:spPr>
        <a:xfrm rot="10800000">
          <a:off x="0" y="0"/>
          <a:ext cx="6809231" cy="1098230"/>
        </a:xfrm>
        <a:prstGeom prst="upArrowCallou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i="1" kern="1200" dirty="0"/>
            <a:t>What are your department goals and plans for 2023-2024</a:t>
          </a:r>
          <a:endParaRPr lang="en-US" sz="1800" kern="1200" dirty="0"/>
        </a:p>
      </dsp:txBody>
      <dsp:txXfrm rot="10800000">
        <a:off x="0" y="0"/>
        <a:ext cx="6809231" cy="71359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5"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lvl1pPr defTabSz="930102"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3970637"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lvl1pPr algn="r" defTabSz="930102"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5" y="883062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defTabSz="930102"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3970637" y="883062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algn="r" defTabSz="930102"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5"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ctr" anchorCtr="0" compatLnSpc="1">
            <a:prstTxWarp prst="textNoShape">
              <a:avLst/>
            </a:prstTxWarp>
          </a:bodyPr>
          <a:lstStyle>
            <a:lvl1pPr defTabSz="930102">
              <a:defRPr sz="1200"/>
            </a:lvl1pPr>
          </a:lstStyle>
          <a:p>
            <a:endParaRPr lang="en-US" altLang="en-US" dirty="0"/>
          </a:p>
        </p:txBody>
      </p:sp>
      <p:sp>
        <p:nvSpPr>
          <p:cNvPr id="1027" name="Rectangle 3"/>
          <p:cNvSpPr>
            <a:spLocks noGrp="1" noChangeArrowheads="1"/>
          </p:cNvSpPr>
          <p:nvPr>
            <p:ph type="dt" idx="1"/>
          </p:nvPr>
        </p:nvSpPr>
        <p:spPr bwMode="auto">
          <a:xfrm>
            <a:off x="3972240" y="0"/>
            <a:ext cx="3038160"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086" tIns="46542" rIns="93086" bIns="46542" numCol="1" anchor="ctr" anchorCtr="0" compatLnSpc="1">
            <a:prstTxWarp prst="textNoShape">
              <a:avLst/>
            </a:prstTxWarp>
          </a:bodyPr>
          <a:lstStyle>
            <a:lvl1pPr algn="r" defTabSz="930102">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34079" y="4416115"/>
            <a:ext cx="5142244" cy="418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5" y="8832221"/>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defTabSz="930102">
              <a:defRPr sz="1200"/>
            </a:lvl1pPr>
          </a:lstStyle>
          <a:p>
            <a:endParaRPr lang="en-US" altLang="en-US" dirty="0"/>
          </a:p>
        </p:txBody>
      </p:sp>
      <p:sp>
        <p:nvSpPr>
          <p:cNvPr id="1031" name="Rectangle 7"/>
          <p:cNvSpPr>
            <a:spLocks noGrp="1" noChangeArrowheads="1"/>
          </p:cNvSpPr>
          <p:nvPr>
            <p:ph type="sldNum" sz="quarter" idx="5"/>
          </p:nvPr>
        </p:nvSpPr>
        <p:spPr bwMode="auto">
          <a:xfrm>
            <a:off x="3972240" y="8832221"/>
            <a:ext cx="3038160"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086" tIns="46542" rIns="93086" bIns="46542" numCol="1" anchor="b" anchorCtr="0" compatLnSpc="1">
            <a:prstTxWarp prst="textNoShape">
              <a:avLst/>
            </a:prstTxWarp>
          </a:bodyPr>
          <a:lstStyle>
            <a:lvl1pPr algn="r" defTabSz="930102">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430287-88B6-4F46-82C5-D62F4E002450}" type="slidenum">
              <a:rPr lang="en-US" smtClean="0"/>
              <a:t>3</a:t>
            </a:fld>
            <a:endParaRPr lang="en-US" dirty="0"/>
          </a:p>
        </p:txBody>
      </p:sp>
    </p:spTree>
    <p:extLst>
      <p:ext uri="{BB962C8B-B14F-4D97-AF65-F5344CB8AC3E}">
        <p14:creationId xmlns:p14="http://schemas.microsoft.com/office/powerpoint/2010/main" val="2517198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jmontgomery@stamfordct.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736979" y="1012536"/>
            <a:ext cx="3835021" cy="5443128"/>
          </a:xfrm>
        </p:spPr>
        <p:txBody>
          <a:bodyPr vert="horz" lIns="91440" tIns="45720" rIns="91440" bIns="45720" rtlCol="0" anchor="t">
            <a:normAutofit fontScale="90000"/>
          </a:bodyPr>
          <a:lstStyle/>
          <a:p>
            <a:r>
              <a:rPr lang="en-US" sz="4200" b="1" dirty="0"/>
              <a:t>CITY OF STAMFORD</a:t>
            </a:r>
            <a:br>
              <a:rPr lang="en-US" sz="4200" b="1" dirty="0"/>
            </a:br>
            <a:r>
              <a:rPr lang="en-US" sz="4200" b="1" dirty="0"/>
              <a:t>Facilities &amp; Sustainability</a:t>
            </a:r>
            <a:br>
              <a:rPr lang="en-US" sz="4200" b="1" dirty="0"/>
            </a:br>
            <a:br>
              <a:rPr lang="en-US" sz="4200" b="1" dirty="0"/>
            </a:br>
            <a:br>
              <a:rPr lang="en-US" sz="4200" b="1" dirty="0"/>
            </a:br>
            <a:br>
              <a:rPr lang="en-US" sz="4200" b="1" dirty="0"/>
            </a:br>
            <a:r>
              <a:rPr lang="en-US" sz="2000" b="1" dirty="0"/>
              <a:t>James T. Montgomery</a:t>
            </a:r>
            <a:br>
              <a:rPr lang="en-US" sz="2000" b="1" dirty="0"/>
            </a:br>
            <a:r>
              <a:rPr lang="en-US" sz="2000" b="1" dirty="0"/>
              <a:t>Phone: (203) 977-5965</a:t>
            </a:r>
            <a:br>
              <a:rPr lang="en-US" sz="2000" b="1" dirty="0"/>
            </a:br>
            <a:r>
              <a:rPr lang="en-US" sz="2000" b="1" dirty="0"/>
              <a:t>E Mail: </a:t>
            </a:r>
            <a:r>
              <a:rPr lang="en-US" sz="2000" b="1" dirty="0">
                <a:hlinkClick r:id="rId2"/>
              </a:rPr>
              <a:t>jmontgomery@stamfordct.gov</a:t>
            </a:r>
            <a:br>
              <a:rPr lang="en-US" sz="2000" b="1" dirty="0"/>
            </a:br>
            <a:r>
              <a:rPr lang="en-US" sz="2000" b="1" dirty="0"/>
              <a:t>Date: March 27, 2023</a:t>
            </a:r>
            <a:br>
              <a:rPr lang="en-US" sz="4200" dirty="0"/>
            </a:br>
            <a:endParaRPr lang="en-US" sz="4200"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C20B48F9-47B4-DAC6-44F7-534829623147}"/>
              </a:ext>
            </a:extLst>
          </p:cNvPr>
          <p:cNvPicPr>
            <a:picLocks noGrp="1" noChangeAspect="1"/>
          </p:cNvPicPr>
          <p:nvPr>
            <p:ph idx="1"/>
          </p:nvPr>
        </p:nvPicPr>
        <p:blipFill rotWithShape="1">
          <a:blip r:embed="rId3"/>
          <a:srcRect l="768" r="6061" b="-3"/>
          <a:stretch/>
        </p:blipFill>
        <p:spPr>
          <a:xfrm>
            <a:off x="4416850" y="1143000"/>
            <a:ext cx="3338521" cy="44513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spTree>
    <p:extLst>
      <p:ext uri="{BB962C8B-B14F-4D97-AF65-F5344CB8AC3E}">
        <p14:creationId xmlns:p14="http://schemas.microsoft.com/office/powerpoint/2010/main" val="425963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p:cNvSpPr>
            <a:spLocks noGrp="1"/>
          </p:cNvSpPr>
          <p:nvPr>
            <p:ph type="title"/>
          </p:nvPr>
        </p:nvSpPr>
        <p:spPr>
          <a:xfrm>
            <a:off x="718879" y="800392"/>
            <a:ext cx="7698523" cy="1212102"/>
          </a:xfrm>
        </p:spPr>
        <p:txBody>
          <a:bodyPr>
            <a:normAutofit/>
          </a:bodyPr>
          <a:lstStyle/>
          <a:p>
            <a:r>
              <a:rPr lang="en-US" sz="3500" b="1" i="1" dirty="0">
                <a:solidFill>
                  <a:srgbClr val="FFFFFF"/>
                </a:solidFill>
              </a:rPr>
              <a:t>Department Introduction &amp; Brief History</a:t>
            </a:r>
            <a:endParaRPr lang="en-US" sz="3500" i="1"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72FDC3A4-3ECB-4CC5-8031-F712224A9F4A}" type="slidenum">
              <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13" name="Content Placeholder 6">
            <a:extLst>
              <a:ext uri="{FF2B5EF4-FFF2-40B4-BE49-F238E27FC236}">
                <a16:creationId xmlns:a16="http://schemas.microsoft.com/office/drawing/2014/main" id="{628D4881-DA4B-A4F4-BCF2-8597FCF7B1CD}"/>
              </a:ext>
            </a:extLst>
          </p:cNvPr>
          <p:cNvSpPr>
            <a:spLocks noGrp="1"/>
          </p:cNvSpPr>
          <p:nvPr>
            <p:ph idx="1"/>
          </p:nvPr>
        </p:nvSpPr>
        <p:spPr>
          <a:xfrm>
            <a:off x="628650" y="3117851"/>
            <a:ext cx="7886700" cy="3059111"/>
          </a:xfrm>
        </p:spPr>
        <p:txBody>
          <a:bodyPr>
            <a:normAutofit fontScale="77500" lnSpcReduction="20000"/>
          </a:bodyPr>
          <a:lstStyle/>
          <a:p>
            <a:r>
              <a:rPr lang="en-US" dirty="0"/>
              <a:t>Mission:</a:t>
            </a:r>
          </a:p>
          <a:p>
            <a:pPr marL="457200" lvl="1" indent="0">
              <a:buNone/>
            </a:pPr>
            <a:r>
              <a:rPr lang="en-US" dirty="0"/>
              <a:t>The mission of the Facilities and Sustainability Division is to maintain all City buildings and structures, excluding any Board of Education locations. The continual operations of engineering, maintenance, and repair functions for all facilities, equipment, and systems for effective, efficient, and sustainable services.</a:t>
            </a:r>
          </a:p>
          <a:p>
            <a:r>
              <a:rPr lang="en-US" dirty="0"/>
              <a:t>Strategic Initiatives for FY2023-2024</a:t>
            </a:r>
          </a:p>
          <a:p>
            <a:pPr lvl="1"/>
            <a:r>
              <a:rPr lang="en-US" dirty="0"/>
              <a:t>Asset Management System</a:t>
            </a:r>
          </a:p>
          <a:p>
            <a:pPr lvl="1"/>
            <a:r>
              <a:rPr lang="en-US" dirty="0"/>
              <a:t>Sustainability</a:t>
            </a:r>
          </a:p>
          <a:p>
            <a:pPr lvl="2"/>
            <a:r>
              <a:rPr lang="en-US" dirty="0"/>
              <a:t>VNM-Virtual Network Monitoring</a:t>
            </a:r>
          </a:p>
          <a:p>
            <a:pPr lvl="2"/>
            <a:r>
              <a:rPr lang="en-US" dirty="0"/>
              <a:t>Solar Array</a:t>
            </a:r>
          </a:p>
          <a:p>
            <a:pPr lvl="2"/>
            <a:r>
              <a:rPr lang="en-US" dirty="0"/>
              <a:t>Battery Storage</a:t>
            </a:r>
          </a:p>
        </p:txBody>
      </p:sp>
    </p:spTree>
    <p:extLst>
      <p:ext uri="{BB962C8B-B14F-4D97-AF65-F5344CB8AC3E}">
        <p14:creationId xmlns:p14="http://schemas.microsoft.com/office/powerpoint/2010/main" val="38733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3" name="Straight Connector 172"/>
          <p:cNvCxnSpPr/>
          <p:nvPr/>
        </p:nvCxnSpPr>
        <p:spPr>
          <a:xfrm>
            <a:off x="8120736" y="2936602"/>
            <a:ext cx="0" cy="1673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4491916" y="1981200"/>
            <a:ext cx="3884" cy="24714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a:off x="1618416" y="2430749"/>
            <a:ext cx="20146" cy="1513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4194099" y="4455112"/>
            <a:ext cx="3017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a:off x="4382106" y="4091868"/>
            <a:ext cx="3017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4386552" y="3657600"/>
            <a:ext cx="3017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4349466" y="3238969"/>
            <a:ext cx="3017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A18213CA-1B49-4146-AD39-ACC5F6F6F446}"/>
              </a:ext>
            </a:extLst>
          </p:cNvPr>
          <p:cNvSpPr>
            <a:spLocks noGrp="1"/>
          </p:cNvSpPr>
          <p:nvPr>
            <p:ph type="title" idx="4294967295"/>
          </p:nvPr>
        </p:nvSpPr>
        <p:spPr>
          <a:xfrm>
            <a:off x="226502" y="940281"/>
            <a:ext cx="8530829" cy="754138"/>
          </a:xfrm>
        </p:spPr>
        <p:txBody>
          <a:bodyPr>
            <a:normAutofit fontScale="90000"/>
          </a:bodyPr>
          <a:lstStyle/>
          <a:p>
            <a:pPr algn="ctr"/>
            <a:r>
              <a:rPr lang="en-US" dirty="0"/>
              <a:t>Organization Chart</a:t>
            </a:r>
            <a:br>
              <a:rPr lang="en-US" dirty="0"/>
            </a:br>
            <a:r>
              <a:rPr lang="en-US" dirty="0"/>
              <a:t>Facilities &amp; Sustainability Division</a:t>
            </a:r>
          </a:p>
        </p:txBody>
      </p:sp>
      <p:sp>
        <p:nvSpPr>
          <p:cNvPr id="22" name="Rectangle 21">
            <a:extLst>
              <a:ext uri="{FF2B5EF4-FFF2-40B4-BE49-F238E27FC236}">
                <a16:creationId xmlns:a16="http://schemas.microsoft.com/office/drawing/2014/main" id="{8D5B09E2-B849-4614-9B74-163F5FF1F387}"/>
              </a:ext>
            </a:extLst>
          </p:cNvPr>
          <p:cNvSpPr/>
          <p:nvPr/>
        </p:nvSpPr>
        <p:spPr>
          <a:xfrm>
            <a:off x="3312417" y="1984618"/>
            <a:ext cx="2187035" cy="225182"/>
          </a:xfrm>
          <a:prstGeom prst="rect">
            <a:avLst/>
          </a:prstGeom>
          <a:solidFill>
            <a:schemeClr val="accent1">
              <a:lumMod val="75000"/>
            </a:schemeClr>
          </a:solidFill>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540000" tIns="3810" rIns="3810" bIns="3810" numCol="1" spcCol="1270" anchor="ctr" anchorCtr="0">
            <a:noAutofit/>
          </a:bodyPr>
          <a:lstStyle/>
          <a:p>
            <a:pPr defTabSz="266700">
              <a:lnSpc>
                <a:spcPct val="90000"/>
              </a:lnSpc>
              <a:spcBef>
                <a:spcPct val="0"/>
              </a:spcBef>
              <a:spcAft>
                <a:spcPct val="35000"/>
              </a:spcAft>
            </a:pPr>
            <a:r>
              <a:rPr lang="en-US" sz="750" dirty="0">
                <a:solidFill>
                  <a:schemeClr val="bg1"/>
                </a:solidFill>
              </a:rPr>
              <a:t>Director of Facilities &amp; Sustainability </a:t>
            </a:r>
            <a:endParaRPr lang="en-US" sz="675" dirty="0">
              <a:solidFill>
                <a:schemeClr val="bg1"/>
              </a:solidFill>
            </a:endParaRPr>
          </a:p>
        </p:txBody>
      </p:sp>
      <p:sp>
        <p:nvSpPr>
          <p:cNvPr id="48" name="Rectangle 47">
            <a:extLst>
              <a:ext uri="{FF2B5EF4-FFF2-40B4-BE49-F238E27FC236}">
                <a16:creationId xmlns:a16="http://schemas.microsoft.com/office/drawing/2014/main" id="{4390427B-0A98-430E-8C50-5B4E7369FFD7}"/>
              </a:ext>
            </a:extLst>
          </p:cNvPr>
          <p:cNvSpPr/>
          <p:nvPr/>
        </p:nvSpPr>
        <p:spPr>
          <a:xfrm>
            <a:off x="5860286" y="1965672"/>
            <a:ext cx="2269159" cy="242164"/>
          </a:xfrm>
          <a:prstGeom prst="rect">
            <a:avLst/>
          </a:prstGeom>
          <a:solidFill>
            <a:schemeClr val="bg2"/>
          </a:solidFill>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540000" tIns="3810" rIns="3810" bIns="3810" numCol="1" spcCol="1270" anchor="ctr" anchorCtr="0">
            <a:noAutofit/>
          </a:bodyPr>
          <a:lstStyle/>
          <a:p>
            <a:pPr defTabSz="266700">
              <a:lnSpc>
                <a:spcPct val="90000"/>
              </a:lnSpc>
              <a:spcBef>
                <a:spcPct val="0"/>
              </a:spcBef>
              <a:spcAft>
                <a:spcPct val="35000"/>
              </a:spcAft>
            </a:pPr>
            <a:r>
              <a:rPr lang="en-US" sz="750" dirty="0">
                <a:solidFill>
                  <a:schemeClr val="tx1"/>
                </a:solidFill>
              </a:rPr>
              <a:t>Administrative Specialist</a:t>
            </a:r>
            <a:endParaRPr lang="en-US" sz="675" dirty="0">
              <a:solidFill>
                <a:schemeClr val="tx1"/>
              </a:solidFill>
            </a:endParaRPr>
          </a:p>
        </p:txBody>
      </p:sp>
      <p:sp>
        <p:nvSpPr>
          <p:cNvPr id="28" name="Rectangle 27">
            <a:extLst>
              <a:ext uri="{FF2B5EF4-FFF2-40B4-BE49-F238E27FC236}">
                <a16:creationId xmlns:a16="http://schemas.microsoft.com/office/drawing/2014/main" id="{8AD43BAE-F667-4859-A42B-3828F545314A}"/>
              </a:ext>
            </a:extLst>
          </p:cNvPr>
          <p:cNvSpPr/>
          <p:nvPr/>
        </p:nvSpPr>
        <p:spPr>
          <a:xfrm>
            <a:off x="574068" y="2703524"/>
            <a:ext cx="2245332" cy="233078"/>
          </a:xfrm>
          <a:prstGeom prst="rect">
            <a:avLst/>
          </a:prstGeom>
          <a:solidFill>
            <a:schemeClr val="bg1"/>
          </a:solidFill>
          <a:ln>
            <a:solidFill>
              <a:schemeClr val="tx1"/>
            </a:solidFill>
          </a:ln>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540000" tIns="3810" rIns="3810" bIns="3810" numCol="1" spcCol="1270" anchor="ctr" anchorCtr="0">
            <a:noAutofit/>
          </a:bodyPr>
          <a:lstStyle/>
          <a:p>
            <a:pPr defTabSz="266700">
              <a:lnSpc>
                <a:spcPct val="90000"/>
              </a:lnSpc>
              <a:spcBef>
                <a:spcPct val="0"/>
              </a:spcBef>
              <a:spcAft>
                <a:spcPct val="35000"/>
              </a:spcAft>
            </a:pPr>
            <a:r>
              <a:rPr lang="en-US" sz="750" dirty="0">
                <a:solidFill>
                  <a:schemeClr val="tx1"/>
                </a:solidFill>
              </a:rPr>
              <a:t>Facilities Maintenance Supervisor</a:t>
            </a:r>
          </a:p>
          <a:p>
            <a:pPr defTabSz="266700">
              <a:lnSpc>
                <a:spcPct val="90000"/>
              </a:lnSpc>
              <a:spcBef>
                <a:spcPct val="0"/>
              </a:spcBef>
              <a:spcAft>
                <a:spcPct val="35000"/>
              </a:spcAft>
            </a:pPr>
            <a:r>
              <a:rPr lang="en-US" sz="750" dirty="0">
                <a:solidFill>
                  <a:schemeClr val="tx1"/>
                </a:solidFill>
              </a:rPr>
              <a:t>Government Center/Old Town Hall/SPD</a:t>
            </a:r>
            <a:endParaRPr lang="en-US" sz="675" dirty="0">
              <a:solidFill>
                <a:schemeClr val="tx1"/>
              </a:solidFill>
            </a:endParaRPr>
          </a:p>
        </p:txBody>
      </p:sp>
      <p:sp>
        <p:nvSpPr>
          <p:cNvPr id="32" name="Rectangle 31">
            <a:extLst>
              <a:ext uri="{FF2B5EF4-FFF2-40B4-BE49-F238E27FC236}">
                <a16:creationId xmlns:a16="http://schemas.microsoft.com/office/drawing/2014/main" id="{C33EE306-C27B-4AAB-B144-4045F4FFB0DE}"/>
              </a:ext>
            </a:extLst>
          </p:cNvPr>
          <p:cNvSpPr/>
          <p:nvPr/>
        </p:nvSpPr>
        <p:spPr>
          <a:xfrm>
            <a:off x="6080053" y="2742978"/>
            <a:ext cx="2157466" cy="228822"/>
          </a:xfrm>
          <a:prstGeom prst="rect">
            <a:avLst/>
          </a:prstGeom>
          <a:solidFill>
            <a:srgbClr val="FFFF00"/>
          </a:solidFill>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540000" tIns="3810" rIns="3810" bIns="3810" numCol="1" spcCol="1270" anchor="ctr" anchorCtr="0">
            <a:noAutofit/>
          </a:bodyPr>
          <a:lstStyle/>
          <a:p>
            <a:pPr defTabSz="266700">
              <a:lnSpc>
                <a:spcPct val="90000"/>
              </a:lnSpc>
              <a:spcBef>
                <a:spcPct val="0"/>
              </a:spcBef>
              <a:spcAft>
                <a:spcPct val="35000"/>
              </a:spcAft>
            </a:pPr>
            <a:r>
              <a:rPr lang="en-US" sz="675" dirty="0">
                <a:solidFill>
                  <a:schemeClr val="tx1"/>
                </a:solidFill>
              </a:rPr>
              <a:t>Proposed -Facilities Maintenance Supervisor</a:t>
            </a:r>
          </a:p>
        </p:txBody>
      </p:sp>
      <p:sp>
        <p:nvSpPr>
          <p:cNvPr id="36" name="Rectangle 35">
            <a:extLst>
              <a:ext uri="{FF2B5EF4-FFF2-40B4-BE49-F238E27FC236}">
                <a16:creationId xmlns:a16="http://schemas.microsoft.com/office/drawing/2014/main" id="{95656520-BCB2-4EC3-826A-C139F4D5BF29}"/>
              </a:ext>
            </a:extLst>
          </p:cNvPr>
          <p:cNvSpPr/>
          <p:nvPr/>
        </p:nvSpPr>
        <p:spPr>
          <a:xfrm>
            <a:off x="3511422" y="2712840"/>
            <a:ext cx="2103240" cy="192998"/>
          </a:xfrm>
          <a:prstGeom prst="rect">
            <a:avLst/>
          </a:prstGeom>
          <a:solidFill>
            <a:schemeClr val="accent1">
              <a:lumMod val="60000"/>
              <a:lumOff val="40000"/>
            </a:schemeClr>
          </a:solidFill>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540000" tIns="3810" rIns="3810" bIns="3810" numCol="1" spcCol="1270" anchor="ctr" anchorCtr="0">
            <a:noAutofit/>
          </a:bodyPr>
          <a:lstStyle/>
          <a:p>
            <a:pPr defTabSz="266700">
              <a:lnSpc>
                <a:spcPct val="90000"/>
              </a:lnSpc>
              <a:spcBef>
                <a:spcPct val="0"/>
              </a:spcBef>
              <a:spcAft>
                <a:spcPct val="35000"/>
              </a:spcAft>
            </a:pPr>
            <a:r>
              <a:rPr lang="en-US" sz="675" dirty="0">
                <a:solidFill>
                  <a:schemeClr val="tx1"/>
                </a:solidFill>
              </a:rPr>
              <a:t>Facilities Maintenance Supervisor - Vacant</a:t>
            </a:r>
          </a:p>
        </p:txBody>
      </p:sp>
      <p:sp>
        <p:nvSpPr>
          <p:cNvPr id="38" name="Rectangle 37">
            <a:extLst>
              <a:ext uri="{FF2B5EF4-FFF2-40B4-BE49-F238E27FC236}">
                <a16:creationId xmlns:a16="http://schemas.microsoft.com/office/drawing/2014/main" id="{5A4A4EFF-4DED-4C0A-9884-14BA7167DCF6}"/>
              </a:ext>
            </a:extLst>
          </p:cNvPr>
          <p:cNvSpPr/>
          <p:nvPr/>
        </p:nvSpPr>
        <p:spPr>
          <a:xfrm>
            <a:off x="5974945" y="3115728"/>
            <a:ext cx="1211533" cy="433000"/>
          </a:xfrm>
          <a:prstGeom prst="rect">
            <a:avLst/>
          </a:prstGeom>
          <a:solidFill>
            <a:schemeClr val="bg1"/>
          </a:solidFill>
          <a:ln>
            <a:solidFill>
              <a:schemeClr val="tx1"/>
            </a:solidFill>
          </a:ln>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108000" tIns="3810" rIns="3810" bIns="3810" numCol="1" spcCol="1270" anchor="ctr" anchorCtr="0">
            <a:noAutofit/>
          </a:bodyPr>
          <a:lstStyle/>
          <a:p>
            <a:pPr defTabSz="266700">
              <a:lnSpc>
                <a:spcPct val="90000"/>
              </a:lnSpc>
              <a:spcBef>
                <a:spcPct val="0"/>
              </a:spcBef>
              <a:spcAft>
                <a:spcPct val="35000"/>
              </a:spcAft>
            </a:pPr>
            <a:r>
              <a:rPr lang="en-US" sz="675" dirty="0">
                <a:solidFill>
                  <a:schemeClr val="tx1"/>
                </a:solidFill>
              </a:rPr>
              <a:t>Head Custodian-Facilities</a:t>
            </a:r>
          </a:p>
        </p:txBody>
      </p:sp>
      <p:sp>
        <p:nvSpPr>
          <p:cNvPr id="85" name="Rectangle 84">
            <a:extLst>
              <a:ext uri="{FF2B5EF4-FFF2-40B4-BE49-F238E27FC236}">
                <a16:creationId xmlns:a16="http://schemas.microsoft.com/office/drawing/2014/main" id="{5A4A4EFF-4DED-4C0A-9884-14BA7167DCF6}"/>
              </a:ext>
            </a:extLst>
          </p:cNvPr>
          <p:cNvSpPr/>
          <p:nvPr/>
        </p:nvSpPr>
        <p:spPr>
          <a:xfrm>
            <a:off x="4712027" y="3568292"/>
            <a:ext cx="999000" cy="178615"/>
          </a:xfrm>
          <a:prstGeom prst="rect">
            <a:avLst/>
          </a:prstGeom>
          <a:solidFill>
            <a:schemeClr val="bg1"/>
          </a:solidFill>
          <a:ln>
            <a:solidFill>
              <a:schemeClr val="tx1"/>
            </a:solidFill>
          </a:ln>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108000" tIns="3810" rIns="3810" bIns="3810" numCol="1" spcCol="1270" anchor="ctr" anchorCtr="0">
            <a:noAutofit/>
          </a:bodyPr>
          <a:lstStyle/>
          <a:p>
            <a:pPr defTabSz="266700">
              <a:lnSpc>
                <a:spcPct val="90000"/>
              </a:lnSpc>
              <a:spcBef>
                <a:spcPct val="0"/>
              </a:spcBef>
              <a:spcAft>
                <a:spcPct val="35000"/>
              </a:spcAft>
            </a:pPr>
            <a:r>
              <a:rPr lang="en-US" sz="675" dirty="0">
                <a:solidFill>
                  <a:schemeClr val="tx1"/>
                </a:solidFill>
              </a:rPr>
              <a:t>Carpenter</a:t>
            </a:r>
          </a:p>
        </p:txBody>
      </p:sp>
      <p:sp>
        <p:nvSpPr>
          <p:cNvPr id="92" name="Rectangle 91">
            <a:extLst>
              <a:ext uri="{FF2B5EF4-FFF2-40B4-BE49-F238E27FC236}">
                <a16:creationId xmlns:a16="http://schemas.microsoft.com/office/drawing/2014/main" id="{5A4A4EFF-4DED-4C0A-9884-14BA7167DCF6}"/>
              </a:ext>
            </a:extLst>
          </p:cNvPr>
          <p:cNvSpPr/>
          <p:nvPr/>
        </p:nvSpPr>
        <p:spPr>
          <a:xfrm>
            <a:off x="3387552" y="3989655"/>
            <a:ext cx="999000" cy="192302"/>
          </a:xfrm>
          <a:prstGeom prst="rect">
            <a:avLst/>
          </a:prstGeom>
          <a:solidFill>
            <a:schemeClr val="bg1"/>
          </a:solidFill>
          <a:ln>
            <a:solidFill>
              <a:schemeClr val="tx1"/>
            </a:solidFill>
          </a:ln>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108000" tIns="3810" rIns="3810" bIns="3810" numCol="1" spcCol="1270" anchor="ctr" anchorCtr="0">
            <a:noAutofit/>
          </a:bodyPr>
          <a:lstStyle/>
          <a:p>
            <a:pPr defTabSz="266700">
              <a:lnSpc>
                <a:spcPct val="90000"/>
              </a:lnSpc>
              <a:spcBef>
                <a:spcPct val="0"/>
              </a:spcBef>
              <a:spcAft>
                <a:spcPct val="35000"/>
              </a:spcAft>
            </a:pPr>
            <a:r>
              <a:rPr lang="en-US" sz="675" dirty="0">
                <a:solidFill>
                  <a:schemeClr val="tx1"/>
                </a:solidFill>
              </a:rPr>
              <a:t>Electrician</a:t>
            </a:r>
          </a:p>
        </p:txBody>
      </p:sp>
      <p:sp>
        <p:nvSpPr>
          <p:cNvPr id="93" name="Rectangle 92">
            <a:extLst>
              <a:ext uri="{FF2B5EF4-FFF2-40B4-BE49-F238E27FC236}">
                <a16:creationId xmlns:a16="http://schemas.microsoft.com/office/drawing/2014/main" id="{5A4A4EFF-4DED-4C0A-9884-14BA7167DCF6}"/>
              </a:ext>
            </a:extLst>
          </p:cNvPr>
          <p:cNvSpPr/>
          <p:nvPr/>
        </p:nvSpPr>
        <p:spPr>
          <a:xfrm>
            <a:off x="3387552" y="3605676"/>
            <a:ext cx="999000" cy="145601"/>
          </a:xfrm>
          <a:prstGeom prst="rect">
            <a:avLst/>
          </a:prstGeom>
          <a:solidFill>
            <a:schemeClr val="bg1"/>
          </a:solidFill>
          <a:ln>
            <a:solidFill>
              <a:schemeClr val="tx1"/>
            </a:solidFill>
          </a:ln>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108000" tIns="3810" rIns="3810" bIns="3810" numCol="1" spcCol="1270" anchor="ctr" anchorCtr="0">
            <a:noAutofit/>
          </a:bodyPr>
          <a:lstStyle/>
          <a:p>
            <a:pPr defTabSz="266700">
              <a:lnSpc>
                <a:spcPct val="90000"/>
              </a:lnSpc>
              <a:spcBef>
                <a:spcPct val="0"/>
              </a:spcBef>
              <a:spcAft>
                <a:spcPct val="35000"/>
              </a:spcAft>
            </a:pPr>
            <a:r>
              <a:rPr lang="en-US" sz="675" dirty="0">
                <a:solidFill>
                  <a:schemeClr val="tx1"/>
                </a:solidFill>
              </a:rPr>
              <a:t>HVAC Technician</a:t>
            </a:r>
          </a:p>
        </p:txBody>
      </p:sp>
      <p:sp>
        <p:nvSpPr>
          <p:cNvPr id="95" name="Rectangle 94">
            <a:extLst>
              <a:ext uri="{FF2B5EF4-FFF2-40B4-BE49-F238E27FC236}">
                <a16:creationId xmlns:a16="http://schemas.microsoft.com/office/drawing/2014/main" id="{5A4A4EFF-4DED-4C0A-9884-14BA7167DCF6}"/>
              </a:ext>
            </a:extLst>
          </p:cNvPr>
          <p:cNvSpPr/>
          <p:nvPr/>
        </p:nvSpPr>
        <p:spPr>
          <a:xfrm>
            <a:off x="3402236" y="3124200"/>
            <a:ext cx="999000" cy="238511"/>
          </a:xfrm>
          <a:prstGeom prst="rect">
            <a:avLst/>
          </a:prstGeom>
          <a:solidFill>
            <a:schemeClr val="accent1">
              <a:lumMod val="60000"/>
              <a:lumOff val="40000"/>
            </a:schemeClr>
          </a:solidFill>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108000" tIns="3810" rIns="3810" bIns="3810" numCol="1" spcCol="1270" anchor="ctr" anchorCtr="0">
            <a:noAutofit/>
          </a:bodyPr>
          <a:lstStyle/>
          <a:p>
            <a:pPr defTabSz="266700">
              <a:lnSpc>
                <a:spcPct val="90000"/>
              </a:lnSpc>
              <a:spcBef>
                <a:spcPct val="0"/>
              </a:spcBef>
              <a:spcAft>
                <a:spcPct val="35000"/>
              </a:spcAft>
            </a:pPr>
            <a:r>
              <a:rPr lang="en-US" sz="675" dirty="0">
                <a:solidFill>
                  <a:schemeClr val="tx1"/>
                </a:solidFill>
              </a:rPr>
              <a:t>Plumber – Vacant – Transferred from Parks</a:t>
            </a:r>
          </a:p>
        </p:txBody>
      </p:sp>
      <p:sp>
        <p:nvSpPr>
          <p:cNvPr id="134" name="Rectangle 133" descr="Profile Without Photo">
            <a:extLst>
              <a:ext uri="{FF2B5EF4-FFF2-40B4-BE49-F238E27FC236}">
                <a16:creationId xmlns:a16="http://schemas.microsoft.com/office/drawing/2014/main" id="{56C4AF74-02F0-4A55-BA1E-D968151F6BE3}"/>
              </a:ext>
            </a:extLst>
          </p:cNvPr>
          <p:cNvSpPr/>
          <p:nvPr/>
        </p:nvSpPr>
        <p:spPr>
          <a:xfrm>
            <a:off x="5974945" y="3746907"/>
            <a:ext cx="1208627" cy="383337"/>
          </a:xfrm>
          <a:prstGeom prst="rect">
            <a:avLst/>
          </a:prstGeom>
          <a:solidFill>
            <a:schemeClr val="bg1"/>
          </a:solidFill>
          <a:ln>
            <a:solidFill>
              <a:schemeClr val="tx1"/>
            </a:solidFill>
          </a:ln>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108000" tIns="3810" rIns="3810" bIns="3810" numCol="1" spcCol="1270" anchor="ctr" anchorCtr="0">
            <a:noAutofit/>
          </a:bodyPr>
          <a:lstStyle/>
          <a:p>
            <a:pPr defTabSz="266700">
              <a:lnSpc>
                <a:spcPct val="90000"/>
              </a:lnSpc>
              <a:spcBef>
                <a:spcPct val="0"/>
              </a:spcBef>
              <a:spcAft>
                <a:spcPct val="35000"/>
              </a:spcAft>
            </a:pPr>
            <a:r>
              <a:rPr lang="en-US" sz="750" dirty="0">
                <a:solidFill>
                  <a:schemeClr val="tx1"/>
                </a:solidFill>
              </a:rPr>
              <a:t>Custodians – Facilities (2)</a:t>
            </a:r>
          </a:p>
        </p:txBody>
      </p:sp>
      <p:sp>
        <p:nvSpPr>
          <p:cNvPr id="143" name="Rectangle 142" descr="Profile Without Photo">
            <a:extLst>
              <a:ext uri="{FF2B5EF4-FFF2-40B4-BE49-F238E27FC236}">
                <a16:creationId xmlns:a16="http://schemas.microsoft.com/office/drawing/2014/main" id="{56C4AF74-02F0-4A55-BA1E-D968151F6BE3}"/>
              </a:ext>
            </a:extLst>
          </p:cNvPr>
          <p:cNvSpPr/>
          <p:nvPr/>
        </p:nvSpPr>
        <p:spPr>
          <a:xfrm>
            <a:off x="6854572" y="5243229"/>
            <a:ext cx="1053784" cy="395097"/>
          </a:xfrm>
          <a:prstGeom prst="rect">
            <a:avLst/>
          </a:prstGeom>
          <a:solidFill>
            <a:schemeClr val="bg1"/>
          </a:solidFill>
          <a:ln>
            <a:solidFill>
              <a:schemeClr val="tx1"/>
            </a:solidFill>
          </a:ln>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108000" tIns="3810" rIns="3810" bIns="3810" numCol="1" spcCol="1270" anchor="ctr" anchorCtr="0">
            <a:noAutofit/>
          </a:bodyPr>
          <a:lstStyle/>
          <a:p>
            <a:pPr defTabSz="266700">
              <a:lnSpc>
                <a:spcPct val="90000"/>
              </a:lnSpc>
              <a:spcBef>
                <a:spcPct val="0"/>
              </a:spcBef>
              <a:spcAft>
                <a:spcPct val="35000"/>
              </a:spcAft>
            </a:pPr>
            <a:r>
              <a:rPr lang="en-US" sz="750" dirty="0">
                <a:solidFill>
                  <a:schemeClr val="tx1"/>
                </a:solidFill>
              </a:rPr>
              <a:t>Custodian – </a:t>
            </a:r>
            <a:r>
              <a:rPr lang="en-US" sz="750" dirty="0" err="1">
                <a:solidFill>
                  <a:schemeClr val="tx1"/>
                </a:solidFill>
              </a:rPr>
              <a:t>Southend</a:t>
            </a:r>
            <a:r>
              <a:rPr lang="en-US" sz="750" dirty="0">
                <a:solidFill>
                  <a:schemeClr val="tx1"/>
                </a:solidFill>
              </a:rPr>
              <a:t> Community Center (3)</a:t>
            </a:r>
          </a:p>
        </p:txBody>
      </p:sp>
      <p:cxnSp>
        <p:nvCxnSpPr>
          <p:cNvPr id="41" name="Straight Connector 40"/>
          <p:cNvCxnSpPr/>
          <p:nvPr/>
        </p:nvCxnSpPr>
        <p:spPr>
          <a:xfrm>
            <a:off x="1634678" y="2430749"/>
            <a:ext cx="5360186" cy="76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8" name="Rectangle 127">
            <a:extLst>
              <a:ext uri="{FF2B5EF4-FFF2-40B4-BE49-F238E27FC236}">
                <a16:creationId xmlns:a16="http://schemas.microsoft.com/office/drawing/2014/main" id="{5A4A4EFF-4DED-4C0A-9884-14BA7167DCF6}"/>
              </a:ext>
            </a:extLst>
          </p:cNvPr>
          <p:cNvSpPr/>
          <p:nvPr/>
        </p:nvSpPr>
        <p:spPr>
          <a:xfrm>
            <a:off x="6858000" y="4632282"/>
            <a:ext cx="1050356" cy="423756"/>
          </a:xfrm>
          <a:prstGeom prst="rect">
            <a:avLst/>
          </a:prstGeom>
          <a:solidFill>
            <a:schemeClr val="bg1"/>
          </a:solidFill>
          <a:ln>
            <a:solidFill>
              <a:schemeClr val="tx1"/>
            </a:solidFill>
          </a:ln>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108000" tIns="3810" rIns="3810" bIns="3810" numCol="1" spcCol="1270" anchor="ctr" anchorCtr="0">
            <a:noAutofit/>
          </a:bodyPr>
          <a:lstStyle/>
          <a:p>
            <a:pPr defTabSz="266700">
              <a:lnSpc>
                <a:spcPct val="90000"/>
              </a:lnSpc>
              <a:spcBef>
                <a:spcPct val="0"/>
              </a:spcBef>
              <a:spcAft>
                <a:spcPct val="35000"/>
              </a:spcAft>
            </a:pPr>
            <a:r>
              <a:rPr lang="en-US" sz="675" dirty="0">
                <a:solidFill>
                  <a:schemeClr val="tx1"/>
                </a:solidFill>
              </a:rPr>
              <a:t>Head Custodian-</a:t>
            </a:r>
            <a:r>
              <a:rPr lang="en-US" sz="675" dirty="0" err="1">
                <a:solidFill>
                  <a:schemeClr val="tx1"/>
                </a:solidFill>
              </a:rPr>
              <a:t>Southend</a:t>
            </a:r>
            <a:r>
              <a:rPr lang="en-US" sz="675" dirty="0">
                <a:solidFill>
                  <a:schemeClr val="tx1"/>
                </a:solidFill>
              </a:rPr>
              <a:t> Community Center</a:t>
            </a:r>
          </a:p>
        </p:txBody>
      </p:sp>
      <p:sp>
        <p:nvSpPr>
          <p:cNvPr id="129" name="Rectangle 128">
            <a:extLst>
              <a:ext uri="{FF2B5EF4-FFF2-40B4-BE49-F238E27FC236}">
                <a16:creationId xmlns:a16="http://schemas.microsoft.com/office/drawing/2014/main" id="{5A4A4EFF-4DED-4C0A-9884-14BA7167DCF6}"/>
              </a:ext>
            </a:extLst>
          </p:cNvPr>
          <p:cNvSpPr/>
          <p:nvPr/>
        </p:nvSpPr>
        <p:spPr>
          <a:xfrm>
            <a:off x="4716000" y="3989655"/>
            <a:ext cx="999000" cy="206483"/>
          </a:xfrm>
          <a:prstGeom prst="rect">
            <a:avLst/>
          </a:prstGeom>
          <a:noFill/>
          <a:ln>
            <a:solidFill>
              <a:schemeClr val="tx1"/>
            </a:solidFill>
          </a:ln>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108000" tIns="3810" rIns="3810" bIns="3810" numCol="1" spcCol="1270" anchor="ctr" anchorCtr="0">
            <a:noAutofit/>
          </a:bodyPr>
          <a:lstStyle/>
          <a:p>
            <a:pPr defTabSz="266700">
              <a:lnSpc>
                <a:spcPct val="90000"/>
              </a:lnSpc>
              <a:spcBef>
                <a:spcPct val="0"/>
              </a:spcBef>
              <a:spcAft>
                <a:spcPct val="35000"/>
              </a:spcAft>
            </a:pPr>
            <a:r>
              <a:rPr lang="en-US" sz="675" dirty="0">
                <a:solidFill>
                  <a:schemeClr val="tx1"/>
                </a:solidFill>
              </a:rPr>
              <a:t>Carpenter-Transferred From Park</a:t>
            </a:r>
          </a:p>
        </p:txBody>
      </p:sp>
      <p:sp>
        <p:nvSpPr>
          <p:cNvPr id="130" name="Rectangle 129">
            <a:extLst>
              <a:ext uri="{FF2B5EF4-FFF2-40B4-BE49-F238E27FC236}">
                <a16:creationId xmlns:a16="http://schemas.microsoft.com/office/drawing/2014/main" id="{5A4A4EFF-4DED-4C0A-9884-14BA7167DCF6}"/>
              </a:ext>
            </a:extLst>
          </p:cNvPr>
          <p:cNvSpPr/>
          <p:nvPr/>
        </p:nvSpPr>
        <p:spPr>
          <a:xfrm>
            <a:off x="4638394" y="3130764"/>
            <a:ext cx="999000" cy="238511"/>
          </a:xfrm>
          <a:prstGeom prst="rect">
            <a:avLst/>
          </a:prstGeom>
          <a:solidFill>
            <a:schemeClr val="accent1">
              <a:lumMod val="60000"/>
              <a:lumOff val="40000"/>
            </a:schemeClr>
          </a:solidFill>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108000" tIns="3810" rIns="3810" bIns="3810" numCol="1" spcCol="1270" anchor="ctr" anchorCtr="0">
            <a:noAutofit/>
          </a:bodyPr>
          <a:lstStyle/>
          <a:p>
            <a:pPr defTabSz="266700">
              <a:lnSpc>
                <a:spcPct val="90000"/>
              </a:lnSpc>
              <a:spcBef>
                <a:spcPct val="0"/>
              </a:spcBef>
              <a:spcAft>
                <a:spcPct val="35000"/>
              </a:spcAft>
            </a:pPr>
            <a:r>
              <a:rPr lang="en-US" sz="675" dirty="0">
                <a:solidFill>
                  <a:schemeClr val="tx1"/>
                </a:solidFill>
              </a:rPr>
              <a:t>Plumber – Vacant – Transferred from Parks</a:t>
            </a:r>
          </a:p>
        </p:txBody>
      </p:sp>
      <p:sp>
        <p:nvSpPr>
          <p:cNvPr id="126" name="Rectangle 125" descr="Profile Without Photo">
            <a:extLst>
              <a:ext uri="{FF2B5EF4-FFF2-40B4-BE49-F238E27FC236}">
                <a16:creationId xmlns:a16="http://schemas.microsoft.com/office/drawing/2014/main" id="{56C4AF74-02F0-4A55-BA1E-D968151F6BE3}"/>
              </a:ext>
            </a:extLst>
          </p:cNvPr>
          <p:cNvSpPr/>
          <p:nvPr/>
        </p:nvSpPr>
        <p:spPr>
          <a:xfrm>
            <a:off x="637778" y="3161911"/>
            <a:ext cx="852804" cy="386045"/>
          </a:xfrm>
          <a:prstGeom prst="rect">
            <a:avLst/>
          </a:prstGeom>
          <a:solidFill>
            <a:schemeClr val="accent5">
              <a:lumMod val="60000"/>
              <a:lumOff val="40000"/>
            </a:schemeClr>
          </a:solidFill>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108000" tIns="3810" rIns="3810" bIns="3810" numCol="1" spcCol="1270" anchor="ctr" anchorCtr="0">
            <a:noAutofit/>
          </a:bodyPr>
          <a:lstStyle/>
          <a:p>
            <a:pPr algn="ctr" defTabSz="266700">
              <a:lnSpc>
                <a:spcPct val="90000"/>
              </a:lnSpc>
              <a:spcBef>
                <a:spcPct val="0"/>
              </a:spcBef>
              <a:spcAft>
                <a:spcPct val="35000"/>
              </a:spcAft>
            </a:pPr>
            <a:r>
              <a:rPr lang="en-US" sz="750" dirty="0">
                <a:solidFill>
                  <a:schemeClr val="tx1"/>
                </a:solidFill>
              </a:rPr>
              <a:t>Contracted Security Services</a:t>
            </a:r>
          </a:p>
          <a:p>
            <a:pPr algn="ctr" defTabSz="266700">
              <a:lnSpc>
                <a:spcPct val="90000"/>
              </a:lnSpc>
              <a:spcBef>
                <a:spcPct val="0"/>
              </a:spcBef>
              <a:spcAft>
                <a:spcPct val="35000"/>
              </a:spcAft>
            </a:pPr>
            <a:r>
              <a:rPr lang="en-US" sz="750" dirty="0">
                <a:solidFill>
                  <a:schemeClr val="tx1"/>
                </a:solidFill>
              </a:rPr>
              <a:t>GC/OTH</a:t>
            </a:r>
          </a:p>
        </p:txBody>
      </p:sp>
      <p:sp>
        <p:nvSpPr>
          <p:cNvPr id="119" name="Rectangle 118" descr="Profile Without Photo">
            <a:extLst>
              <a:ext uri="{FF2B5EF4-FFF2-40B4-BE49-F238E27FC236}">
                <a16:creationId xmlns:a16="http://schemas.microsoft.com/office/drawing/2014/main" id="{56C4AF74-02F0-4A55-BA1E-D968151F6BE3}"/>
              </a:ext>
            </a:extLst>
          </p:cNvPr>
          <p:cNvSpPr/>
          <p:nvPr/>
        </p:nvSpPr>
        <p:spPr>
          <a:xfrm>
            <a:off x="409178" y="3773632"/>
            <a:ext cx="1038622" cy="386045"/>
          </a:xfrm>
          <a:prstGeom prst="rect">
            <a:avLst/>
          </a:prstGeom>
          <a:solidFill>
            <a:schemeClr val="accent5">
              <a:lumMod val="60000"/>
              <a:lumOff val="40000"/>
            </a:schemeClr>
          </a:solidFill>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108000" tIns="3810" rIns="3810" bIns="3810" numCol="1" spcCol="1270" anchor="ctr" anchorCtr="0">
            <a:noAutofit/>
          </a:bodyPr>
          <a:lstStyle/>
          <a:p>
            <a:pPr algn="ctr" defTabSz="266700">
              <a:lnSpc>
                <a:spcPct val="90000"/>
              </a:lnSpc>
              <a:spcBef>
                <a:spcPct val="0"/>
              </a:spcBef>
              <a:spcAft>
                <a:spcPct val="35000"/>
              </a:spcAft>
            </a:pPr>
            <a:r>
              <a:rPr lang="en-US" sz="750" dirty="0">
                <a:solidFill>
                  <a:schemeClr val="tx1"/>
                </a:solidFill>
              </a:rPr>
              <a:t>Contracted</a:t>
            </a:r>
          </a:p>
          <a:p>
            <a:pPr algn="ctr" defTabSz="266700">
              <a:lnSpc>
                <a:spcPct val="90000"/>
              </a:lnSpc>
              <a:spcBef>
                <a:spcPct val="0"/>
              </a:spcBef>
              <a:spcAft>
                <a:spcPct val="35000"/>
              </a:spcAft>
            </a:pPr>
            <a:r>
              <a:rPr lang="en-US" sz="750" dirty="0">
                <a:solidFill>
                  <a:schemeClr val="tx1"/>
                </a:solidFill>
              </a:rPr>
              <a:t>Engineering Services</a:t>
            </a:r>
          </a:p>
          <a:p>
            <a:pPr algn="ctr" defTabSz="266700">
              <a:lnSpc>
                <a:spcPct val="90000"/>
              </a:lnSpc>
              <a:spcBef>
                <a:spcPct val="0"/>
              </a:spcBef>
              <a:spcAft>
                <a:spcPct val="35000"/>
              </a:spcAft>
            </a:pPr>
            <a:r>
              <a:rPr lang="en-US" sz="750" dirty="0">
                <a:solidFill>
                  <a:schemeClr val="tx1"/>
                </a:solidFill>
              </a:rPr>
              <a:t>GC/SPD/OTH</a:t>
            </a:r>
          </a:p>
        </p:txBody>
      </p:sp>
      <p:sp>
        <p:nvSpPr>
          <p:cNvPr id="120" name="Rectangle 119" descr="Profile Without Photo">
            <a:extLst>
              <a:ext uri="{FF2B5EF4-FFF2-40B4-BE49-F238E27FC236}">
                <a16:creationId xmlns:a16="http://schemas.microsoft.com/office/drawing/2014/main" id="{56C4AF74-02F0-4A55-BA1E-D968151F6BE3}"/>
              </a:ext>
            </a:extLst>
          </p:cNvPr>
          <p:cNvSpPr/>
          <p:nvPr/>
        </p:nvSpPr>
        <p:spPr>
          <a:xfrm>
            <a:off x="1779450" y="3755202"/>
            <a:ext cx="852804" cy="386045"/>
          </a:xfrm>
          <a:prstGeom prst="rect">
            <a:avLst/>
          </a:prstGeom>
          <a:solidFill>
            <a:schemeClr val="accent5">
              <a:lumMod val="60000"/>
              <a:lumOff val="40000"/>
            </a:schemeClr>
          </a:solidFill>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108000" tIns="3810" rIns="3810" bIns="3810" numCol="1" spcCol="1270" anchor="ctr" anchorCtr="0">
            <a:noAutofit/>
          </a:bodyPr>
          <a:lstStyle/>
          <a:p>
            <a:pPr algn="ctr" defTabSz="266700">
              <a:lnSpc>
                <a:spcPct val="90000"/>
              </a:lnSpc>
              <a:spcBef>
                <a:spcPct val="0"/>
              </a:spcBef>
              <a:spcAft>
                <a:spcPct val="35000"/>
              </a:spcAft>
            </a:pPr>
            <a:r>
              <a:rPr lang="en-US" sz="750" dirty="0">
                <a:solidFill>
                  <a:schemeClr val="tx1"/>
                </a:solidFill>
              </a:rPr>
              <a:t>Contracted Custodial Services</a:t>
            </a:r>
          </a:p>
          <a:p>
            <a:pPr algn="ctr" defTabSz="266700">
              <a:lnSpc>
                <a:spcPct val="90000"/>
              </a:lnSpc>
              <a:spcBef>
                <a:spcPct val="0"/>
              </a:spcBef>
              <a:spcAft>
                <a:spcPct val="35000"/>
              </a:spcAft>
            </a:pPr>
            <a:r>
              <a:rPr lang="en-US" sz="750" dirty="0">
                <a:solidFill>
                  <a:schemeClr val="tx1"/>
                </a:solidFill>
              </a:rPr>
              <a:t>GC/SPD/OTH</a:t>
            </a:r>
          </a:p>
        </p:txBody>
      </p:sp>
      <p:sp>
        <p:nvSpPr>
          <p:cNvPr id="121" name="Rectangle 120" descr="Profile Without Photo">
            <a:extLst>
              <a:ext uri="{FF2B5EF4-FFF2-40B4-BE49-F238E27FC236}">
                <a16:creationId xmlns:a16="http://schemas.microsoft.com/office/drawing/2014/main" id="{56C4AF74-02F0-4A55-BA1E-D968151F6BE3}"/>
              </a:ext>
            </a:extLst>
          </p:cNvPr>
          <p:cNvSpPr/>
          <p:nvPr/>
        </p:nvSpPr>
        <p:spPr>
          <a:xfrm>
            <a:off x="1780886" y="3150570"/>
            <a:ext cx="1022086" cy="288435"/>
          </a:xfrm>
          <a:prstGeom prst="rect">
            <a:avLst/>
          </a:prstGeom>
          <a:solidFill>
            <a:schemeClr val="bg1"/>
          </a:solidFill>
          <a:ln>
            <a:solidFill>
              <a:schemeClr val="tx1"/>
            </a:solidFill>
          </a:ln>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108000" tIns="3810" rIns="3810" bIns="3810" numCol="1" spcCol="1270" anchor="ctr" anchorCtr="0">
            <a:noAutofit/>
          </a:bodyPr>
          <a:lstStyle/>
          <a:p>
            <a:pPr algn="ctr" defTabSz="266700">
              <a:lnSpc>
                <a:spcPct val="90000"/>
              </a:lnSpc>
              <a:spcBef>
                <a:spcPct val="0"/>
              </a:spcBef>
              <a:spcAft>
                <a:spcPct val="35000"/>
              </a:spcAft>
            </a:pPr>
            <a:r>
              <a:rPr lang="en-US" sz="750" dirty="0">
                <a:solidFill>
                  <a:schemeClr val="tx1"/>
                </a:solidFill>
              </a:rPr>
              <a:t>Custodian</a:t>
            </a:r>
          </a:p>
          <a:p>
            <a:pPr algn="ctr" defTabSz="266700">
              <a:lnSpc>
                <a:spcPct val="90000"/>
              </a:lnSpc>
              <a:spcBef>
                <a:spcPct val="0"/>
              </a:spcBef>
              <a:spcAft>
                <a:spcPct val="35000"/>
              </a:spcAft>
            </a:pPr>
            <a:r>
              <a:rPr lang="en-US" sz="750" dirty="0">
                <a:solidFill>
                  <a:schemeClr val="tx1"/>
                </a:solidFill>
              </a:rPr>
              <a:t>Old Town Hall</a:t>
            </a:r>
          </a:p>
        </p:txBody>
      </p:sp>
      <p:sp>
        <p:nvSpPr>
          <p:cNvPr id="122" name="Rectangle 121">
            <a:extLst>
              <a:ext uri="{FF2B5EF4-FFF2-40B4-BE49-F238E27FC236}">
                <a16:creationId xmlns:a16="http://schemas.microsoft.com/office/drawing/2014/main" id="{5A4A4EFF-4DED-4C0A-9884-14BA7167DCF6}"/>
              </a:ext>
            </a:extLst>
          </p:cNvPr>
          <p:cNvSpPr/>
          <p:nvPr/>
        </p:nvSpPr>
        <p:spPr>
          <a:xfrm>
            <a:off x="3387552" y="4356505"/>
            <a:ext cx="999000" cy="192302"/>
          </a:xfrm>
          <a:prstGeom prst="rect">
            <a:avLst/>
          </a:prstGeom>
          <a:solidFill>
            <a:schemeClr val="bg1"/>
          </a:solidFill>
          <a:ln>
            <a:solidFill>
              <a:schemeClr val="tx1"/>
            </a:solidFill>
          </a:ln>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108000" tIns="3810" rIns="3810" bIns="3810" numCol="1" spcCol="1270" anchor="ctr" anchorCtr="0">
            <a:noAutofit/>
          </a:bodyPr>
          <a:lstStyle/>
          <a:p>
            <a:pPr defTabSz="266700">
              <a:lnSpc>
                <a:spcPct val="90000"/>
              </a:lnSpc>
              <a:spcBef>
                <a:spcPct val="0"/>
              </a:spcBef>
              <a:spcAft>
                <a:spcPct val="35000"/>
              </a:spcAft>
            </a:pPr>
            <a:r>
              <a:rPr lang="en-US" sz="675" dirty="0">
                <a:solidFill>
                  <a:schemeClr val="tx1"/>
                </a:solidFill>
              </a:rPr>
              <a:t>Electrician</a:t>
            </a:r>
          </a:p>
        </p:txBody>
      </p:sp>
      <p:cxnSp>
        <p:nvCxnSpPr>
          <p:cNvPr id="131" name="Straight Connector 130"/>
          <p:cNvCxnSpPr/>
          <p:nvPr/>
        </p:nvCxnSpPr>
        <p:spPr>
          <a:xfrm>
            <a:off x="1503976" y="3307075"/>
            <a:ext cx="3017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1451075" y="3957960"/>
            <a:ext cx="3017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Rectangle 135">
            <a:extLst>
              <a:ext uri="{FF2B5EF4-FFF2-40B4-BE49-F238E27FC236}">
                <a16:creationId xmlns:a16="http://schemas.microsoft.com/office/drawing/2014/main" id="{5A4A4EFF-4DED-4C0A-9884-14BA7167DCF6}"/>
              </a:ext>
            </a:extLst>
          </p:cNvPr>
          <p:cNvSpPr/>
          <p:nvPr/>
        </p:nvSpPr>
        <p:spPr>
          <a:xfrm>
            <a:off x="7543800" y="3104414"/>
            <a:ext cx="1211533" cy="433000"/>
          </a:xfrm>
          <a:prstGeom prst="rect">
            <a:avLst/>
          </a:prstGeom>
          <a:solidFill>
            <a:schemeClr val="bg1"/>
          </a:solidFill>
          <a:ln>
            <a:solidFill>
              <a:schemeClr val="tx1"/>
            </a:solidFill>
          </a:ln>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108000" tIns="3810" rIns="3810" bIns="3810" numCol="1" spcCol="1270" anchor="ctr" anchorCtr="0">
            <a:noAutofit/>
          </a:bodyPr>
          <a:lstStyle/>
          <a:p>
            <a:pPr defTabSz="266700">
              <a:lnSpc>
                <a:spcPct val="90000"/>
              </a:lnSpc>
              <a:spcBef>
                <a:spcPct val="0"/>
              </a:spcBef>
              <a:spcAft>
                <a:spcPct val="35000"/>
              </a:spcAft>
            </a:pPr>
            <a:r>
              <a:rPr lang="en-US" sz="675" dirty="0">
                <a:solidFill>
                  <a:schemeClr val="tx1"/>
                </a:solidFill>
              </a:rPr>
              <a:t>Head Custodian-Facilities </a:t>
            </a:r>
          </a:p>
        </p:txBody>
      </p:sp>
      <p:sp>
        <p:nvSpPr>
          <p:cNvPr id="137" name="Rectangle 136" descr="Profile Without Photo">
            <a:extLst>
              <a:ext uri="{FF2B5EF4-FFF2-40B4-BE49-F238E27FC236}">
                <a16:creationId xmlns:a16="http://schemas.microsoft.com/office/drawing/2014/main" id="{56C4AF74-02F0-4A55-BA1E-D968151F6BE3}"/>
              </a:ext>
            </a:extLst>
          </p:cNvPr>
          <p:cNvSpPr/>
          <p:nvPr/>
        </p:nvSpPr>
        <p:spPr>
          <a:xfrm>
            <a:off x="7543800" y="3735593"/>
            <a:ext cx="1208627" cy="383337"/>
          </a:xfrm>
          <a:prstGeom prst="rect">
            <a:avLst/>
          </a:prstGeom>
          <a:solidFill>
            <a:schemeClr val="bg1"/>
          </a:solidFill>
          <a:ln>
            <a:solidFill>
              <a:schemeClr val="tx1"/>
            </a:solidFill>
          </a:ln>
          <a:scene3d>
            <a:camera prst="orthographicFront"/>
            <a:lightRig rig="flat" dir="t"/>
          </a:scene3d>
          <a:sp3d prstMaterial="dkEdge"/>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txBody>
          <a:bodyPr spcFirstLastPara="0" vert="horz" wrap="square" lIns="108000" tIns="3810" rIns="3810" bIns="3810" numCol="1" spcCol="1270" anchor="ctr" anchorCtr="0">
            <a:noAutofit/>
          </a:bodyPr>
          <a:lstStyle/>
          <a:p>
            <a:pPr defTabSz="266700">
              <a:lnSpc>
                <a:spcPct val="90000"/>
              </a:lnSpc>
              <a:spcBef>
                <a:spcPct val="0"/>
              </a:spcBef>
              <a:spcAft>
                <a:spcPct val="35000"/>
              </a:spcAft>
            </a:pPr>
            <a:r>
              <a:rPr lang="en-US" sz="750" dirty="0">
                <a:solidFill>
                  <a:schemeClr val="tx1"/>
                </a:solidFill>
              </a:rPr>
              <a:t>Custodians – Facilities (3)</a:t>
            </a:r>
          </a:p>
        </p:txBody>
      </p:sp>
      <p:cxnSp>
        <p:nvCxnSpPr>
          <p:cNvPr id="16" name="Straight Connector 15"/>
          <p:cNvCxnSpPr/>
          <p:nvPr/>
        </p:nvCxnSpPr>
        <p:spPr>
          <a:xfrm>
            <a:off x="6994864" y="2430749"/>
            <a:ext cx="0" cy="3122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499452" y="2057400"/>
            <a:ext cx="3608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315200" y="2971800"/>
            <a:ext cx="0" cy="16604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7164349" y="3302101"/>
            <a:ext cx="379451" cy="49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553200" y="3568292"/>
            <a:ext cx="0" cy="1673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8129445" y="3529024"/>
            <a:ext cx="0" cy="2065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7315200" y="5056038"/>
            <a:ext cx="0" cy="1673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6553200" y="2956899"/>
            <a:ext cx="0" cy="1673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8948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a:bodyPr>
          <a:lstStyle/>
          <a:p>
            <a:r>
              <a:rPr lang="en-US" sz="3500" dirty="0">
                <a:solidFill>
                  <a:srgbClr val="FFFFFF"/>
                </a:solidFill>
              </a:rPr>
              <a:t>Major changes</a:t>
            </a:r>
            <a:br>
              <a:rPr lang="en-US" sz="3500" dirty="0">
                <a:solidFill>
                  <a:srgbClr val="FFFFFF"/>
                </a:solidFill>
              </a:rPr>
            </a:br>
            <a:endParaRPr lang="en-US" sz="3500" dirty="0">
              <a:solidFill>
                <a:srgbClr val="FFFFFF"/>
              </a:solidFill>
            </a:endParaRPr>
          </a:p>
        </p:txBody>
      </p:sp>
      <p:sp>
        <p:nvSpPr>
          <p:cNvPr id="3" name="Content Placeholder 2"/>
          <p:cNvSpPr>
            <a:spLocks noGrp="1"/>
          </p:cNvSpPr>
          <p:nvPr>
            <p:ph idx="1"/>
          </p:nvPr>
        </p:nvSpPr>
        <p:spPr>
          <a:xfrm>
            <a:off x="1025718" y="2490436"/>
            <a:ext cx="7281746" cy="3892076"/>
          </a:xfrm>
        </p:spPr>
        <p:txBody>
          <a:bodyPr anchor="ctr">
            <a:normAutofit fontScale="62500" lnSpcReduction="20000"/>
          </a:bodyPr>
          <a:lstStyle/>
          <a:p>
            <a:pPr marL="0" indent="0">
              <a:buNone/>
            </a:pPr>
            <a:endParaRPr lang="en-US" sz="2100" b="1" i="1" dirty="0"/>
          </a:p>
          <a:p>
            <a:pPr lvl="2">
              <a:buClr>
                <a:schemeClr val="bg2">
                  <a:lumMod val="75000"/>
                </a:schemeClr>
              </a:buClr>
              <a:buSzPct val="145000"/>
              <a:buFont typeface="Wingdings" panose="05000000000000000000" pitchFamily="2" charset="2"/>
              <a:buChar char="§"/>
            </a:pPr>
            <a:r>
              <a:rPr lang="en-US" sz="2200" dirty="0"/>
              <a:t>Converting all maintenance at Old Town Hall to existing City contracts to get better pricing (currently under OTH Redevelopment Agency contracts)</a:t>
            </a:r>
          </a:p>
          <a:p>
            <a:pPr lvl="2">
              <a:buClr>
                <a:schemeClr val="bg2">
                  <a:lumMod val="75000"/>
                </a:schemeClr>
              </a:buClr>
              <a:buSzPct val="145000"/>
              <a:buFont typeface="Wingdings" panose="05000000000000000000" pitchFamily="2" charset="2"/>
              <a:buChar char="§"/>
            </a:pPr>
            <a:r>
              <a:rPr lang="en-US" sz="2200" dirty="0"/>
              <a:t>Centralize and co-locate of all trades workers under Facilities and Sustainability in order to better serve all City buildings and departments as well as implement a more productive Preventative Maintenance Program.</a:t>
            </a:r>
          </a:p>
          <a:p>
            <a:pPr lvl="2">
              <a:buClr>
                <a:schemeClr val="bg2">
                  <a:lumMod val="75000"/>
                </a:schemeClr>
              </a:buClr>
              <a:buSzPct val="145000"/>
              <a:buFont typeface="Wingdings" panose="05000000000000000000" pitchFamily="2" charset="2"/>
              <a:buChar char="§"/>
            </a:pPr>
            <a:r>
              <a:rPr lang="en-US" sz="2200" dirty="0"/>
              <a:t>Implementation of:</a:t>
            </a:r>
          </a:p>
          <a:p>
            <a:pPr lvl="3"/>
            <a:r>
              <a:rPr lang="en-US" sz="2200" dirty="0"/>
              <a:t>Asset Management System (Oracle)</a:t>
            </a:r>
          </a:p>
          <a:p>
            <a:pPr lvl="3"/>
            <a:r>
              <a:rPr lang="en-US" sz="2200" dirty="0"/>
              <a:t>VNM-Virtual Network Monitoring</a:t>
            </a:r>
          </a:p>
          <a:p>
            <a:pPr lvl="3"/>
            <a:r>
              <a:rPr lang="en-US" sz="2200" dirty="0"/>
              <a:t>Solar Array</a:t>
            </a:r>
          </a:p>
          <a:p>
            <a:pPr lvl="3"/>
            <a:r>
              <a:rPr lang="en-US" sz="2200" dirty="0"/>
              <a:t>Battery Storage</a:t>
            </a:r>
          </a:p>
          <a:p>
            <a:pPr lvl="3"/>
            <a:r>
              <a:rPr lang="en-US" sz="2200" dirty="0"/>
              <a:t>Work Order System (Oracle)</a:t>
            </a:r>
          </a:p>
          <a:p>
            <a:pPr marL="1371600" lvl="3" indent="0">
              <a:buNone/>
            </a:pPr>
            <a:r>
              <a:rPr lang="en-US" sz="2200" dirty="0"/>
              <a:t>                                           Cost Reductions</a:t>
            </a:r>
          </a:p>
          <a:p>
            <a:pPr lvl="2">
              <a:buClr>
                <a:schemeClr val="bg2">
                  <a:lumMod val="75000"/>
                </a:schemeClr>
              </a:buClr>
              <a:buSzPct val="145000"/>
              <a:buFont typeface="Wingdings" panose="05000000000000000000" pitchFamily="2" charset="2"/>
              <a:buChar char="§"/>
            </a:pPr>
            <a:r>
              <a:rPr lang="en-US" sz="2200" dirty="0"/>
              <a:t>Filling the current plumber vacancy and creating a new plumber to alleviate the outsourcing of all required plumbing repairs which can be handled by in-house personnel during normal operating hours.</a:t>
            </a:r>
          </a:p>
          <a:p>
            <a:pPr lvl="2">
              <a:buClr>
                <a:schemeClr val="bg2">
                  <a:lumMod val="75000"/>
                </a:schemeClr>
              </a:buClr>
              <a:buSzPct val="145000"/>
              <a:buFont typeface="Wingdings" panose="05000000000000000000" pitchFamily="2" charset="2"/>
              <a:buChar char="§"/>
            </a:pPr>
            <a:r>
              <a:rPr lang="en-US" sz="2200" dirty="0"/>
              <a:t>Filling the vacant position of the Operations Supervisor (&gt;1yr vacant) to oversee the trades staff and hiring an additional Facilities Maintenance Supervisor to oversee all custodial staff for more proficient oversight and productivity.</a:t>
            </a:r>
          </a:p>
          <a:p>
            <a:pPr marL="914400" lvl="2" indent="0">
              <a:buClr>
                <a:schemeClr val="bg2">
                  <a:lumMod val="75000"/>
                </a:schemeClr>
              </a:buClr>
              <a:buSzPct val="145000"/>
              <a:buNone/>
            </a:pPr>
            <a:endParaRPr lang="en-US" sz="2200" dirty="0"/>
          </a:p>
          <a:p>
            <a:pPr lvl="1">
              <a:buClr>
                <a:schemeClr val="bg2">
                  <a:lumMod val="75000"/>
                </a:schemeClr>
              </a:buClr>
              <a:buSzPct val="145000"/>
              <a:buFont typeface="Wingdings" panose="05000000000000000000" pitchFamily="2" charset="2"/>
              <a:buChar char="§"/>
            </a:pPr>
            <a:endParaRPr lang="en-US" sz="2100" dirty="0"/>
          </a:p>
          <a:p>
            <a:pPr lvl="1">
              <a:buFont typeface="Wingdings" panose="05000000000000000000" pitchFamily="2" charset="2"/>
              <a:buChar char="§"/>
            </a:pPr>
            <a:endParaRPr lang="en-US" sz="2100" i="1" dirty="0"/>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4</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322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3" name="Graphic 50182" descr="Upward trend">
            <a:extLst>
              <a:ext uri="{FF2B5EF4-FFF2-40B4-BE49-F238E27FC236}">
                <a16:creationId xmlns:a16="http://schemas.microsoft.com/office/drawing/2014/main" id="{B56CD6CF-0E61-82DD-64E5-3600992323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1097" y="1759590"/>
            <a:ext cx="2907124" cy="2907124"/>
          </a:xfrm>
          <a:prstGeom prst="rect">
            <a:avLst/>
          </a:prstGeom>
        </p:spPr>
      </p:pic>
      <p:sp>
        <p:nvSpPr>
          <p:cNvPr id="50179" name="Rectangle 3"/>
          <p:cNvSpPr>
            <a:spLocks noGrp="1" noChangeArrowheads="1"/>
          </p:cNvSpPr>
          <p:nvPr>
            <p:ph idx="1"/>
          </p:nvPr>
        </p:nvSpPr>
        <p:spPr>
          <a:xfrm>
            <a:off x="3708221" y="1219200"/>
            <a:ext cx="5070019" cy="5029200"/>
          </a:xfrm>
        </p:spPr>
        <p:txBody>
          <a:bodyPr anchor="t">
            <a:normAutofit/>
          </a:bodyPr>
          <a:lstStyle/>
          <a:p>
            <a:pPr marL="457200" lvl="1" indent="0">
              <a:buNone/>
            </a:pPr>
            <a:r>
              <a:rPr lang="en-US" altLang="en-US" sz="1700" b="1" i="1" dirty="0"/>
              <a:t>What are the most significant accomplishments made &amp; challenges faced by the department in the last FY 2022-2023.</a:t>
            </a:r>
          </a:p>
          <a:p>
            <a:pPr marL="457200" lvl="1" indent="0">
              <a:buNone/>
            </a:pPr>
            <a:endParaRPr lang="en-US" altLang="en-US" sz="1700" dirty="0"/>
          </a:p>
          <a:p>
            <a:pPr lvl="3"/>
            <a:r>
              <a:rPr lang="en-US" altLang="en-US" sz="1500" dirty="0"/>
              <a:t>Re-prioritized and increased management of COVID Re-Supply resulted in reduction of Over Time and increase in routine maintenance work while continuing to meet city staff needs. (est. &gt;$50k savings)</a:t>
            </a:r>
          </a:p>
          <a:p>
            <a:pPr lvl="3">
              <a:buClr>
                <a:schemeClr val="bg2">
                  <a:lumMod val="75000"/>
                </a:schemeClr>
              </a:buClr>
              <a:buSzPct val="145000"/>
            </a:pPr>
            <a:r>
              <a:rPr lang="en-US" sz="1500" dirty="0"/>
              <a:t>Implementation of:</a:t>
            </a:r>
          </a:p>
          <a:p>
            <a:pPr lvl="4"/>
            <a:r>
              <a:rPr lang="en-US" sz="1500" dirty="0"/>
              <a:t>Asset Management System &amp; WOS</a:t>
            </a:r>
          </a:p>
          <a:p>
            <a:pPr lvl="4"/>
            <a:r>
              <a:rPr lang="en-US" sz="1500" dirty="0"/>
              <a:t>VNM-Virtual Network Monitoring</a:t>
            </a:r>
          </a:p>
          <a:p>
            <a:pPr lvl="4"/>
            <a:r>
              <a:rPr lang="en-US" sz="1500" dirty="0"/>
              <a:t>Solar Array</a:t>
            </a:r>
          </a:p>
          <a:p>
            <a:pPr lvl="4"/>
            <a:r>
              <a:rPr lang="en-US" sz="1500" dirty="0"/>
              <a:t>Battery Storage</a:t>
            </a:r>
          </a:p>
          <a:p>
            <a:pPr lvl="4"/>
            <a:r>
              <a:rPr lang="en-US" sz="1500" dirty="0"/>
              <a:t>Documentation of daily work schedules and services completed (previously non-existent) resulting in furth transparency and ability to project preventive maintenance and effective staff utilization.</a:t>
            </a:r>
          </a:p>
          <a:p>
            <a:pPr lvl="4"/>
            <a:endParaRPr lang="en-US" sz="1500" dirty="0"/>
          </a:p>
          <a:p>
            <a:pPr lvl="3"/>
            <a:endParaRPr lang="en-US" altLang="en-US" sz="1500" dirty="0"/>
          </a:p>
          <a:p>
            <a:pPr marL="914400" lvl="2" indent="0">
              <a:buNone/>
            </a:pPr>
            <a:endParaRPr lang="en-US" altLang="en-US" sz="1700" dirty="0"/>
          </a:p>
        </p:txBody>
      </p:sp>
      <p:sp>
        <p:nvSpPr>
          <p:cNvPr id="2" name="Slide Number Placeholder 1"/>
          <p:cNvSpPr>
            <a:spLocks noGrp="1"/>
          </p:cNvSpPr>
          <p:nvPr>
            <p:ph type="sldNum" sz="quarter" idx="12"/>
          </p:nvPr>
        </p:nvSpPr>
        <p:spPr>
          <a:xfrm>
            <a:off x="8778240" y="6455664"/>
            <a:ext cx="336042" cy="365125"/>
          </a:xfrm>
        </p:spPr>
        <p:txBody>
          <a:bodyPr>
            <a:normAutofit/>
          </a:bodyPr>
          <a:lstStyle/>
          <a:p>
            <a:pPr>
              <a:spcAft>
                <a:spcPts val="600"/>
              </a:spcAft>
            </a:pPr>
            <a:fld id="{72FDC3A4-3ECB-4CC5-8031-F712224A9F4A}" type="slidenum">
              <a:rPr lang="en-US" altLang="en-US" sz="1000">
                <a:solidFill>
                  <a:srgbClr val="FFFFFF"/>
                </a:solidFill>
              </a:rPr>
              <a:pPr>
                <a:spcAft>
                  <a:spcPts val="600"/>
                </a:spcAft>
              </a:pPr>
              <a:t>5</a:t>
            </a:fld>
            <a:endParaRPr lang="en-US" altLang="en-US" sz="1000">
              <a:solidFill>
                <a:srgbClr val="FFFFFF"/>
              </a:solidFill>
            </a:endParaRPr>
          </a:p>
        </p:txBody>
      </p:sp>
      <p:pic>
        <p:nvPicPr>
          <p:cNvPr id="4" name="Picture 2" descr="http://tse1.mm.bing.net/th?&amp;id=JN.sAbfTz7oVgFn7cqJ7CTGiw&amp;w=300&amp;h=300&amp;c=0&amp;pid=1.9&amp;rs=0&amp;p=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73525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48" name="Rectangle 5147">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6" name="Rectangle 6"/>
          <p:cNvSpPr>
            <a:spLocks noGrp="1" noChangeArrowheads="1"/>
          </p:cNvSpPr>
          <p:nvPr>
            <p:ph type="title"/>
          </p:nvPr>
        </p:nvSpPr>
        <p:spPr>
          <a:xfrm>
            <a:off x="1371600" y="171650"/>
            <a:ext cx="7886700" cy="595675"/>
          </a:xfrm>
        </p:spPr>
        <p:txBody>
          <a:bodyPr>
            <a:normAutofit fontScale="90000"/>
          </a:bodyPr>
          <a:lstStyle/>
          <a:p>
            <a:pPr marL="800100"/>
            <a:r>
              <a:rPr lang="en-US" sz="4500" b="1" i="1" dirty="0"/>
              <a:t>FY 2023-2024 Goals</a:t>
            </a:r>
          </a:p>
        </p:txBody>
      </p:sp>
      <p:sp>
        <p:nvSpPr>
          <p:cNvPr id="2" name="Slide Number Placeholder 1"/>
          <p:cNvSpPr>
            <a:spLocks noGrp="1"/>
          </p:cNvSpPr>
          <p:nvPr>
            <p:ph type="sldNum" sz="quarter" idx="12"/>
          </p:nvPr>
        </p:nvSpPr>
        <p:spPr>
          <a:xfrm>
            <a:off x="6457950" y="6356350"/>
            <a:ext cx="2057400" cy="365125"/>
          </a:xfrm>
        </p:spPr>
        <p:txBody>
          <a:bodyPr>
            <a:normAutofit/>
          </a:bodyPr>
          <a:lstStyle/>
          <a:p>
            <a:pPr>
              <a:spcAft>
                <a:spcPts val="600"/>
              </a:spcAft>
            </a:pPr>
            <a:fld id="{72FDC3A4-3ECB-4CC5-8031-F712224A9F4A}" type="slidenum">
              <a:rPr lang="en-US" altLang="en-US" smtClean="0"/>
              <a:pPr>
                <a:spcAft>
                  <a:spcPts val="600"/>
                </a:spcAft>
              </a:pPr>
              <a:t>6</a:t>
            </a:fld>
            <a:endParaRPr lang="en-US" altLang="en-US"/>
          </a:p>
        </p:txBody>
      </p:sp>
      <p:pic>
        <p:nvPicPr>
          <p:cNvPr id="4"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4">
            <a:extLst>
              <a:ext uri="{FF2B5EF4-FFF2-40B4-BE49-F238E27FC236}">
                <a16:creationId xmlns:a16="http://schemas.microsoft.com/office/drawing/2014/main" id="{103FB20E-A3D2-8DCC-D0E7-C114CE4976FF}"/>
              </a:ext>
            </a:extLst>
          </p:cNvPr>
          <p:cNvGraphicFramePr>
            <a:graphicFrameLocks noGrp="1"/>
          </p:cNvGraphicFramePr>
          <p:nvPr>
            <p:extLst>
              <p:ext uri="{D42A27DB-BD31-4B8C-83A1-F6EECF244321}">
                <p14:modId xmlns:p14="http://schemas.microsoft.com/office/powerpoint/2010/main" val="2179318277"/>
              </p:ext>
            </p:extLst>
          </p:nvPr>
        </p:nvGraphicFramePr>
        <p:xfrm>
          <a:off x="1219199" y="3139440"/>
          <a:ext cx="6809230" cy="3718560"/>
        </p:xfrm>
        <a:graphic>
          <a:graphicData uri="http://schemas.openxmlformats.org/drawingml/2006/table">
            <a:tbl>
              <a:tblPr firstRow="1" bandRow="1">
                <a:tableStyleId>{5C22544A-7EE6-4342-B048-85BDC9FD1C3A}</a:tableStyleId>
              </a:tblPr>
              <a:tblGrid>
                <a:gridCol w="1361846">
                  <a:extLst>
                    <a:ext uri="{9D8B030D-6E8A-4147-A177-3AD203B41FA5}">
                      <a16:colId xmlns:a16="http://schemas.microsoft.com/office/drawing/2014/main" val="2084095271"/>
                    </a:ext>
                  </a:extLst>
                </a:gridCol>
                <a:gridCol w="1361846">
                  <a:extLst>
                    <a:ext uri="{9D8B030D-6E8A-4147-A177-3AD203B41FA5}">
                      <a16:colId xmlns:a16="http://schemas.microsoft.com/office/drawing/2014/main" val="1406303787"/>
                    </a:ext>
                  </a:extLst>
                </a:gridCol>
                <a:gridCol w="1361846">
                  <a:extLst>
                    <a:ext uri="{9D8B030D-6E8A-4147-A177-3AD203B41FA5}">
                      <a16:colId xmlns:a16="http://schemas.microsoft.com/office/drawing/2014/main" val="2049437044"/>
                    </a:ext>
                  </a:extLst>
                </a:gridCol>
                <a:gridCol w="1361846">
                  <a:extLst>
                    <a:ext uri="{9D8B030D-6E8A-4147-A177-3AD203B41FA5}">
                      <a16:colId xmlns:a16="http://schemas.microsoft.com/office/drawing/2014/main" val="1631560463"/>
                    </a:ext>
                  </a:extLst>
                </a:gridCol>
                <a:gridCol w="1361846">
                  <a:extLst>
                    <a:ext uri="{9D8B030D-6E8A-4147-A177-3AD203B41FA5}">
                      <a16:colId xmlns:a16="http://schemas.microsoft.com/office/drawing/2014/main" val="289708035"/>
                    </a:ext>
                  </a:extLst>
                </a:gridCol>
              </a:tblGrid>
              <a:tr h="35179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312190327"/>
                  </a:ext>
                </a:extLst>
              </a:tr>
              <a:tr h="351790">
                <a:tc>
                  <a:txBody>
                    <a:bodyPr/>
                    <a:lstStyle/>
                    <a:p>
                      <a:r>
                        <a:rPr lang="en-US" sz="800" dirty="0"/>
                        <a:t>WORK ORDER SYSTEM(WOS) IMPLEMENTATION</a:t>
                      </a:r>
                    </a:p>
                  </a:txBody>
                  <a:tcPr/>
                </a:tc>
                <a:tc>
                  <a:txBody>
                    <a:bodyPr/>
                    <a:lstStyle/>
                    <a:p>
                      <a:r>
                        <a:rPr lang="en-US" sz="800" dirty="0"/>
                        <a:t>Operations initiative via ERP</a:t>
                      </a:r>
                    </a:p>
                  </a:txBody>
                  <a:tcPr/>
                </a:tc>
                <a:tc>
                  <a:txBody>
                    <a:bodyPr/>
                    <a:lstStyle/>
                    <a:p>
                      <a:r>
                        <a:rPr lang="en-US" sz="800" dirty="0"/>
                        <a:t>Staff &amp; Facilities Systems Assessments</a:t>
                      </a:r>
                    </a:p>
                  </a:txBody>
                  <a:tcPr/>
                </a:tc>
                <a:tc>
                  <a:txBody>
                    <a:bodyPr/>
                    <a:lstStyle/>
                    <a:p>
                      <a:r>
                        <a:rPr lang="en-US" sz="800" dirty="0"/>
                        <a:t>Process automation and 100% utilization by staff</a:t>
                      </a:r>
                    </a:p>
                  </a:txBody>
                  <a:tcPr/>
                </a:tc>
                <a:tc>
                  <a:txBody>
                    <a:bodyPr/>
                    <a:lstStyle/>
                    <a:p>
                      <a:r>
                        <a:rPr lang="en-US" sz="800" dirty="0"/>
                        <a:t>No costs associated at this time</a:t>
                      </a:r>
                    </a:p>
                  </a:txBody>
                  <a:tcPr/>
                </a:tc>
                <a:extLst>
                  <a:ext uri="{0D108BD9-81ED-4DB2-BD59-A6C34878D82A}">
                    <a16:rowId xmlns:a16="http://schemas.microsoft.com/office/drawing/2014/main" val="4213399479"/>
                  </a:ext>
                </a:extLst>
              </a:tr>
              <a:tr h="323619">
                <a:tc>
                  <a:txBody>
                    <a:bodyPr/>
                    <a:lstStyle/>
                    <a:p>
                      <a:r>
                        <a:rPr lang="en-US" sz="800" dirty="0"/>
                        <a:t>Sustainability Assessment</a:t>
                      </a:r>
                    </a:p>
                  </a:txBody>
                  <a:tcPr/>
                </a:tc>
                <a:tc>
                  <a:txBody>
                    <a:bodyPr/>
                    <a:lstStyle/>
                    <a:p>
                      <a:r>
                        <a:rPr lang="en-US" sz="800" dirty="0"/>
                        <a:t>Outsources services via bid</a:t>
                      </a:r>
                    </a:p>
                  </a:txBody>
                  <a:tcPr/>
                </a:tc>
                <a:tc>
                  <a:txBody>
                    <a:bodyPr/>
                    <a:lstStyle/>
                    <a:p>
                      <a:r>
                        <a:rPr lang="en-US" sz="800" dirty="0"/>
                        <a:t>No obstacles currently</a:t>
                      </a:r>
                    </a:p>
                  </a:txBody>
                  <a:tcPr/>
                </a:tc>
                <a:tc>
                  <a:txBody>
                    <a:bodyPr/>
                    <a:lstStyle/>
                    <a:p>
                      <a:r>
                        <a:rPr lang="en-US" sz="800" dirty="0"/>
                        <a:t>A detailed assessment that can be converted into WOS</a:t>
                      </a:r>
                    </a:p>
                  </a:txBody>
                  <a:tcPr/>
                </a:tc>
                <a:tc>
                  <a:txBody>
                    <a:bodyPr/>
                    <a:lstStyle/>
                    <a:p>
                      <a:r>
                        <a:rPr lang="en-US" sz="800" dirty="0"/>
                        <a:t>Minimal costs associated</a:t>
                      </a:r>
                    </a:p>
                  </a:txBody>
                  <a:tcPr/>
                </a:tc>
                <a:extLst>
                  <a:ext uri="{0D108BD9-81ED-4DB2-BD59-A6C34878D82A}">
                    <a16:rowId xmlns:a16="http://schemas.microsoft.com/office/drawing/2014/main" val="4092127307"/>
                  </a:ext>
                </a:extLst>
              </a:tr>
              <a:tr h="351790">
                <a:tc>
                  <a:txBody>
                    <a:bodyPr/>
                    <a:lstStyle/>
                    <a:p>
                      <a:r>
                        <a:rPr lang="en-US" sz="800" dirty="0"/>
                        <a:t>Sustainable Endeavors (VNM, Solar Array, Battery Storage)</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214343436"/>
                  </a:ext>
                </a:extLst>
              </a:tr>
              <a:tr h="277899">
                <a:tc>
                  <a:txBody>
                    <a:bodyPr/>
                    <a:lstStyle/>
                    <a:p>
                      <a:r>
                        <a:rPr lang="en-US" sz="800" dirty="0"/>
                        <a:t>Facilities Assessments</a:t>
                      </a:r>
                    </a:p>
                  </a:txBody>
                  <a:tcPr/>
                </a:tc>
                <a:tc>
                  <a:txBody>
                    <a:bodyPr/>
                    <a:lstStyle/>
                    <a:p>
                      <a:r>
                        <a:rPr lang="en-US" sz="800" dirty="0"/>
                        <a:t>Future funding to be able to conduct facility assessment of mechanicals for WOS</a:t>
                      </a:r>
                    </a:p>
                  </a:txBody>
                  <a:tcPr/>
                </a:tc>
                <a:tc>
                  <a:txBody>
                    <a:bodyPr/>
                    <a:lstStyle/>
                    <a:p>
                      <a:r>
                        <a:rPr lang="en-US" sz="800" dirty="0"/>
                        <a:t>Potential funds to complete city wide assessment</a:t>
                      </a:r>
                    </a:p>
                  </a:txBody>
                  <a:tcPr/>
                </a:tc>
                <a:tc>
                  <a:txBody>
                    <a:bodyPr/>
                    <a:lstStyle/>
                    <a:p>
                      <a:r>
                        <a:rPr lang="en-US" sz="800" dirty="0"/>
                        <a:t>By demonstrating the ability to leverage assessment data to immediately schedule work orders on systems</a:t>
                      </a:r>
                    </a:p>
                  </a:txBody>
                  <a:tcPr/>
                </a:tc>
                <a:tc>
                  <a:txBody>
                    <a:bodyPr/>
                    <a:lstStyle/>
                    <a:p>
                      <a:r>
                        <a:rPr lang="en-US" sz="800" dirty="0"/>
                        <a:t>Minimal cost for a high return of investment</a:t>
                      </a:r>
                    </a:p>
                  </a:txBody>
                  <a:tcPr/>
                </a:tc>
                <a:extLst>
                  <a:ext uri="{0D108BD9-81ED-4DB2-BD59-A6C34878D82A}">
                    <a16:rowId xmlns:a16="http://schemas.microsoft.com/office/drawing/2014/main" val="1867529632"/>
                  </a:ext>
                </a:extLst>
              </a:tr>
              <a:tr h="351790">
                <a:tc>
                  <a:txBody>
                    <a:bodyPr/>
                    <a:lstStyle/>
                    <a:p>
                      <a:r>
                        <a:rPr lang="en-US" sz="800" dirty="0"/>
                        <a:t>Contracted Services</a:t>
                      </a:r>
                    </a:p>
                  </a:txBody>
                  <a:tcPr/>
                </a:tc>
                <a:tc>
                  <a:txBody>
                    <a:bodyPr/>
                    <a:lstStyle/>
                    <a:p>
                      <a:r>
                        <a:rPr lang="en-US" sz="800" dirty="0"/>
                        <a:t>Assess current costs and agreements, determine if internal hiring for services is cost effective, and present use case for future transformation.</a:t>
                      </a:r>
                    </a:p>
                  </a:txBody>
                  <a:tcPr/>
                </a:tc>
                <a:tc>
                  <a:txBody>
                    <a:bodyPr/>
                    <a:lstStyle/>
                    <a:p>
                      <a:r>
                        <a:rPr lang="en-US" sz="800" dirty="0"/>
                        <a:t>Time and research. No true obstacles currently. </a:t>
                      </a:r>
                    </a:p>
                  </a:txBody>
                  <a:tcPr/>
                </a:tc>
                <a:tc>
                  <a:txBody>
                    <a:bodyPr/>
                    <a:lstStyle/>
                    <a:p>
                      <a:r>
                        <a:rPr lang="en-US" sz="800" dirty="0"/>
                        <a:t>Lower overall cost for hirer ROI</a:t>
                      </a:r>
                    </a:p>
                  </a:txBody>
                  <a:tcPr/>
                </a:tc>
                <a:tc>
                  <a:txBody>
                    <a:bodyPr/>
                    <a:lstStyle/>
                    <a:p>
                      <a:r>
                        <a:rPr lang="en-US" sz="800" dirty="0"/>
                        <a:t>No increase</a:t>
                      </a:r>
                    </a:p>
                  </a:txBody>
                  <a:tcPr/>
                </a:tc>
                <a:extLst>
                  <a:ext uri="{0D108BD9-81ED-4DB2-BD59-A6C34878D82A}">
                    <a16:rowId xmlns:a16="http://schemas.microsoft.com/office/drawing/2014/main" val="1869410367"/>
                  </a:ext>
                </a:extLst>
              </a:tr>
              <a:tr h="351790">
                <a:tc>
                  <a:txBody>
                    <a:bodyPr/>
                    <a:lstStyle/>
                    <a:p>
                      <a:r>
                        <a:rPr lang="en-US" sz="800" dirty="0"/>
                        <a:t>Trades Internship Program</a:t>
                      </a:r>
                    </a:p>
                  </a:txBody>
                  <a:tcPr/>
                </a:tc>
                <a:tc>
                  <a:txBody>
                    <a:bodyPr/>
                    <a:lstStyle/>
                    <a:p>
                      <a:r>
                        <a:rPr lang="en-US" sz="800" dirty="0"/>
                        <a:t>Collaborate with Wright Tech to create an internship program for trades (part-time Helper Hiring Program)</a:t>
                      </a:r>
                    </a:p>
                  </a:txBody>
                  <a:tcPr/>
                </a:tc>
                <a:tc>
                  <a:txBody>
                    <a:bodyPr/>
                    <a:lstStyle/>
                    <a:p>
                      <a:r>
                        <a:rPr lang="en-US" sz="800" dirty="0"/>
                        <a:t>Union Negotiations</a:t>
                      </a:r>
                    </a:p>
                  </a:txBody>
                  <a:tcPr/>
                </a:tc>
                <a:tc>
                  <a:txBody>
                    <a:bodyPr/>
                    <a:lstStyle/>
                    <a:p>
                      <a:r>
                        <a:rPr lang="en-US" sz="800" dirty="0"/>
                        <a:t>Increase in service call staff and a trusted talent pool for future hires. Also, a great community trust building exercise. </a:t>
                      </a:r>
                    </a:p>
                  </a:txBody>
                  <a:tcPr/>
                </a:tc>
                <a:tc>
                  <a:txBody>
                    <a:bodyPr/>
                    <a:lstStyle/>
                    <a:p>
                      <a:r>
                        <a:rPr lang="en-US" sz="800" dirty="0"/>
                        <a:t>Hope to demonstrate cost savings in current contracted services to support helper costs. Pending further research. </a:t>
                      </a:r>
                    </a:p>
                  </a:txBody>
                  <a:tcPr/>
                </a:tc>
                <a:extLst>
                  <a:ext uri="{0D108BD9-81ED-4DB2-BD59-A6C34878D82A}">
                    <a16:rowId xmlns:a16="http://schemas.microsoft.com/office/drawing/2014/main" val="1307575816"/>
                  </a:ext>
                </a:extLst>
              </a:tr>
            </a:tbl>
          </a:graphicData>
        </a:graphic>
      </p:graphicFrame>
      <p:graphicFrame>
        <p:nvGraphicFramePr>
          <p:cNvPr id="5129" name="Rectangle 7">
            <a:extLst>
              <a:ext uri="{FF2B5EF4-FFF2-40B4-BE49-F238E27FC236}">
                <a16:creationId xmlns:a16="http://schemas.microsoft.com/office/drawing/2014/main" id="{D1F9C69E-4B77-BF42-0919-0A6E22D60173}"/>
              </a:ext>
            </a:extLst>
          </p:cNvPr>
          <p:cNvGraphicFramePr>
            <a:graphicFrameLocks noGrp="1"/>
          </p:cNvGraphicFramePr>
          <p:nvPr>
            <p:ph idx="1"/>
            <p:extLst>
              <p:ext uri="{D42A27DB-BD31-4B8C-83A1-F6EECF244321}">
                <p14:modId xmlns:p14="http://schemas.microsoft.com/office/powerpoint/2010/main" val="3067562177"/>
              </p:ext>
            </p:extLst>
          </p:nvPr>
        </p:nvGraphicFramePr>
        <p:xfrm>
          <a:off x="1219199" y="767325"/>
          <a:ext cx="6809231" cy="27810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22117</TotalTime>
  <Words>745</Words>
  <Application>Microsoft Office PowerPoint</Application>
  <PresentationFormat>On-screen Show (4:3)</PresentationFormat>
  <Paragraphs>103</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Calibri</vt:lpstr>
      <vt:lpstr>Calibri Light</vt:lpstr>
      <vt:lpstr>Wingdings</vt:lpstr>
      <vt:lpstr>Office Theme</vt:lpstr>
      <vt:lpstr>CITY OF STAMFORD Facilities &amp; Sustainability    James T. Montgomery Phone: (203) 977-5965 E Mail: jmontgomery@stamfordct.gov Date: March 27, 2023 </vt:lpstr>
      <vt:lpstr>Department Introduction &amp; Brief History</vt:lpstr>
      <vt:lpstr>Organization Chart Facilities &amp; Sustainability Division</vt:lpstr>
      <vt:lpstr>Major changes </vt:lpstr>
      <vt:lpstr>PowerPoint Presentation</vt:lpstr>
      <vt:lpstr>FY 2023-2024 Goals</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Carpanzano, Josephine</cp:lastModifiedBy>
  <cp:revision>120</cp:revision>
  <cp:lastPrinted>2023-02-13T12:54:25Z</cp:lastPrinted>
  <dcterms:created xsi:type="dcterms:W3CDTF">2015-07-08T22:36:06Z</dcterms:created>
  <dcterms:modified xsi:type="dcterms:W3CDTF">2023-03-17T19:48:16Z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ies>
</file>