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9"/>
  </p:notesMasterIdLst>
  <p:handoutMasterIdLst>
    <p:handoutMasterId r:id="rId10"/>
  </p:handoutMasterIdLst>
  <p:sldIdLst>
    <p:sldId id="279" r:id="rId2"/>
    <p:sldId id="278" r:id="rId3"/>
    <p:sldId id="281" r:id="rId4"/>
    <p:sldId id="274" r:id="rId5"/>
    <p:sldId id="282" r:id="rId6"/>
    <p:sldId id="257" r:id="rId7"/>
    <p:sldId id="283" r:id="rId8"/>
  </p:sldIdLst>
  <p:sldSz cx="9144000" cy="6858000" type="screen4x3"/>
  <p:notesSz cx="7010400" cy="92964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A9CF"/>
    <a:srgbClr val="2E08B8"/>
    <a:srgbClr val="6600FF"/>
    <a:srgbClr val="009999"/>
    <a:srgbClr val="FF3300"/>
    <a:srgbClr val="FF6633"/>
    <a:srgbClr val="F8F8F8"/>
    <a:srgbClr val="FFFF99"/>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defTabSz="930102"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algn="r" defTabSz="930102"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algn="r" defTabSz="930102"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ctr" anchorCtr="0" compatLnSpc="1">
            <a:prstTxWarp prst="textNoShape">
              <a:avLst/>
            </a:prstTxWarp>
          </a:bodyPr>
          <a:lstStyle>
            <a:lvl1pPr defTabSz="930102">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ctr" anchorCtr="0" compatLnSpc="1">
            <a:prstTxWarp prst="textNoShape">
              <a:avLst/>
            </a:prstTxWarp>
          </a:bodyPr>
          <a:lstStyle>
            <a:lvl1pPr algn="r" defTabSz="930102">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79" y="4416115"/>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b" anchorCtr="0" compatLnSpc="1">
            <a:prstTxWarp prst="textNoShape">
              <a:avLst/>
            </a:prstTxWarp>
          </a:bodyPr>
          <a:lstStyle>
            <a:lvl1pPr algn="r" defTabSz="930102">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blessing@stamfordc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smtClean="0"/>
              <a:t>LAND USE BUREAU</a:t>
            </a:r>
            <a:r>
              <a:rPr lang="en-US" sz="4200" b="1" dirty="0"/>
              <a:t/>
            </a:r>
            <a:br>
              <a:rPr lang="en-US" sz="4200" b="1" dirty="0"/>
            </a:br>
            <a:r>
              <a:rPr lang="en-US" sz="4200" b="1" dirty="0"/>
              <a:t/>
            </a:r>
            <a:br>
              <a:rPr lang="en-US" sz="4200" b="1" dirty="0"/>
            </a:br>
            <a:r>
              <a:rPr lang="en-US" sz="4200" b="1" dirty="0"/>
              <a:t/>
            </a:r>
            <a:br>
              <a:rPr lang="en-US" sz="4200" b="1" dirty="0"/>
            </a:br>
            <a:r>
              <a:rPr lang="en-US" sz="4200" b="1" dirty="0"/>
              <a:t/>
            </a:r>
            <a:br>
              <a:rPr lang="en-US" sz="4200" b="1" dirty="0"/>
            </a:br>
            <a:r>
              <a:rPr lang="en-US" sz="2000" b="1" dirty="0" smtClean="0"/>
              <a:t>Ralph Blessing</a:t>
            </a:r>
            <a:r>
              <a:rPr lang="en-US" sz="2000" b="1" dirty="0"/>
              <a:t/>
            </a:r>
            <a:br>
              <a:rPr lang="en-US" sz="2000" b="1" dirty="0"/>
            </a:br>
            <a:r>
              <a:rPr lang="en-US" sz="2000" b="1" dirty="0" smtClean="0"/>
              <a:t>phone: (203) 977-4714</a:t>
            </a:r>
            <a:br>
              <a:rPr lang="en-US" sz="2000" b="1" dirty="0" smtClean="0"/>
            </a:br>
            <a:r>
              <a:rPr lang="en-US" sz="2000" b="1" dirty="0" smtClean="0"/>
              <a:t>email: </a:t>
            </a:r>
            <a:r>
              <a:rPr lang="en-US" sz="2000" b="1" dirty="0" smtClean="0">
                <a:hlinkClick r:id="rId2"/>
              </a:rPr>
              <a:t>rblessing@stamfordct.gov</a:t>
            </a:r>
            <a:r>
              <a:rPr lang="en-US" sz="2000" b="1" dirty="0" smtClean="0"/>
              <a:t>  </a:t>
            </a:r>
            <a:r>
              <a:rPr lang="en-US" sz="2000" b="1" dirty="0"/>
              <a:t/>
            </a:r>
            <a:br>
              <a:rPr lang="en-US" sz="2000" b="1" dirty="0"/>
            </a:br>
            <a:r>
              <a:rPr lang="en-US" sz="2000" b="1" dirty="0" smtClean="0"/>
              <a:t/>
            </a:r>
            <a:br>
              <a:rPr lang="en-US" sz="2000" b="1" dirty="0" smtClean="0"/>
            </a:br>
            <a:r>
              <a:rPr lang="en-US" sz="2000" b="1" dirty="0" smtClean="0"/>
              <a:t>March 28, 2023</a:t>
            </a:r>
            <a:r>
              <a:rPr lang="en-US" sz="4200" dirty="0"/>
              <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3"/>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800100" y="2198688"/>
            <a:ext cx="7886700" cy="3059112"/>
          </a:xfrm>
          <a:noFill/>
        </p:spPr>
        <p:txBody>
          <a:bodyPr>
            <a:noAutofit/>
          </a:bodyPr>
          <a:lstStyle/>
          <a:p>
            <a:pPr marL="0" indent="0">
              <a:buNone/>
            </a:pPr>
            <a:r>
              <a:rPr lang="en-US" sz="1400" b="1" dirty="0"/>
              <a:t>The Land Use </a:t>
            </a:r>
            <a:r>
              <a:rPr lang="en-US" sz="1400" b="1" dirty="0" smtClean="0"/>
              <a:t>Bureau’ mission is to:</a:t>
            </a:r>
            <a:endParaRPr lang="en-US" sz="1400" b="1" dirty="0"/>
          </a:p>
          <a:p>
            <a:pPr lvl="0">
              <a:spcBef>
                <a:spcPts val="600"/>
              </a:spcBef>
            </a:pPr>
            <a:r>
              <a:rPr lang="en-US" sz="1400" b="1" dirty="0"/>
              <a:t>P</a:t>
            </a:r>
            <a:r>
              <a:rPr lang="en-US" sz="1400" b="1" dirty="0" smtClean="0"/>
              <a:t>lan </a:t>
            </a:r>
            <a:r>
              <a:rPr lang="en-US" sz="1400" b="1" dirty="0"/>
              <a:t>for the future </a:t>
            </a:r>
            <a:r>
              <a:rPr lang="en-US" sz="1400" dirty="0"/>
              <a:t>of Stamford through the Master, other plans and the Capital Budget</a:t>
            </a:r>
            <a:r>
              <a:rPr lang="en-US" sz="1400" dirty="0" smtClean="0"/>
              <a:t>;</a:t>
            </a:r>
          </a:p>
          <a:p>
            <a:pPr lvl="0">
              <a:spcBef>
                <a:spcPts val="600"/>
              </a:spcBef>
            </a:pPr>
            <a:r>
              <a:rPr lang="en-US" sz="1400" b="1" dirty="0" smtClean="0"/>
              <a:t>Provide support </a:t>
            </a:r>
            <a:r>
              <a:rPr lang="en-US" sz="1400" dirty="0" smtClean="0"/>
              <a:t>to and liaise with the City’s Land Use Boards; </a:t>
            </a:r>
            <a:endParaRPr lang="en-US" sz="1400" dirty="0"/>
          </a:p>
          <a:p>
            <a:pPr lvl="0">
              <a:spcBef>
                <a:spcPts val="600"/>
              </a:spcBef>
            </a:pPr>
            <a:r>
              <a:rPr lang="en-US" sz="1400" b="1" dirty="0" smtClean="0"/>
              <a:t>Regulate </a:t>
            </a:r>
            <a:r>
              <a:rPr lang="en-US" sz="1400" b="1" dirty="0"/>
              <a:t>land use </a:t>
            </a:r>
            <a:r>
              <a:rPr lang="en-US" sz="1400" dirty="0"/>
              <a:t>and building form through </a:t>
            </a:r>
            <a:r>
              <a:rPr lang="en-US" sz="1400" dirty="0" smtClean="0"/>
              <a:t>Zoning and enforce </a:t>
            </a:r>
            <a:r>
              <a:rPr lang="en-US" sz="1400" dirty="0"/>
              <a:t>the City’s Zoning Regulations;</a:t>
            </a:r>
          </a:p>
          <a:p>
            <a:pPr lvl="0">
              <a:spcBef>
                <a:spcPts val="600"/>
              </a:spcBef>
            </a:pPr>
            <a:r>
              <a:rPr lang="en-US" sz="1400" b="1" dirty="0" smtClean="0"/>
              <a:t>Regulate the City's </a:t>
            </a:r>
            <a:r>
              <a:rPr lang="en-US" sz="1400" b="1" dirty="0"/>
              <a:t>wetlands and </a:t>
            </a:r>
            <a:r>
              <a:rPr lang="en-US" sz="1400" b="1" dirty="0" smtClean="0"/>
              <a:t>flood prone </a:t>
            </a:r>
            <a:r>
              <a:rPr lang="en-US" sz="1400" dirty="0" smtClean="0"/>
              <a:t>areas</a:t>
            </a:r>
            <a:endParaRPr lang="en-US" sz="1400" dirty="0"/>
          </a:p>
          <a:p>
            <a:pPr lvl="0">
              <a:spcBef>
                <a:spcPts val="600"/>
              </a:spcBef>
            </a:pPr>
            <a:r>
              <a:rPr lang="en-US" sz="1400" b="1" dirty="0" smtClean="0"/>
              <a:t>Manage</a:t>
            </a:r>
            <a:r>
              <a:rPr lang="en-US" sz="1400" dirty="0" smtClean="0"/>
              <a:t> the City’s </a:t>
            </a:r>
            <a:r>
              <a:rPr lang="en-US" sz="1400" b="1" dirty="0" smtClean="0"/>
              <a:t>Below Market Rate Housing Program </a:t>
            </a:r>
            <a:endParaRPr lang="en-US" sz="1400" b="1" dirty="0"/>
          </a:p>
          <a:p>
            <a:pPr lvl="0">
              <a:spcBef>
                <a:spcPts val="600"/>
              </a:spcBef>
            </a:pPr>
            <a:r>
              <a:rPr lang="en-US" sz="1400" b="1" dirty="0"/>
              <a:t>Provide </a:t>
            </a:r>
            <a:r>
              <a:rPr lang="en-US" sz="1400" dirty="0"/>
              <a:t>maps and </a:t>
            </a:r>
            <a:r>
              <a:rPr lang="en-US" sz="1400" b="1" dirty="0"/>
              <a:t>mapping services </a:t>
            </a:r>
            <a:r>
              <a:rPr lang="en-US" sz="1400" dirty="0"/>
              <a:t>to </a:t>
            </a:r>
            <a:r>
              <a:rPr lang="en-US" sz="1400" dirty="0" smtClean="0"/>
              <a:t>City agencies and </a:t>
            </a:r>
            <a:r>
              <a:rPr lang="en-US" sz="1400" dirty="0"/>
              <a:t>the general public</a:t>
            </a:r>
            <a:r>
              <a:rPr lang="en-US" sz="1400" dirty="0" smtClean="0"/>
              <a:t>; and</a:t>
            </a:r>
            <a:endParaRPr lang="en-US" sz="1400" dirty="0"/>
          </a:p>
          <a:p>
            <a:pPr lvl="0">
              <a:spcBef>
                <a:spcPts val="600"/>
              </a:spcBef>
            </a:pPr>
            <a:r>
              <a:rPr lang="en-US" sz="1400" b="1" dirty="0"/>
              <a:t>P</a:t>
            </a:r>
            <a:r>
              <a:rPr lang="en-US" sz="1400" b="1" dirty="0" smtClean="0"/>
              <a:t>rovide </a:t>
            </a:r>
            <a:r>
              <a:rPr lang="en-US" sz="1400" b="1" dirty="0"/>
              <a:t>information </a:t>
            </a:r>
            <a:r>
              <a:rPr lang="en-US" sz="1400" dirty="0"/>
              <a:t>that allows the public to participate in the planning for the </a:t>
            </a:r>
            <a:r>
              <a:rPr lang="en-US" sz="1400" dirty="0" smtClean="0"/>
              <a:t>City.</a:t>
            </a:r>
            <a:endParaRPr lang="en-US" sz="1400" dirty="0"/>
          </a:p>
          <a:p>
            <a:endParaRPr lang="en-US" sz="1400" dirty="0"/>
          </a:p>
          <a:p>
            <a:pPr marL="0" indent="0">
              <a:buNone/>
            </a:pPr>
            <a:r>
              <a:rPr lang="en-US" sz="1400" b="1" dirty="0" smtClean="0"/>
              <a:t>The Land Use Bureau’s Strategic </a:t>
            </a:r>
            <a:r>
              <a:rPr lang="en-US" sz="1400" b="1" dirty="0"/>
              <a:t>Initiatives for </a:t>
            </a:r>
            <a:r>
              <a:rPr lang="en-US" sz="1400" b="1" dirty="0" smtClean="0"/>
              <a:t>FY2023-2024 are:</a:t>
            </a:r>
          </a:p>
          <a:p>
            <a:pPr>
              <a:spcBef>
                <a:spcPts val="600"/>
              </a:spcBef>
            </a:pPr>
            <a:r>
              <a:rPr lang="en-US" sz="1400" dirty="0" smtClean="0"/>
              <a:t>Streamline the City’s Below Market Rate Housing Program</a:t>
            </a:r>
          </a:p>
          <a:p>
            <a:pPr>
              <a:spcBef>
                <a:spcPts val="600"/>
              </a:spcBef>
            </a:pPr>
            <a:r>
              <a:rPr lang="en-US" sz="1400" b="1" dirty="0"/>
              <a:t>Improve permitting</a:t>
            </a:r>
            <a:r>
              <a:rPr lang="en-US" sz="1400" dirty="0"/>
              <a:t> and </a:t>
            </a:r>
            <a:r>
              <a:rPr lang="en-US" sz="1400" b="1" dirty="0"/>
              <a:t>enforcement</a:t>
            </a:r>
          </a:p>
          <a:p>
            <a:pPr>
              <a:spcBef>
                <a:spcPts val="600"/>
              </a:spcBef>
            </a:pPr>
            <a:r>
              <a:rPr lang="en-US" sz="1400" dirty="0" smtClean="0"/>
              <a:t>Start </a:t>
            </a:r>
            <a:r>
              <a:rPr lang="en-US" sz="1400" dirty="0" smtClean="0"/>
              <a:t>the 2025 </a:t>
            </a:r>
            <a:r>
              <a:rPr lang="en-US" sz="1400" b="1" dirty="0" smtClean="0"/>
              <a:t>Master Plan </a:t>
            </a:r>
            <a:r>
              <a:rPr lang="en-US" sz="1400" dirty="0" smtClean="0"/>
              <a:t>process</a:t>
            </a:r>
          </a:p>
          <a:p>
            <a:pPr>
              <a:spcBef>
                <a:spcPts val="600"/>
              </a:spcBef>
            </a:pPr>
            <a:r>
              <a:rPr lang="en-US" sz="1400" dirty="0"/>
              <a:t>Improve the City’s </a:t>
            </a:r>
            <a:r>
              <a:rPr lang="en-US" sz="1400" b="1" dirty="0"/>
              <a:t>sustainability </a:t>
            </a:r>
            <a:r>
              <a:rPr lang="en-US" sz="1400" dirty="0"/>
              <a:t>and</a:t>
            </a:r>
            <a:r>
              <a:rPr lang="en-US" sz="1400" b="1" dirty="0"/>
              <a:t> resiliency</a:t>
            </a:r>
          </a:p>
          <a:p>
            <a:pPr>
              <a:spcBef>
                <a:spcPts val="600"/>
              </a:spcBef>
            </a:pPr>
            <a:r>
              <a:rPr lang="en-US" sz="1400" dirty="0" smtClean="0"/>
              <a:t>Support </a:t>
            </a:r>
            <a:r>
              <a:rPr lang="en-US" sz="1400" dirty="0" smtClean="0"/>
              <a:t>the production of more </a:t>
            </a:r>
            <a:r>
              <a:rPr lang="en-US" sz="1400" b="1" dirty="0" smtClean="0"/>
              <a:t>affordable housing</a:t>
            </a:r>
          </a:p>
          <a:p>
            <a:pPr>
              <a:spcBef>
                <a:spcPts val="600"/>
              </a:spcBef>
            </a:pPr>
            <a:r>
              <a:rPr lang="en-US" sz="1400" b="1" dirty="0" smtClean="0"/>
              <a:t>Streamline</a:t>
            </a:r>
            <a:r>
              <a:rPr lang="en-US" sz="1400" dirty="0" smtClean="0"/>
              <a:t> the City’s land use </a:t>
            </a:r>
            <a:r>
              <a:rPr lang="en-US" sz="1400" b="1" dirty="0" smtClean="0"/>
              <a:t>regulations</a:t>
            </a:r>
          </a:p>
          <a:p>
            <a:pPr>
              <a:spcBef>
                <a:spcPts val="600"/>
              </a:spcBef>
            </a:pPr>
            <a:r>
              <a:rPr lang="en-US" sz="1400" dirty="0" smtClean="0"/>
              <a:t>Identify </a:t>
            </a:r>
            <a:r>
              <a:rPr lang="en-US" sz="1400" dirty="0" smtClean="0"/>
              <a:t>areas for </a:t>
            </a:r>
            <a:r>
              <a:rPr lang="en-US" sz="1400" b="1" dirty="0" smtClean="0"/>
              <a:t>growth and </a:t>
            </a:r>
            <a:r>
              <a:rPr lang="en-US" sz="1400" b="1" dirty="0" smtClean="0"/>
              <a:t>preservation</a:t>
            </a:r>
          </a:p>
        </p:txBody>
      </p:sp>
      <p:sp>
        <p:nvSpPr>
          <p:cNvPr id="3" name="Explosion 1 2"/>
          <p:cNvSpPr/>
          <p:nvPr/>
        </p:nvSpPr>
        <p:spPr>
          <a:xfrm rot="20748283">
            <a:off x="5147500" y="3499368"/>
            <a:ext cx="914400" cy="457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NEW</a:t>
            </a:r>
            <a:endParaRPr lang="en-US" sz="1000" dirty="0">
              <a:solidFill>
                <a:schemeClr val="tx1"/>
              </a:solidFill>
            </a:endParaRPr>
          </a:p>
        </p:txBody>
      </p:sp>
    </p:spTree>
    <p:extLst>
      <p:ext uri="{BB962C8B-B14F-4D97-AF65-F5344CB8AC3E}">
        <p14:creationId xmlns:p14="http://schemas.microsoft.com/office/powerpoint/2010/main" val="38733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3</a:t>
            </a:fld>
            <a:endParaRPr lang="en-US" altLang="en-US"/>
          </a:p>
        </p:txBody>
      </p:sp>
      <p:sp>
        <p:nvSpPr>
          <p:cNvPr id="42" name="TextBox 41"/>
          <p:cNvSpPr txBox="1"/>
          <p:nvPr/>
        </p:nvSpPr>
        <p:spPr>
          <a:xfrm>
            <a:off x="2971051" y="11668"/>
            <a:ext cx="3060581" cy="369332"/>
          </a:xfrm>
          <a:prstGeom prst="rect">
            <a:avLst/>
          </a:prstGeom>
          <a:noFill/>
        </p:spPr>
        <p:txBody>
          <a:bodyPr wrap="none" rtlCol="0">
            <a:spAutoFit/>
          </a:bodyPr>
          <a:lstStyle/>
          <a:p>
            <a:r>
              <a:rPr lang="en-US" b="1" dirty="0" smtClean="0"/>
              <a:t>Land Use Bureau Organization</a:t>
            </a:r>
            <a:endParaRPr lang="en-US" b="1" dirty="0"/>
          </a:p>
        </p:txBody>
      </p:sp>
      <p:cxnSp>
        <p:nvCxnSpPr>
          <p:cNvPr id="58" name="Elbow Connector 57"/>
          <p:cNvCxnSpPr>
            <a:endCxn id="100" idx="0"/>
          </p:cNvCxnSpPr>
          <p:nvPr/>
        </p:nvCxnSpPr>
        <p:spPr>
          <a:xfrm rot="10800000" flipV="1">
            <a:off x="909032" y="3019575"/>
            <a:ext cx="4899470" cy="10839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60" name="Elbow Connector 59"/>
          <p:cNvCxnSpPr>
            <a:endCxn id="84" idx="1"/>
          </p:cNvCxnSpPr>
          <p:nvPr/>
        </p:nvCxnSpPr>
        <p:spPr>
          <a:xfrm rot="16200000" flipH="1">
            <a:off x="3667856" y="3789439"/>
            <a:ext cx="359097" cy="74808"/>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a:endCxn id="84" idx="1"/>
          </p:cNvCxnSpPr>
          <p:nvPr/>
        </p:nvCxnSpPr>
        <p:spPr>
          <a:xfrm flipH="1">
            <a:off x="3884808" y="4006392"/>
            <a:ext cx="24709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7553965" y="1379329"/>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OSS</a:t>
            </a:r>
            <a:endParaRPr lang="en-US" sz="1200" b="1" dirty="0" smtClean="0">
              <a:solidFill>
                <a:schemeClr val="tx1"/>
              </a:solidFill>
            </a:endParaRPr>
          </a:p>
        </p:txBody>
      </p:sp>
      <p:sp>
        <p:nvSpPr>
          <p:cNvPr id="70" name="Rounded Rectangle 69"/>
          <p:cNvSpPr/>
          <p:nvPr/>
        </p:nvSpPr>
        <p:spPr>
          <a:xfrm>
            <a:off x="3884289" y="4372220"/>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OSS</a:t>
            </a:r>
            <a:endParaRPr lang="en-US" sz="1200" b="1" dirty="0" smtClean="0">
              <a:solidFill>
                <a:schemeClr val="tx1"/>
              </a:solidFill>
            </a:endParaRPr>
          </a:p>
        </p:txBody>
      </p:sp>
      <p:cxnSp>
        <p:nvCxnSpPr>
          <p:cNvPr id="75" name="Elbow Connector 74"/>
          <p:cNvCxnSpPr/>
          <p:nvPr/>
        </p:nvCxnSpPr>
        <p:spPr>
          <a:xfrm rot="16200000" flipH="1">
            <a:off x="5559918" y="3768313"/>
            <a:ext cx="353016" cy="144228"/>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4774091" y="3019575"/>
            <a:ext cx="0" cy="2700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6713380" y="3019575"/>
            <a:ext cx="0" cy="2929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9" name="Rounded Rectangle 78"/>
          <p:cNvSpPr/>
          <p:nvPr/>
        </p:nvSpPr>
        <p:spPr>
          <a:xfrm>
            <a:off x="2057400" y="4380737"/>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a:solidFill>
                  <a:schemeClr val="tx1"/>
                </a:solidFill>
              </a:rPr>
              <a:t>GIS Technician </a:t>
            </a:r>
          </a:p>
        </p:txBody>
      </p:sp>
      <p:sp>
        <p:nvSpPr>
          <p:cNvPr id="80" name="Rounded Rectangle 79"/>
          <p:cNvSpPr/>
          <p:nvPr/>
        </p:nvSpPr>
        <p:spPr>
          <a:xfrm>
            <a:off x="2057400" y="3752810"/>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a:solidFill>
                  <a:schemeClr val="tx1"/>
                </a:solidFill>
              </a:rPr>
              <a:t>GIS </a:t>
            </a:r>
            <a:r>
              <a:rPr lang="en-US" sz="1200" b="1" dirty="0" smtClean="0">
                <a:solidFill>
                  <a:schemeClr val="tx1"/>
                </a:solidFill>
              </a:rPr>
              <a:t>Analyst</a:t>
            </a:r>
            <a:endParaRPr lang="en-US" sz="1200" b="1" dirty="0">
              <a:solidFill>
                <a:schemeClr val="tx1"/>
              </a:solidFill>
            </a:endParaRPr>
          </a:p>
        </p:txBody>
      </p:sp>
      <p:cxnSp>
        <p:nvCxnSpPr>
          <p:cNvPr id="81" name="Straight Connector 80"/>
          <p:cNvCxnSpPr>
            <a:endCxn id="80" idx="1"/>
          </p:cNvCxnSpPr>
          <p:nvPr/>
        </p:nvCxnSpPr>
        <p:spPr>
          <a:xfrm>
            <a:off x="1991977" y="4011441"/>
            <a:ext cx="65423" cy="44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3884808" y="3747312"/>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err="1">
                <a:solidFill>
                  <a:schemeClr val="tx1"/>
                </a:solidFill>
              </a:rPr>
              <a:t>Env</a:t>
            </a:r>
            <a:r>
              <a:rPr lang="en-US" sz="1200" b="1" dirty="0">
                <a:solidFill>
                  <a:schemeClr val="tx1"/>
                </a:solidFill>
              </a:rPr>
              <a:t>. </a:t>
            </a:r>
            <a:r>
              <a:rPr lang="en-US" sz="1200" b="1" dirty="0" smtClean="0">
                <a:solidFill>
                  <a:schemeClr val="tx1"/>
                </a:solidFill>
              </a:rPr>
              <a:t>Analyst (3)</a:t>
            </a:r>
            <a:endParaRPr lang="en-US" sz="1200" b="1" dirty="0">
              <a:solidFill>
                <a:schemeClr val="tx1"/>
              </a:solidFill>
            </a:endParaRPr>
          </a:p>
        </p:txBody>
      </p:sp>
      <p:sp>
        <p:nvSpPr>
          <p:cNvPr id="87" name="Rounded Rectangle 86"/>
          <p:cNvSpPr/>
          <p:nvPr/>
        </p:nvSpPr>
        <p:spPr>
          <a:xfrm>
            <a:off x="7539161" y="3755995"/>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Housing Coordinator</a:t>
            </a:r>
            <a:endParaRPr lang="en-US" sz="1200" b="1" dirty="0">
              <a:solidFill>
                <a:schemeClr val="tx1"/>
              </a:solidFill>
            </a:endParaRPr>
          </a:p>
        </p:txBody>
      </p:sp>
      <p:cxnSp>
        <p:nvCxnSpPr>
          <p:cNvPr id="89" name="Elbow Connector 88"/>
          <p:cNvCxnSpPr>
            <a:endCxn id="79" idx="1"/>
          </p:cNvCxnSpPr>
          <p:nvPr/>
        </p:nvCxnSpPr>
        <p:spPr>
          <a:xfrm rot="16200000" flipH="1">
            <a:off x="1541963" y="4124379"/>
            <a:ext cx="973659" cy="57216"/>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90" name="Elbow Connector 89"/>
          <p:cNvCxnSpPr>
            <a:endCxn id="87" idx="1"/>
          </p:cNvCxnSpPr>
          <p:nvPr/>
        </p:nvCxnSpPr>
        <p:spPr>
          <a:xfrm rot="16200000" flipH="1">
            <a:off x="7331981" y="3807895"/>
            <a:ext cx="336754" cy="77606"/>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2849880" y="3019575"/>
            <a:ext cx="0" cy="2700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Elbow Connector 91"/>
          <p:cNvCxnSpPr>
            <a:endCxn id="99" idx="0"/>
          </p:cNvCxnSpPr>
          <p:nvPr/>
        </p:nvCxnSpPr>
        <p:spPr>
          <a:xfrm>
            <a:off x="5808500" y="3019575"/>
            <a:ext cx="2430136" cy="125385"/>
          </a:xfrm>
          <a:prstGeom prst="bentConnector2">
            <a:avLst/>
          </a:prstGeom>
          <a:ln w="28575"/>
        </p:spPr>
        <p:style>
          <a:lnRef idx="1">
            <a:schemeClr val="accent1"/>
          </a:lnRef>
          <a:fillRef idx="0">
            <a:schemeClr val="accent1"/>
          </a:fillRef>
          <a:effectRef idx="0">
            <a:schemeClr val="accent1"/>
          </a:effectRef>
          <a:fontRef idx="minor">
            <a:schemeClr val="tx1"/>
          </a:fontRef>
        </p:style>
      </p:cxnSp>
      <p:sp>
        <p:nvSpPr>
          <p:cNvPr id="95" name="Rounded Rectangle 94"/>
          <p:cNvSpPr/>
          <p:nvPr/>
        </p:nvSpPr>
        <p:spPr>
          <a:xfrm>
            <a:off x="5549258" y="3136086"/>
            <a:ext cx="173736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ZEO</a:t>
            </a:r>
            <a:endParaRPr lang="en-US" sz="1200" b="1" dirty="0">
              <a:solidFill>
                <a:schemeClr val="tx1"/>
              </a:solidFill>
            </a:endParaRPr>
          </a:p>
        </p:txBody>
      </p:sp>
      <p:sp>
        <p:nvSpPr>
          <p:cNvPr id="97" name="Rounded Rectangle 96"/>
          <p:cNvSpPr/>
          <p:nvPr/>
        </p:nvSpPr>
        <p:spPr>
          <a:xfrm>
            <a:off x="1874520" y="3135290"/>
            <a:ext cx="173736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GIS Coordinator</a:t>
            </a:r>
          </a:p>
        </p:txBody>
      </p:sp>
      <p:sp>
        <p:nvSpPr>
          <p:cNvPr id="98" name="Rounded Rectangle 97"/>
          <p:cNvSpPr/>
          <p:nvPr/>
        </p:nvSpPr>
        <p:spPr>
          <a:xfrm>
            <a:off x="3701928" y="3129610"/>
            <a:ext cx="173736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Exec Dir. EPB</a:t>
            </a:r>
            <a:endParaRPr lang="en-US" sz="1200" b="1" dirty="0">
              <a:solidFill>
                <a:schemeClr val="tx1"/>
              </a:solidFill>
            </a:endParaRPr>
          </a:p>
        </p:txBody>
      </p:sp>
      <p:sp>
        <p:nvSpPr>
          <p:cNvPr id="99" name="Rounded Rectangle 98"/>
          <p:cNvSpPr/>
          <p:nvPr/>
        </p:nvSpPr>
        <p:spPr>
          <a:xfrm>
            <a:off x="7369956" y="3144960"/>
            <a:ext cx="173736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Principal Housing Planner and Manager </a:t>
            </a:r>
            <a:endParaRPr lang="en-US" sz="1200" dirty="0">
              <a:solidFill>
                <a:schemeClr val="tx1"/>
              </a:solidFill>
            </a:endParaRPr>
          </a:p>
        </p:txBody>
      </p:sp>
      <p:sp>
        <p:nvSpPr>
          <p:cNvPr id="100" name="Rounded Rectangle 99"/>
          <p:cNvSpPr/>
          <p:nvPr/>
        </p:nvSpPr>
        <p:spPr>
          <a:xfrm>
            <a:off x="40352" y="3127965"/>
            <a:ext cx="173736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Principal Planner</a:t>
            </a:r>
          </a:p>
        </p:txBody>
      </p:sp>
      <p:cxnSp>
        <p:nvCxnSpPr>
          <p:cNvPr id="101" name="Straight Connector 100"/>
          <p:cNvCxnSpPr/>
          <p:nvPr/>
        </p:nvCxnSpPr>
        <p:spPr>
          <a:xfrm flipV="1">
            <a:off x="4501342" y="1184749"/>
            <a:ext cx="26461" cy="181792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152400" y="4069557"/>
            <a:ext cx="18896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 name="Elbow Connector 102"/>
          <p:cNvCxnSpPr/>
          <p:nvPr/>
        </p:nvCxnSpPr>
        <p:spPr>
          <a:xfrm rot="16200000" flipH="1">
            <a:off x="-618333" y="4454476"/>
            <a:ext cx="1621166" cy="65424"/>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59538" y="4713463"/>
            <a:ext cx="18896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211446" y="4380737"/>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err="1" smtClean="0">
                <a:solidFill>
                  <a:schemeClr val="tx1"/>
                </a:solidFill>
              </a:rPr>
              <a:t>Cust</a:t>
            </a:r>
            <a:r>
              <a:rPr lang="en-US" sz="1200" b="1" dirty="0" smtClean="0">
                <a:solidFill>
                  <a:schemeClr val="tx1"/>
                </a:solidFill>
              </a:rPr>
              <a:t>. Service Spec.</a:t>
            </a:r>
            <a:endParaRPr lang="en-US" sz="1200" b="1" dirty="0">
              <a:solidFill>
                <a:schemeClr val="tx1"/>
              </a:solidFill>
            </a:endParaRPr>
          </a:p>
        </p:txBody>
      </p:sp>
      <p:sp>
        <p:nvSpPr>
          <p:cNvPr id="68" name="Rounded Rectangle 67"/>
          <p:cNvSpPr/>
          <p:nvPr/>
        </p:nvSpPr>
        <p:spPr>
          <a:xfrm>
            <a:off x="213848" y="4968240"/>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a:solidFill>
                  <a:schemeClr val="tx1"/>
                </a:solidFill>
              </a:rPr>
              <a:t>Land Use </a:t>
            </a:r>
            <a:r>
              <a:rPr lang="en-US" sz="1200" b="1" dirty="0" smtClean="0">
                <a:solidFill>
                  <a:schemeClr val="tx1"/>
                </a:solidFill>
              </a:rPr>
              <a:t>Clerk</a:t>
            </a:r>
            <a:endParaRPr lang="en-US" sz="1200" b="1" dirty="0">
              <a:solidFill>
                <a:schemeClr val="tx1"/>
              </a:solidFill>
            </a:endParaRPr>
          </a:p>
        </p:txBody>
      </p:sp>
      <p:sp>
        <p:nvSpPr>
          <p:cNvPr id="96" name="Rounded Rectangle 95"/>
          <p:cNvSpPr/>
          <p:nvPr/>
        </p:nvSpPr>
        <p:spPr>
          <a:xfrm>
            <a:off x="217123" y="3758378"/>
            <a:ext cx="155448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smtClean="0">
                <a:solidFill>
                  <a:schemeClr val="tx1"/>
                </a:solidFill>
              </a:rPr>
              <a:t>Associate Planner (2)</a:t>
            </a:r>
          </a:p>
        </p:txBody>
      </p:sp>
      <p:grpSp>
        <p:nvGrpSpPr>
          <p:cNvPr id="10" name="Group 9"/>
          <p:cNvGrpSpPr/>
          <p:nvPr/>
        </p:nvGrpSpPr>
        <p:grpSpPr>
          <a:xfrm>
            <a:off x="45720" y="2307082"/>
            <a:ext cx="9052560" cy="548640"/>
            <a:chOff x="91440" y="1503667"/>
            <a:chExt cx="9052560" cy="548640"/>
          </a:xfrm>
        </p:grpSpPr>
        <p:sp>
          <p:nvSpPr>
            <p:cNvPr id="69" name="Rectangle 68"/>
            <p:cNvSpPr/>
            <p:nvPr/>
          </p:nvSpPr>
          <p:spPr>
            <a:xfrm>
              <a:off x="5577840" y="1503667"/>
              <a:ext cx="1737360" cy="54864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r>
                <a:rPr lang="en-US" sz="1400" b="1" dirty="0">
                  <a:solidFill>
                    <a:schemeClr val="tx1"/>
                  </a:solidFill>
                </a:rPr>
                <a:t>Zoning Enforcement</a:t>
              </a:r>
            </a:p>
          </p:txBody>
        </p:sp>
        <p:sp>
          <p:nvSpPr>
            <p:cNvPr id="72" name="Rectangle 71"/>
            <p:cNvSpPr/>
            <p:nvPr/>
          </p:nvSpPr>
          <p:spPr>
            <a:xfrm>
              <a:off x="91440" y="1503667"/>
              <a:ext cx="1737360" cy="54864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r>
                <a:rPr lang="en-US" sz="1400" b="1" dirty="0" smtClean="0">
                  <a:solidFill>
                    <a:schemeClr val="tx1"/>
                  </a:solidFill>
                </a:rPr>
                <a:t>Zoning and Planning</a:t>
              </a:r>
              <a:endParaRPr lang="en-US" sz="1400" b="1" dirty="0">
                <a:solidFill>
                  <a:schemeClr val="tx1"/>
                </a:solidFill>
              </a:endParaRPr>
            </a:p>
          </p:txBody>
        </p:sp>
        <p:sp>
          <p:nvSpPr>
            <p:cNvPr id="78" name="Rectangle 77"/>
            <p:cNvSpPr/>
            <p:nvPr/>
          </p:nvSpPr>
          <p:spPr>
            <a:xfrm>
              <a:off x="1920240" y="1503667"/>
              <a:ext cx="1737360" cy="54864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r>
                <a:rPr lang="en-US" sz="1400" b="1" dirty="0" smtClean="0">
                  <a:solidFill>
                    <a:schemeClr val="tx1"/>
                  </a:solidFill>
                </a:rPr>
                <a:t>GIS</a:t>
              </a:r>
              <a:endParaRPr lang="en-US" sz="1400" b="1" dirty="0">
                <a:solidFill>
                  <a:schemeClr val="tx1"/>
                </a:solidFill>
              </a:endParaRPr>
            </a:p>
          </p:txBody>
        </p:sp>
        <p:sp>
          <p:nvSpPr>
            <p:cNvPr id="83" name="Rectangle 82"/>
            <p:cNvSpPr/>
            <p:nvPr/>
          </p:nvSpPr>
          <p:spPr>
            <a:xfrm>
              <a:off x="3749040" y="1503667"/>
              <a:ext cx="1737360" cy="54864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r>
                <a:rPr lang="en-US" sz="1400" b="1" dirty="0">
                  <a:solidFill>
                    <a:schemeClr val="tx1"/>
                  </a:solidFill>
                </a:rPr>
                <a:t>Environmental Protection </a:t>
              </a:r>
            </a:p>
          </p:txBody>
        </p:sp>
        <p:sp>
          <p:nvSpPr>
            <p:cNvPr id="88" name="Rectangle 87"/>
            <p:cNvSpPr/>
            <p:nvPr/>
          </p:nvSpPr>
          <p:spPr>
            <a:xfrm>
              <a:off x="7406640" y="1503667"/>
              <a:ext cx="1737360" cy="54864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r>
                <a:rPr lang="en-US" sz="1200" b="1" dirty="0" smtClean="0">
                  <a:solidFill>
                    <a:schemeClr val="tx1"/>
                  </a:solidFill>
                </a:rPr>
                <a:t>Housing</a:t>
              </a:r>
              <a:endParaRPr lang="en-US" sz="1200" b="1" dirty="0">
                <a:solidFill>
                  <a:schemeClr val="tx1"/>
                </a:solidFill>
              </a:endParaRPr>
            </a:p>
          </p:txBody>
        </p:sp>
      </p:grpSp>
      <p:sp>
        <p:nvSpPr>
          <p:cNvPr id="105" name="Rounded Rectangle 104"/>
          <p:cNvSpPr/>
          <p:nvPr/>
        </p:nvSpPr>
        <p:spPr>
          <a:xfrm>
            <a:off x="3371572" y="446988"/>
            <a:ext cx="2286000" cy="737761"/>
          </a:xfrm>
          <a:prstGeom prst="roundRect">
            <a:avLst/>
          </a:prstGeom>
          <a:solidFill>
            <a:schemeClr val="accent1">
              <a:lumMod val="20000"/>
              <a:lumOff val="8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7564" tIns="58782" rIns="117564" bIns="58782" numCol="1" spcCol="0" rtlCol="0" fromWordArt="0" anchor="ctr" anchorCtr="0" forceAA="0" compatLnSpc="1">
            <a:prstTxWarp prst="textNoShape">
              <a:avLst/>
            </a:prstTxWarp>
            <a:noAutofit/>
          </a:bodyPr>
          <a:lstStyle/>
          <a:p>
            <a:pPr algn="ctr"/>
            <a:r>
              <a:rPr lang="en-US" sz="1400" b="1" cap="all" dirty="0" smtClean="0">
                <a:solidFill>
                  <a:schemeClr val="tx1"/>
                </a:solidFill>
              </a:rPr>
              <a:t>Director of Administration</a:t>
            </a:r>
          </a:p>
        </p:txBody>
      </p:sp>
      <p:sp>
        <p:nvSpPr>
          <p:cNvPr id="65" name="Rounded Rectangle 64"/>
          <p:cNvSpPr/>
          <p:nvPr/>
        </p:nvSpPr>
        <p:spPr>
          <a:xfrm>
            <a:off x="5723524" y="3750184"/>
            <a:ext cx="155448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a:solidFill>
                  <a:schemeClr val="tx1"/>
                </a:solidFill>
              </a:rPr>
              <a:t>Land Use </a:t>
            </a:r>
            <a:r>
              <a:rPr lang="en-US" sz="1200" b="1" dirty="0" smtClean="0">
                <a:solidFill>
                  <a:schemeClr val="tx1"/>
                </a:solidFill>
              </a:rPr>
              <a:t>Inspector (3)</a:t>
            </a:r>
            <a:endParaRPr lang="en-US" sz="1200" b="1" dirty="0">
              <a:solidFill>
                <a:schemeClr val="tx1"/>
              </a:solidFill>
            </a:endParaRPr>
          </a:p>
        </p:txBody>
      </p:sp>
      <p:cxnSp>
        <p:nvCxnSpPr>
          <p:cNvPr id="106" name="Straight Connector 105"/>
          <p:cNvCxnSpPr>
            <a:stCxn id="64" idx="3"/>
            <a:endCxn id="62" idx="1"/>
          </p:cNvCxnSpPr>
          <p:nvPr/>
        </p:nvCxnSpPr>
        <p:spPr>
          <a:xfrm>
            <a:off x="3236346" y="1630809"/>
            <a:ext cx="4317619" cy="7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5762998" y="1371729"/>
            <a:ext cx="1737360" cy="51816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a:solidFill>
                  <a:schemeClr val="tx1"/>
                </a:solidFill>
              </a:rPr>
              <a:t>Admin Asst</a:t>
            </a:r>
            <a:r>
              <a:rPr lang="en-US" sz="1200" b="1" dirty="0" smtClean="0">
                <a:solidFill>
                  <a:schemeClr val="tx1"/>
                </a:solidFill>
              </a:rPr>
              <a:t>.</a:t>
            </a:r>
          </a:p>
        </p:txBody>
      </p:sp>
      <p:sp>
        <p:nvSpPr>
          <p:cNvPr id="64" name="Rounded Rectangle 63"/>
          <p:cNvSpPr/>
          <p:nvPr/>
        </p:nvSpPr>
        <p:spPr>
          <a:xfrm>
            <a:off x="1498986" y="1356489"/>
            <a:ext cx="1737360" cy="54864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r>
              <a:rPr lang="en-US" sz="1200" b="1" dirty="0">
                <a:solidFill>
                  <a:schemeClr val="tx1"/>
                </a:solidFill>
              </a:rPr>
              <a:t>Planning </a:t>
            </a:r>
            <a:r>
              <a:rPr lang="en-US" sz="1200" b="1" dirty="0" smtClean="0">
                <a:solidFill>
                  <a:schemeClr val="tx1"/>
                </a:solidFill>
              </a:rPr>
              <a:t>Analyst</a:t>
            </a:r>
            <a:endParaRPr lang="en-US" sz="1200" b="1" dirty="0">
              <a:solidFill>
                <a:schemeClr val="tx1"/>
              </a:solidFill>
            </a:endParaRPr>
          </a:p>
        </p:txBody>
      </p:sp>
      <p:sp>
        <p:nvSpPr>
          <p:cNvPr id="44" name="Rounded Rectangle 43"/>
          <p:cNvSpPr/>
          <p:nvPr/>
        </p:nvSpPr>
        <p:spPr>
          <a:xfrm>
            <a:off x="3371572" y="1262487"/>
            <a:ext cx="2286000" cy="737761"/>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7564" tIns="58782" rIns="117564" bIns="58782" numCol="1" spcCol="0" rtlCol="0" fromWordArt="0" anchor="ctr" anchorCtr="0" forceAA="0" compatLnSpc="1">
            <a:prstTxWarp prst="textNoShape">
              <a:avLst/>
            </a:prstTxWarp>
            <a:noAutofit/>
          </a:bodyPr>
          <a:lstStyle/>
          <a:p>
            <a:pPr algn="ctr"/>
            <a:r>
              <a:rPr lang="en-US" sz="1400" b="1" cap="all" dirty="0">
                <a:solidFill>
                  <a:schemeClr val="tx1"/>
                </a:solidFill>
              </a:rPr>
              <a:t>Land Use Bureau </a:t>
            </a:r>
            <a:r>
              <a:rPr lang="en-US" sz="1400" b="1" cap="all" dirty="0" smtClean="0">
                <a:solidFill>
                  <a:schemeClr val="tx1"/>
                </a:solidFill>
              </a:rPr>
              <a:t>Chief</a:t>
            </a:r>
          </a:p>
        </p:txBody>
      </p:sp>
      <p:sp>
        <p:nvSpPr>
          <p:cNvPr id="108" name="Explosion 1 107"/>
          <p:cNvSpPr/>
          <p:nvPr/>
        </p:nvSpPr>
        <p:spPr>
          <a:xfrm rot="20748283">
            <a:off x="8356529" y="2884423"/>
            <a:ext cx="914400" cy="457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NEW</a:t>
            </a:r>
            <a:endParaRPr lang="en-US" sz="1000" dirty="0">
              <a:solidFill>
                <a:schemeClr val="tx1"/>
              </a:solidFill>
            </a:endParaRPr>
          </a:p>
        </p:txBody>
      </p:sp>
      <p:cxnSp>
        <p:nvCxnSpPr>
          <p:cNvPr id="109" name="Elbow Connector 108"/>
          <p:cNvCxnSpPr>
            <a:endCxn id="70" idx="1"/>
          </p:cNvCxnSpPr>
          <p:nvPr/>
        </p:nvCxnSpPr>
        <p:spPr>
          <a:xfrm rot="16200000" flipH="1">
            <a:off x="3373460" y="4120471"/>
            <a:ext cx="947370" cy="74288"/>
          </a:xfrm>
          <a:prstGeom prst="bentConnector2">
            <a:avLst/>
          </a:prstGeom>
          <a:ln w="28575"/>
        </p:spPr>
        <p:style>
          <a:lnRef idx="1">
            <a:schemeClr val="accent1"/>
          </a:lnRef>
          <a:fillRef idx="0">
            <a:schemeClr val="accent1"/>
          </a:fillRef>
          <a:effectRef idx="0">
            <a:schemeClr val="accent1"/>
          </a:effectRef>
          <a:fontRef idx="minor">
            <a:schemeClr val="tx1"/>
          </a:fontRef>
        </p:style>
      </p:cxnSp>
      <p:sp>
        <p:nvSpPr>
          <p:cNvPr id="47" name="Explosion 1 46"/>
          <p:cNvSpPr/>
          <p:nvPr/>
        </p:nvSpPr>
        <p:spPr>
          <a:xfrm rot="20748283">
            <a:off x="8491037" y="3529390"/>
            <a:ext cx="914400" cy="457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NEW</a:t>
            </a:r>
            <a:endParaRPr lang="en-US" sz="1000" dirty="0">
              <a:solidFill>
                <a:schemeClr val="tx1"/>
              </a:solidFill>
            </a:endParaRPr>
          </a:p>
        </p:txBody>
      </p:sp>
    </p:spTree>
    <p:extLst>
      <p:ext uri="{BB962C8B-B14F-4D97-AF65-F5344CB8AC3E}">
        <p14:creationId xmlns:p14="http://schemas.microsoft.com/office/powerpoint/2010/main" val="2999690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a:t>
            </a:r>
            <a:r>
              <a:rPr lang="en-US" sz="3500" dirty="0" smtClean="0">
                <a:solidFill>
                  <a:srgbClr val="FFFFFF"/>
                </a:solidFill>
              </a:rPr>
              <a:t>organizational changes</a:t>
            </a:r>
            <a:r>
              <a:rPr lang="en-US" sz="3500" dirty="0">
                <a:solidFill>
                  <a:srgbClr val="FFFFFF"/>
                </a:solidFill>
              </a:rPr>
              <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smtClean="0"/>
              <a:t>New </a:t>
            </a:r>
            <a:r>
              <a:rPr lang="en-US" sz="2100" b="1" dirty="0" smtClean="0"/>
              <a:t>Housing Manager </a:t>
            </a:r>
            <a:r>
              <a:rPr lang="en-US" sz="2100" dirty="0" smtClean="0"/>
              <a:t>and </a:t>
            </a:r>
            <a:r>
              <a:rPr lang="en-US" sz="2100" b="1" dirty="0" smtClean="0"/>
              <a:t>Housing Coordinator </a:t>
            </a:r>
            <a:r>
              <a:rPr lang="en-US" sz="2100" dirty="0" smtClean="0"/>
              <a:t>will improve oversight of City’s Below Market Rate Housing Program and will provide improved access for residents to the program. </a:t>
            </a:r>
          </a:p>
          <a:p>
            <a:pPr lvl="1">
              <a:buClr>
                <a:schemeClr val="bg2">
                  <a:lumMod val="75000"/>
                </a:schemeClr>
              </a:buClr>
              <a:buSzPct val="145000"/>
              <a:buFont typeface="Wingdings" panose="05000000000000000000" pitchFamily="2" charset="2"/>
              <a:buChar char="§"/>
            </a:pPr>
            <a:r>
              <a:rPr lang="en-US" sz="2100" dirty="0" smtClean="0"/>
              <a:t>Upgrade from Zoning to Land Use Inspector and Land Use Clerk positions will create efficiencies in zoning enforcement and permitting (in conjunction with ongoing efforts to fully digitize permit application review and enforcement)</a:t>
            </a:r>
            <a:endParaRPr lang="en-US" sz="2100" dirty="0"/>
          </a:p>
          <a:p>
            <a:pPr marL="457200" lvl="1" indent="0">
              <a:buClr>
                <a:schemeClr val="bg2">
                  <a:lumMod val="75000"/>
                </a:schemeClr>
              </a:buClr>
              <a:buSzPct val="145000"/>
              <a:buNone/>
            </a:pPr>
            <a:endParaRPr lang="en-US" sz="2100" dirty="0" smtClean="0"/>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4</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01097" y="1759590"/>
            <a:ext cx="2907124" cy="2907124"/>
          </a:xfrm>
          <a:prstGeom prst="rect">
            <a:avLst/>
          </a:prstGeom>
        </p:spPr>
      </p:pic>
      <p:sp>
        <p:nvSpPr>
          <p:cNvPr id="50179" name="Rectangle 3"/>
          <p:cNvSpPr>
            <a:spLocks noGrp="1" noChangeArrowheads="1"/>
          </p:cNvSpPr>
          <p:nvPr>
            <p:ph idx="1"/>
          </p:nvPr>
        </p:nvSpPr>
        <p:spPr>
          <a:xfrm>
            <a:off x="3708221" y="1219200"/>
            <a:ext cx="5070019" cy="5029200"/>
          </a:xfrm>
        </p:spPr>
        <p:txBody>
          <a:bodyPr anchor="t">
            <a:normAutofit/>
          </a:bodyPr>
          <a:lstStyle/>
          <a:p>
            <a:pPr marL="457200" lvl="1" indent="0">
              <a:buNone/>
            </a:pPr>
            <a:r>
              <a:rPr lang="en-US" altLang="en-US" b="1" i="1" dirty="0" smtClean="0"/>
              <a:t>Accomplishments FY2021-22</a:t>
            </a:r>
            <a:endParaRPr lang="en-US" altLang="en-US" b="1" i="1" dirty="0"/>
          </a:p>
          <a:p>
            <a:pPr marL="457200" lvl="1" indent="0">
              <a:buNone/>
            </a:pPr>
            <a:endParaRPr lang="en-US" altLang="en-US" sz="1700" dirty="0"/>
          </a:p>
          <a:p>
            <a:pPr lvl="2"/>
            <a:r>
              <a:rPr lang="en-US" altLang="en-US" dirty="0" smtClean="0"/>
              <a:t>Completed first Housing Affordability Plan which was selected best in Fairfield County</a:t>
            </a:r>
          </a:p>
          <a:p>
            <a:pPr lvl="2"/>
            <a:r>
              <a:rPr lang="en-US" altLang="en-US" dirty="0" smtClean="0"/>
              <a:t>Rezoned area south of the train station to allow for residential and office development</a:t>
            </a:r>
          </a:p>
          <a:p>
            <a:pPr lvl="2"/>
            <a:r>
              <a:rPr lang="en-US" altLang="en-US" dirty="0" smtClean="0"/>
              <a:t>Received more than $ 3 million in grant funding for reconstruction of marinas and resiliency projects</a:t>
            </a:r>
          </a:p>
          <a:p>
            <a:pPr lvl="2"/>
            <a:r>
              <a:rPr lang="en-US" altLang="en-US" dirty="0" smtClean="0"/>
              <a:t>Improved customer service by transitioning to electronic permit review / working on implementing new permitting system</a:t>
            </a:r>
            <a:endParaRPr lang="en-US" altLang="en-US" dirty="0" smtClean="0"/>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5</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404595"/>
            <a:ext cx="7886700" cy="1133693"/>
          </a:xfrm>
        </p:spPr>
        <p:txBody>
          <a:bodyPr>
            <a:normAutofit/>
          </a:bodyPr>
          <a:lstStyle/>
          <a:p>
            <a:pPr marL="800100"/>
            <a:r>
              <a:rPr lang="en-US" sz="4500" b="1" i="1" dirty="0"/>
              <a:t>FY 2023-2024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6</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806548025"/>
              </p:ext>
            </p:extLst>
          </p:nvPr>
        </p:nvGraphicFramePr>
        <p:xfrm>
          <a:off x="533401" y="1272540"/>
          <a:ext cx="8229600" cy="50139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687187162"/>
                    </a:ext>
                  </a:extLst>
                </a:gridCol>
                <a:gridCol w="1645920">
                  <a:extLst>
                    <a:ext uri="{9D8B030D-6E8A-4147-A177-3AD203B41FA5}">
                      <a16:colId xmlns:a16="http://schemas.microsoft.com/office/drawing/2014/main" val="1708853402"/>
                    </a:ext>
                  </a:extLst>
                </a:gridCol>
                <a:gridCol w="1645920">
                  <a:extLst>
                    <a:ext uri="{9D8B030D-6E8A-4147-A177-3AD203B41FA5}">
                      <a16:colId xmlns:a16="http://schemas.microsoft.com/office/drawing/2014/main" val="1065556012"/>
                    </a:ext>
                  </a:extLst>
                </a:gridCol>
                <a:gridCol w="1645920">
                  <a:extLst>
                    <a:ext uri="{9D8B030D-6E8A-4147-A177-3AD203B41FA5}">
                      <a16:colId xmlns:a16="http://schemas.microsoft.com/office/drawing/2014/main" val="1060512256"/>
                    </a:ext>
                  </a:extLst>
                </a:gridCol>
                <a:gridCol w="1645920">
                  <a:extLst>
                    <a:ext uri="{9D8B030D-6E8A-4147-A177-3AD203B41FA5}">
                      <a16:colId xmlns:a16="http://schemas.microsoft.com/office/drawing/2014/main" val="4233159714"/>
                    </a:ext>
                  </a:extLst>
                </a:gridCol>
              </a:tblGrid>
              <a:tr h="495300">
                <a:tc gridSpan="5">
                  <a:txBody>
                    <a:bodyPr/>
                    <a:lstStyle/>
                    <a:p>
                      <a:pPr algn="ctr"/>
                      <a:r>
                        <a:rPr lang="en-US" i="1" dirty="0" smtClean="0"/>
                        <a:t>Land</a:t>
                      </a:r>
                      <a:r>
                        <a:rPr lang="en-US" i="1" baseline="0" dirty="0" smtClean="0"/>
                        <a:t> Use Bureau goals and plans for FY 2023-2024</a:t>
                      </a:r>
                      <a:endParaRPr lang="en-US" i="1" dirty="0"/>
                    </a:p>
                  </a:txBody>
                  <a:tcPr anchor="ctr">
                    <a:solidFill>
                      <a:srgbClr val="00B050"/>
                    </a:solidFill>
                  </a:tcPr>
                </a:tc>
                <a:tc hMerge="1">
                  <a:txBody>
                    <a:bodyPr/>
                    <a:lstStyle/>
                    <a:p>
                      <a:endParaRPr lang="en-US" dirty="0"/>
                    </a:p>
                  </a:txBody>
                  <a:tcPr>
                    <a:solidFill>
                      <a:srgbClr val="00B050"/>
                    </a:solidFill>
                  </a:tcPr>
                </a:tc>
                <a:tc hMerge="1">
                  <a:txBody>
                    <a:bodyPr/>
                    <a:lstStyle/>
                    <a:p>
                      <a:endParaRPr lang="en-US" dirty="0"/>
                    </a:p>
                  </a:txBody>
                  <a:tcPr>
                    <a:solidFill>
                      <a:srgbClr val="00B050"/>
                    </a:solidFill>
                  </a:tcPr>
                </a:tc>
                <a:tc hMerge="1">
                  <a:txBody>
                    <a:bodyPr/>
                    <a:lstStyle/>
                    <a:p>
                      <a:endParaRPr lang="en-US" dirty="0"/>
                    </a:p>
                  </a:txBody>
                  <a:tcPr>
                    <a:solidFill>
                      <a:srgbClr val="00B050"/>
                    </a:solidFill>
                  </a:tcPr>
                </a:tc>
                <a:tc hMerge="1">
                  <a:txBody>
                    <a:bodyPr/>
                    <a:lstStyle/>
                    <a:p>
                      <a:endParaRPr lang="en-US" dirty="0"/>
                    </a:p>
                  </a:txBody>
                  <a:tcPr>
                    <a:solidFill>
                      <a:srgbClr val="00B050"/>
                    </a:solidFill>
                  </a:tcPr>
                </a:tc>
                <a:extLst>
                  <a:ext uri="{0D108BD9-81ED-4DB2-BD59-A6C34878D82A}">
                    <a16:rowId xmlns:a16="http://schemas.microsoft.com/office/drawing/2014/main" val="2574733933"/>
                  </a:ext>
                </a:extLst>
              </a:tr>
              <a:tr h="495300">
                <a:tc>
                  <a:txBody>
                    <a:bodyPr/>
                    <a:lstStyle/>
                    <a:p>
                      <a:pPr algn="ctr"/>
                      <a:r>
                        <a:rPr lang="en-US" sz="1600" b="1" dirty="0" smtClean="0"/>
                        <a:t>Goal</a:t>
                      </a:r>
                      <a:endParaRPr lang="en-US" sz="1600" b="1" dirty="0"/>
                    </a:p>
                  </a:txBody>
                  <a:tcPr anchor="ctr">
                    <a:solidFill>
                      <a:schemeClr val="accent5">
                        <a:lumMod val="60000"/>
                        <a:lumOff val="40000"/>
                      </a:schemeClr>
                    </a:solidFill>
                  </a:tcPr>
                </a:tc>
                <a:tc>
                  <a:txBody>
                    <a:bodyPr/>
                    <a:lstStyle/>
                    <a:p>
                      <a:pPr marL="0" indent="0" algn="ctr">
                        <a:buNone/>
                      </a:pPr>
                      <a:r>
                        <a:rPr lang="en-US" sz="1600" b="1" dirty="0" smtClean="0"/>
                        <a:t>Tool</a:t>
                      </a:r>
                      <a:endParaRPr lang="en-US" sz="1600" b="1" dirty="0"/>
                    </a:p>
                  </a:txBody>
                  <a:tcPr anchor="ctr">
                    <a:solidFill>
                      <a:schemeClr val="accent5">
                        <a:lumMod val="40000"/>
                        <a:lumOff val="60000"/>
                      </a:schemeClr>
                    </a:solidFill>
                  </a:tcPr>
                </a:tc>
                <a:tc>
                  <a:txBody>
                    <a:bodyPr/>
                    <a:lstStyle/>
                    <a:p>
                      <a:pPr algn="ctr"/>
                      <a:r>
                        <a:rPr lang="en-US" sz="1600" b="1" dirty="0" smtClean="0"/>
                        <a:t>Obstacle</a:t>
                      </a:r>
                      <a:endParaRPr lang="en-US" sz="1600" b="1" dirty="0"/>
                    </a:p>
                  </a:txBody>
                  <a:tcPr anchor="ctr">
                    <a:solidFill>
                      <a:schemeClr val="accent5">
                        <a:lumMod val="20000"/>
                        <a:lumOff val="80000"/>
                      </a:schemeClr>
                    </a:solidFill>
                  </a:tcPr>
                </a:tc>
                <a:tc>
                  <a:txBody>
                    <a:bodyPr/>
                    <a:lstStyle/>
                    <a:p>
                      <a:pPr algn="ctr"/>
                      <a:r>
                        <a:rPr lang="en-US" sz="1600" b="1" dirty="0" smtClean="0"/>
                        <a:t>Metrics</a:t>
                      </a:r>
                      <a:endParaRPr lang="en-US" sz="1600" b="1" dirty="0"/>
                    </a:p>
                  </a:txBody>
                  <a:tcPr anchor="ctr">
                    <a:solidFill>
                      <a:schemeClr val="accent6">
                        <a:lumMod val="40000"/>
                        <a:lumOff val="60000"/>
                      </a:schemeClr>
                    </a:solidFill>
                  </a:tcPr>
                </a:tc>
                <a:tc>
                  <a:txBody>
                    <a:bodyPr/>
                    <a:lstStyle/>
                    <a:p>
                      <a:pPr algn="ctr"/>
                      <a:r>
                        <a:rPr lang="en-US" sz="1600" b="1" dirty="0" smtClean="0"/>
                        <a:t>Budget Impact</a:t>
                      </a:r>
                      <a:endParaRPr lang="en-US" sz="1600" b="1" dirty="0"/>
                    </a:p>
                  </a:txBody>
                  <a:tcPr anchor="ctr">
                    <a:solidFill>
                      <a:schemeClr val="accent6">
                        <a:lumMod val="20000"/>
                        <a:lumOff val="80000"/>
                      </a:schemeClr>
                    </a:solidFill>
                  </a:tcPr>
                </a:tc>
                <a:extLst>
                  <a:ext uri="{0D108BD9-81ED-4DB2-BD59-A6C34878D82A}">
                    <a16:rowId xmlns:a16="http://schemas.microsoft.com/office/drawing/2014/main" val="2039610490"/>
                  </a:ext>
                </a:extLst>
              </a:tr>
              <a:tr h="495300">
                <a:tc>
                  <a:txBody>
                    <a:bodyPr/>
                    <a:lstStyle/>
                    <a:p>
                      <a:r>
                        <a:rPr lang="en-US" sz="1200" dirty="0" smtClean="0"/>
                        <a:t>1. Improve the Administration of the City’s Below Market Rate Housing Program</a:t>
                      </a:r>
                      <a:endParaRPr lang="en-US" sz="1200" dirty="0"/>
                    </a:p>
                  </a:txBody>
                  <a:tcPr>
                    <a:solidFill>
                      <a:schemeClr val="accent5">
                        <a:lumMod val="60000"/>
                        <a:lumOff val="40000"/>
                      </a:schemeClr>
                    </a:solidFill>
                  </a:tcPr>
                </a:tc>
                <a:tc>
                  <a:txBody>
                    <a:bodyPr/>
                    <a:lstStyle/>
                    <a:p>
                      <a:r>
                        <a:rPr lang="en-US" sz="1200" dirty="0" smtClean="0"/>
                        <a:t>Hire 2</a:t>
                      </a:r>
                      <a:r>
                        <a:rPr lang="en-US" sz="1200" baseline="0" dirty="0" smtClean="0"/>
                        <a:t> staff to improve</a:t>
                      </a:r>
                    </a:p>
                    <a:p>
                      <a:pPr marL="182880" indent="-182880">
                        <a:buAutoNum type="alphaLcPeriod"/>
                      </a:pPr>
                      <a:r>
                        <a:rPr lang="en-US" sz="1200" baseline="0" dirty="0" smtClean="0"/>
                        <a:t>Program oversight</a:t>
                      </a:r>
                    </a:p>
                    <a:p>
                      <a:pPr marL="182880" indent="-182880">
                        <a:buAutoNum type="alphaLcPeriod"/>
                      </a:pPr>
                      <a:r>
                        <a:rPr lang="en-US" sz="1200" baseline="0" dirty="0" smtClean="0"/>
                        <a:t>Streamline program administration</a:t>
                      </a:r>
                    </a:p>
                    <a:p>
                      <a:pPr marL="182880" indent="-182880">
                        <a:buAutoNum type="alphaLcPeriod"/>
                      </a:pPr>
                      <a:r>
                        <a:rPr lang="en-US" sz="1200" baseline="0" dirty="0" smtClean="0"/>
                        <a:t>Provide assistance to residents</a:t>
                      </a:r>
                      <a:endParaRPr lang="en-US" sz="1200" dirty="0"/>
                    </a:p>
                  </a:txBody>
                  <a:tcPr>
                    <a:solidFill>
                      <a:schemeClr val="accent5">
                        <a:lumMod val="40000"/>
                        <a:lumOff val="60000"/>
                      </a:schemeClr>
                    </a:solidFill>
                  </a:tcPr>
                </a:tc>
                <a:tc>
                  <a:txBody>
                    <a:bodyPr/>
                    <a:lstStyle/>
                    <a:p>
                      <a:r>
                        <a:rPr lang="en-US" sz="1200" dirty="0" smtClean="0"/>
                        <a:t>Funding for new staff</a:t>
                      </a:r>
                      <a:endParaRPr lang="en-US" sz="1200" dirty="0"/>
                    </a:p>
                  </a:txBody>
                  <a:tcPr>
                    <a:solidFill>
                      <a:schemeClr val="accent5">
                        <a:lumMod val="20000"/>
                        <a:lumOff val="80000"/>
                      </a:schemeClr>
                    </a:solidFill>
                  </a:tcPr>
                </a:tc>
                <a:tc>
                  <a:txBody>
                    <a:bodyPr/>
                    <a:lstStyle/>
                    <a:p>
                      <a:r>
                        <a:rPr lang="en-US" sz="1200" dirty="0" smtClean="0"/>
                        <a:t>Comprehensive</a:t>
                      </a:r>
                      <a:r>
                        <a:rPr lang="en-US" sz="1200" baseline="0" dirty="0" smtClean="0"/>
                        <a:t> compliance report and metrics in connection with applications</a:t>
                      </a:r>
                      <a:endParaRPr lang="en-US" sz="1200" dirty="0"/>
                    </a:p>
                  </a:txBody>
                  <a:tcPr>
                    <a:solidFill>
                      <a:schemeClr val="accent6">
                        <a:lumMod val="40000"/>
                        <a:lumOff val="60000"/>
                      </a:schemeClr>
                    </a:solidFill>
                  </a:tcPr>
                </a:tc>
                <a:tc>
                  <a:txBody>
                    <a:bodyPr/>
                    <a:lstStyle/>
                    <a:p>
                      <a:r>
                        <a:rPr lang="en-US" sz="1200" dirty="0" smtClean="0"/>
                        <a:t>$223,869</a:t>
                      </a:r>
                      <a:r>
                        <a:rPr lang="en-US" sz="1200" baseline="0" dirty="0" smtClean="0"/>
                        <a:t> increase in operating budget, to be partially offset by fee increases</a:t>
                      </a:r>
                      <a:endParaRPr lang="en-US" sz="1200" dirty="0"/>
                    </a:p>
                  </a:txBody>
                  <a:tcPr>
                    <a:solidFill>
                      <a:schemeClr val="accent6">
                        <a:lumMod val="20000"/>
                        <a:lumOff val="80000"/>
                      </a:schemeClr>
                    </a:solidFill>
                  </a:tcPr>
                </a:tc>
                <a:extLst>
                  <a:ext uri="{0D108BD9-81ED-4DB2-BD59-A6C34878D82A}">
                    <a16:rowId xmlns:a16="http://schemas.microsoft.com/office/drawing/2014/main" val="4014269778"/>
                  </a:ext>
                </a:extLst>
              </a:tr>
              <a:tr h="495300">
                <a:tc>
                  <a:txBody>
                    <a:bodyPr/>
                    <a:lstStyle/>
                    <a:p>
                      <a:r>
                        <a:rPr lang="en-US" sz="1200" dirty="0" smtClean="0"/>
                        <a:t>2. Improve permitting and enforcement for Zoning Permit and Zoning Violations</a:t>
                      </a:r>
                      <a:endParaRPr lang="en-US" sz="1200" dirty="0"/>
                    </a:p>
                  </a:txBody>
                  <a:tcPr>
                    <a:solidFill>
                      <a:schemeClr val="accent5">
                        <a:lumMod val="60000"/>
                        <a:lumOff val="40000"/>
                      </a:schemeClr>
                    </a:solidFill>
                  </a:tcPr>
                </a:tc>
                <a:tc>
                  <a:txBody>
                    <a:bodyPr/>
                    <a:lstStyle/>
                    <a:p>
                      <a:r>
                        <a:rPr lang="en-US" sz="1200" dirty="0" smtClean="0"/>
                        <a:t>Upgrade Land Use Clerk and Zoning Inspector position, in conjunction with new software deployment</a:t>
                      </a:r>
                      <a:endParaRPr lang="en-US" sz="1200" dirty="0"/>
                    </a:p>
                  </a:txBody>
                  <a:tcPr>
                    <a:solidFill>
                      <a:schemeClr val="accent5">
                        <a:lumMod val="40000"/>
                        <a:lumOff val="60000"/>
                      </a:schemeClr>
                    </a:solidFill>
                  </a:tcPr>
                </a:tc>
                <a:tc>
                  <a:txBody>
                    <a:bodyPr/>
                    <a:lstStyle/>
                    <a:p>
                      <a:r>
                        <a:rPr lang="en-US" sz="1200" dirty="0" smtClean="0"/>
                        <a:t>Funding for new staff, roll-out of new software</a:t>
                      </a:r>
                      <a:endParaRPr lang="en-US" sz="1200" dirty="0"/>
                    </a:p>
                  </a:txBody>
                  <a:tcPr>
                    <a:solidFill>
                      <a:schemeClr val="accent5">
                        <a:lumMod val="20000"/>
                        <a:lumOff val="80000"/>
                      </a:schemeClr>
                    </a:solidFill>
                  </a:tcPr>
                </a:tc>
                <a:tc>
                  <a:txBody>
                    <a:bodyPr/>
                    <a:lstStyle/>
                    <a:p>
                      <a:r>
                        <a:rPr lang="en-US" sz="1200" dirty="0" smtClean="0"/>
                        <a:t>Metrics in VPC and successor system</a:t>
                      </a:r>
                      <a:endParaRPr lang="en-US" sz="1200" dirty="0"/>
                    </a:p>
                  </a:txBody>
                  <a:tcPr>
                    <a:solidFill>
                      <a:schemeClr val="accent6">
                        <a:lumMod val="40000"/>
                        <a:lumOff val="60000"/>
                      </a:schemeClr>
                    </a:solidFill>
                  </a:tcPr>
                </a:tc>
                <a:tc>
                  <a:txBody>
                    <a:bodyPr/>
                    <a:lstStyle/>
                    <a:p>
                      <a:r>
                        <a:rPr lang="en-US" sz="1200" dirty="0" smtClean="0"/>
                        <a:t>$16,262</a:t>
                      </a:r>
                      <a:r>
                        <a:rPr lang="en-US" sz="1200" baseline="0" dirty="0" smtClean="0"/>
                        <a:t> in operation budget increase, to be partially offset by fee increases.</a:t>
                      </a:r>
                      <a:endParaRPr lang="en-US" sz="1200" dirty="0"/>
                    </a:p>
                  </a:txBody>
                  <a:tcPr>
                    <a:solidFill>
                      <a:schemeClr val="accent6">
                        <a:lumMod val="20000"/>
                        <a:lumOff val="80000"/>
                      </a:schemeClr>
                    </a:solidFill>
                  </a:tcPr>
                </a:tc>
                <a:extLst>
                  <a:ext uri="{0D108BD9-81ED-4DB2-BD59-A6C34878D82A}">
                    <a16:rowId xmlns:a16="http://schemas.microsoft.com/office/drawing/2014/main" val="3933244168"/>
                  </a:ext>
                </a:extLst>
              </a:tr>
              <a:tr h="495300">
                <a:tc>
                  <a:txBody>
                    <a:bodyPr/>
                    <a:lstStyle/>
                    <a:p>
                      <a:r>
                        <a:rPr lang="en-US" sz="1200" dirty="0" smtClean="0"/>
                        <a:t>3. Start the 2025</a:t>
                      </a:r>
                      <a:r>
                        <a:rPr lang="en-US" sz="1200" baseline="0" dirty="0" smtClean="0"/>
                        <a:t> Master Plan process</a:t>
                      </a:r>
                      <a:endParaRPr lang="en-US" sz="1200" dirty="0"/>
                    </a:p>
                  </a:txBody>
                  <a:tcPr>
                    <a:solidFill>
                      <a:schemeClr val="accent5">
                        <a:lumMod val="60000"/>
                        <a:lumOff val="40000"/>
                      </a:schemeClr>
                    </a:solidFill>
                  </a:tcPr>
                </a:tc>
                <a:tc>
                  <a:txBody>
                    <a:bodyPr/>
                    <a:lstStyle/>
                    <a:p>
                      <a:r>
                        <a:rPr lang="en-US" sz="1200" dirty="0" smtClean="0"/>
                        <a:t>Issue</a:t>
                      </a:r>
                      <a:r>
                        <a:rPr lang="en-US" sz="1200" baseline="0" dirty="0" smtClean="0"/>
                        <a:t> RFP for hiring a consultant</a:t>
                      </a:r>
                      <a:endParaRPr lang="en-US" sz="1200" dirty="0"/>
                    </a:p>
                  </a:txBody>
                  <a:tcPr>
                    <a:solidFill>
                      <a:schemeClr val="accent5">
                        <a:lumMod val="40000"/>
                        <a:lumOff val="60000"/>
                      </a:schemeClr>
                    </a:solidFill>
                  </a:tcPr>
                </a:tc>
                <a:tc>
                  <a:txBody>
                    <a:bodyPr/>
                    <a:lstStyle/>
                    <a:p>
                      <a:r>
                        <a:rPr lang="en-US" sz="1200" dirty="0" smtClean="0"/>
                        <a:t>Funding</a:t>
                      </a:r>
                      <a:endParaRPr lang="en-US" sz="1200" dirty="0"/>
                    </a:p>
                  </a:txBody>
                  <a:tcPr>
                    <a:solidFill>
                      <a:schemeClr val="accent5">
                        <a:lumMod val="20000"/>
                        <a:lumOff val="80000"/>
                      </a:schemeClr>
                    </a:solidFill>
                  </a:tcPr>
                </a:tc>
                <a:tc>
                  <a:txBody>
                    <a:bodyPr/>
                    <a:lstStyle/>
                    <a:p>
                      <a:r>
                        <a:rPr lang="en-US" sz="1200" dirty="0" smtClean="0"/>
                        <a:t>Timely</a:t>
                      </a:r>
                      <a:r>
                        <a:rPr lang="en-US" sz="1200" baseline="0" dirty="0" smtClean="0"/>
                        <a:t> completion of the new Master Plan </a:t>
                      </a:r>
                      <a:r>
                        <a:rPr lang="en-US" sz="1200" dirty="0" smtClean="0"/>
                        <a:t>Will be part of the contract negotiations</a:t>
                      </a:r>
                      <a:endParaRPr lang="en-US" sz="1200" dirty="0"/>
                    </a:p>
                  </a:txBody>
                  <a:tcPr>
                    <a:solidFill>
                      <a:schemeClr val="accent6">
                        <a:lumMod val="40000"/>
                        <a:lumOff val="60000"/>
                      </a:schemeClr>
                    </a:solidFill>
                  </a:tcPr>
                </a:tc>
                <a:tc>
                  <a:txBody>
                    <a:bodyPr/>
                    <a:lstStyle/>
                    <a:p>
                      <a:r>
                        <a:rPr lang="en-US" sz="1200" dirty="0" smtClean="0"/>
                        <a:t>$100,000 capital Budget (CP0042) – will need more in future years</a:t>
                      </a:r>
                      <a:endParaRPr lang="en-US" sz="1200" dirty="0"/>
                    </a:p>
                  </a:txBody>
                  <a:tcPr>
                    <a:solidFill>
                      <a:schemeClr val="accent6">
                        <a:lumMod val="20000"/>
                        <a:lumOff val="80000"/>
                      </a:schemeClr>
                    </a:solidFill>
                  </a:tcPr>
                </a:tc>
                <a:extLst>
                  <a:ext uri="{0D108BD9-81ED-4DB2-BD59-A6C34878D82A}">
                    <a16:rowId xmlns:a16="http://schemas.microsoft.com/office/drawing/2014/main" val="1480927044"/>
                  </a:ext>
                </a:extLst>
              </a:tr>
              <a:tr h="495300">
                <a:tc>
                  <a:txBody>
                    <a:bodyPr/>
                    <a:lstStyle/>
                    <a:p>
                      <a:r>
                        <a:rPr lang="en-US" sz="1200" dirty="0" smtClean="0"/>
                        <a:t>4. Improve City’s sustainability and resiliency </a:t>
                      </a:r>
                      <a:endParaRPr lang="en-US" sz="1200" dirty="0"/>
                    </a:p>
                  </a:txBody>
                  <a:tcPr>
                    <a:solidFill>
                      <a:schemeClr val="accent5">
                        <a:lumMod val="60000"/>
                        <a:lumOff val="40000"/>
                      </a:schemeClr>
                    </a:solidFill>
                  </a:tcPr>
                </a:tc>
                <a:tc>
                  <a:txBody>
                    <a:bodyPr/>
                    <a:lstStyle/>
                    <a:p>
                      <a:pPr marL="228600" indent="-228600">
                        <a:buAutoNum type="alphaLcPeriod"/>
                      </a:pPr>
                      <a:r>
                        <a:rPr lang="en-US" sz="1200" dirty="0" smtClean="0"/>
                        <a:t>Commence Resiliency study</a:t>
                      </a:r>
                    </a:p>
                    <a:p>
                      <a:pPr marL="228600" indent="-228600">
                        <a:buAutoNum type="alphaLcPeriod"/>
                      </a:pPr>
                      <a:r>
                        <a:rPr lang="en-US" sz="1200" dirty="0" smtClean="0"/>
                        <a:t>Issue RFP for tree inventory</a:t>
                      </a:r>
                      <a:endParaRPr lang="en-US" sz="1200" dirty="0"/>
                    </a:p>
                  </a:txBody>
                  <a:tcPr>
                    <a:solidFill>
                      <a:schemeClr val="accent5">
                        <a:lumMod val="40000"/>
                        <a:lumOff val="60000"/>
                      </a:schemeClr>
                    </a:solidFill>
                  </a:tcPr>
                </a:tc>
                <a:tc>
                  <a:txBody>
                    <a:bodyPr/>
                    <a:lstStyle/>
                    <a:p>
                      <a:r>
                        <a:rPr lang="en-US" sz="1200" dirty="0" smtClean="0"/>
                        <a:t>Funding</a:t>
                      </a:r>
                      <a:endParaRPr lang="en-US" sz="1200" dirty="0"/>
                    </a:p>
                  </a:txBody>
                  <a:tcPr>
                    <a:solidFill>
                      <a:schemeClr val="accent5">
                        <a:lumMod val="20000"/>
                        <a:lumOff val="80000"/>
                      </a:schemeClr>
                    </a:solidFill>
                  </a:tcPr>
                </a:tc>
                <a:tc>
                  <a:txBody>
                    <a:bodyPr/>
                    <a:lstStyle/>
                    <a:p>
                      <a:r>
                        <a:rPr lang="en-US" sz="1200" dirty="0" smtClean="0"/>
                        <a:t>Timely completion of studies and metrics defined in the contract</a:t>
                      </a:r>
                      <a:endParaRPr lang="en-US" sz="1200" dirty="0"/>
                    </a:p>
                  </a:txBody>
                  <a:tcPr>
                    <a:solidFill>
                      <a:schemeClr val="accent6">
                        <a:lumMod val="40000"/>
                        <a:lumOff val="60000"/>
                      </a:schemeClr>
                    </a:solidFill>
                  </a:tcPr>
                </a:tc>
                <a:tc>
                  <a:txBody>
                    <a:bodyPr/>
                    <a:lstStyle/>
                    <a:p>
                      <a:r>
                        <a:rPr lang="en-US" sz="1200" dirty="0" smtClean="0"/>
                        <a:t>$250,000</a:t>
                      </a:r>
                      <a:r>
                        <a:rPr lang="en-US" sz="1200" baseline="0" dirty="0" smtClean="0"/>
                        <a:t> capital budget for tree inventory (</a:t>
                      </a:r>
                      <a:r>
                        <a:rPr lang="en-US" sz="1200" dirty="0" smtClean="0"/>
                        <a:t>001292)</a:t>
                      </a:r>
                    </a:p>
                    <a:p>
                      <a:r>
                        <a:rPr lang="en-US" sz="1200" dirty="0" smtClean="0"/>
                        <a:t>$50,000</a:t>
                      </a:r>
                      <a:r>
                        <a:rPr lang="en-US" sz="1200" baseline="0" dirty="0" smtClean="0"/>
                        <a:t> for resiliency study (</a:t>
                      </a:r>
                      <a:r>
                        <a:rPr lang="en-US" sz="1200" dirty="0" smtClean="0"/>
                        <a:t>CP1457)</a:t>
                      </a:r>
                      <a:endParaRPr lang="en-US" sz="1200" dirty="0"/>
                    </a:p>
                  </a:txBody>
                  <a:tcPr>
                    <a:solidFill>
                      <a:schemeClr val="accent6">
                        <a:lumMod val="20000"/>
                        <a:lumOff val="80000"/>
                      </a:schemeClr>
                    </a:solidFill>
                  </a:tcPr>
                </a:tc>
                <a:extLst>
                  <a:ext uri="{0D108BD9-81ED-4DB2-BD59-A6C34878D82A}">
                    <a16:rowId xmlns:a16="http://schemas.microsoft.com/office/drawing/2014/main" val="3224697280"/>
                  </a:ext>
                </a:extLst>
              </a:tr>
            </a:tbl>
          </a:graphicData>
        </a:graphic>
      </p:graphicFrame>
      <p:sp>
        <p:nvSpPr>
          <p:cNvPr id="6" name="Rectangle 5"/>
          <p:cNvSpPr/>
          <p:nvPr/>
        </p:nvSpPr>
        <p:spPr>
          <a:xfrm>
            <a:off x="506767" y="6248400"/>
            <a:ext cx="8256233" cy="523220"/>
          </a:xfrm>
          <a:prstGeom prst="rect">
            <a:avLst/>
          </a:prstGeom>
        </p:spPr>
        <p:txBody>
          <a:bodyPr wrap="square">
            <a:spAutoFit/>
          </a:bodyPr>
          <a:lstStyle/>
          <a:p>
            <a:pPr>
              <a:spcBef>
                <a:spcPts val="600"/>
              </a:spcBef>
            </a:pPr>
            <a:r>
              <a:rPr lang="en-US" sz="1400" dirty="0" smtClean="0">
                <a:solidFill>
                  <a:srgbClr val="FF0000"/>
                </a:solidFill>
              </a:rPr>
              <a:t>The other Bureau initiatives (production </a:t>
            </a:r>
            <a:r>
              <a:rPr lang="en-US" sz="1400" dirty="0">
                <a:solidFill>
                  <a:srgbClr val="FF0000"/>
                </a:solidFill>
              </a:rPr>
              <a:t>of more </a:t>
            </a:r>
            <a:r>
              <a:rPr lang="en-US" sz="1400" dirty="0" smtClean="0">
                <a:solidFill>
                  <a:srgbClr val="FF0000"/>
                </a:solidFill>
              </a:rPr>
              <a:t>affordable, streamlining of </a:t>
            </a:r>
            <a:r>
              <a:rPr lang="en-US" sz="1400" dirty="0">
                <a:solidFill>
                  <a:srgbClr val="FF0000"/>
                </a:solidFill>
              </a:rPr>
              <a:t>the City’s land use </a:t>
            </a:r>
            <a:r>
              <a:rPr lang="en-US" sz="1400" dirty="0" smtClean="0">
                <a:solidFill>
                  <a:srgbClr val="FF0000"/>
                </a:solidFill>
              </a:rPr>
              <a:t>regulations and Identification of </a:t>
            </a:r>
            <a:r>
              <a:rPr lang="en-US" sz="1400" dirty="0">
                <a:solidFill>
                  <a:srgbClr val="FF0000"/>
                </a:solidFill>
              </a:rPr>
              <a:t>areas for growth and </a:t>
            </a:r>
            <a:r>
              <a:rPr lang="en-US" sz="1400" dirty="0" smtClean="0">
                <a:solidFill>
                  <a:srgbClr val="FF0000"/>
                </a:solidFill>
              </a:rPr>
              <a:t>preservation are not expected to have budget impacts</a:t>
            </a:r>
            <a:endParaRPr lang="en-US" sz="1400" dirty="0">
              <a:solidFill>
                <a:srgbClr val="FF000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404595"/>
            <a:ext cx="7372350" cy="1133693"/>
          </a:xfrm>
        </p:spPr>
        <p:txBody>
          <a:bodyPr>
            <a:normAutofit fontScale="90000"/>
          </a:bodyPr>
          <a:lstStyle/>
          <a:p>
            <a:pPr marL="800100"/>
            <a:r>
              <a:rPr lang="en-US" sz="4500" b="1" i="1" dirty="0"/>
              <a:t>FY 2023-2024 </a:t>
            </a:r>
            <a:r>
              <a:rPr lang="en-US" sz="4500" b="1" i="1" dirty="0" smtClean="0"/>
              <a:t>Proposed Revenue Increases</a:t>
            </a:r>
            <a:endParaRPr lang="en-US" sz="4500" b="1" i="1" dirty="0"/>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7</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2286000"/>
            <a:ext cx="7753350" cy="923330"/>
          </a:xfrm>
          <a:prstGeom prst="rect">
            <a:avLst/>
          </a:prstGeom>
          <a:noFill/>
        </p:spPr>
        <p:txBody>
          <a:bodyPr wrap="square" rtlCol="0">
            <a:spAutoFit/>
          </a:bodyPr>
          <a:lstStyle/>
          <a:p>
            <a:r>
              <a:rPr lang="en-US" dirty="0" smtClean="0"/>
              <a:t>In March, 2023, the Land Use Bureau submitted to the Board of Representatives a draft ordinance to amend the Bureau’s fee schedule.</a:t>
            </a:r>
          </a:p>
          <a:p>
            <a:r>
              <a:rPr lang="en-US" dirty="0" smtClean="0"/>
              <a:t>The estimated fiscal impact of the proposal is as follows: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91132636"/>
              </p:ext>
            </p:extLst>
          </p:nvPr>
        </p:nvGraphicFramePr>
        <p:xfrm>
          <a:off x="761999" y="3824288"/>
          <a:ext cx="7620002" cy="1501140"/>
        </p:xfrm>
        <a:graphic>
          <a:graphicData uri="http://schemas.openxmlformats.org/drawingml/2006/table">
            <a:tbl>
              <a:tblPr>
                <a:tableStyleId>{5C22544A-7EE6-4342-B048-85BDC9FD1C3A}</a:tableStyleId>
              </a:tblPr>
              <a:tblGrid>
                <a:gridCol w="3313045">
                  <a:extLst>
                    <a:ext uri="{9D8B030D-6E8A-4147-A177-3AD203B41FA5}">
                      <a16:colId xmlns:a16="http://schemas.microsoft.com/office/drawing/2014/main" val="2231212444"/>
                    </a:ext>
                  </a:extLst>
                </a:gridCol>
                <a:gridCol w="1411356">
                  <a:extLst>
                    <a:ext uri="{9D8B030D-6E8A-4147-A177-3AD203B41FA5}">
                      <a16:colId xmlns:a16="http://schemas.microsoft.com/office/drawing/2014/main" val="468418444"/>
                    </a:ext>
                  </a:extLst>
                </a:gridCol>
                <a:gridCol w="2895601">
                  <a:extLst>
                    <a:ext uri="{9D8B030D-6E8A-4147-A177-3AD203B41FA5}">
                      <a16:colId xmlns:a16="http://schemas.microsoft.com/office/drawing/2014/main" val="3211319102"/>
                    </a:ext>
                  </a:extLst>
                </a:gridCol>
              </a:tblGrid>
              <a:tr h="190500">
                <a:tc>
                  <a:txBody>
                    <a:bodyPr/>
                    <a:lstStyle/>
                    <a:p>
                      <a:pPr algn="l" fontAlgn="b">
                        <a:lnSpc>
                          <a:spcPct val="150000"/>
                        </a:lnSpc>
                        <a:buClr>
                          <a:srgbClr val="000000"/>
                        </a:buClr>
                        <a:buSzPts val="1100"/>
                        <a:buFont typeface="Calibri" panose="020F0502020204030204" pitchFamily="34" charset="0"/>
                        <a:buNone/>
                      </a:pPr>
                      <a:r>
                        <a:rPr lang="en-US" sz="1600" u="none" strike="noStrike" dirty="0" smtClean="0">
                          <a:effectLst/>
                          <a:latin typeface="+mn-lt"/>
                        </a:rPr>
                        <a:t>Fee increases, existing fees (≈</a:t>
                      </a:r>
                      <a:r>
                        <a:rPr lang="en-US" sz="1600" u="none" strike="noStrike" dirty="0">
                          <a:effectLst/>
                          <a:latin typeface="+mn-lt"/>
                        </a:rPr>
                        <a:t>10%)</a:t>
                      </a:r>
                      <a:endParaRPr lang="en-US" sz="1600" b="0" i="0" u="none" strike="noStrike" dirty="0">
                        <a:solidFill>
                          <a:srgbClr val="000000"/>
                        </a:solidFill>
                        <a:effectLst/>
                        <a:latin typeface="+mn-lt"/>
                      </a:endParaRPr>
                    </a:p>
                  </a:txBody>
                  <a:tcPr marL="9525" marR="9525" marT="9525" marB="0" anchor="b"/>
                </a:tc>
                <a:tc>
                  <a:txBody>
                    <a:bodyPr/>
                    <a:lstStyle/>
                    <a:p>
                      <a:pPr algn="l" fontAlgn="b">
                        <a:lnSpc>
                          <a:spcPct val="150000"/>
                        </a:lnSpc>
                      </a:pPr>
                      <a:r>
                        <a:rPr lang="en-US" sz="1600" u="none" strike="noStrike" dirty="0">
                          <a:effectLst/>
                          <a:latin typeface="+mn-lt"/>
                        </a:rPr>
                        <a:t> $         75,000.00 </a:t>
                      </a:r>
                      <a:endParaRPr lang="en-US" sz="1600" b="0" i="0" u="none" strike="noStrike" dirty="0">
                        <a:solidFill>
                          <a:srgbClr val="000000"/>
                        </a:solidFill>
                        <a:effectLst/>
                        <a:latin typeface="+mn-lt"/>
                      </a:endParaRPr>
                    </a:p>
                  </a:txBody>
                  <a:tcPr marL="9525" marR="9525" marT="9525" marB="0" anchor="b">
                    <a:solidFill>
                      <a:schemeClr val="accent2">
                        <a:lumMod val="40000"/>
                        <a:lumOff val="60000"/>
                      </a:schemeClr>
                    </a:solidFill>
                  </a:tcPr>
                </a:tc>
                <a:tc>
                  <a:txBody>
                    <a:bodyPr/>
                    <a:lstStyle/>
                    <a:p>
                      <a:pPr algn="l" fontAlgn="b">
                        <a:lnSpc>
                          <a:spcPct val="150000"/>
                        </a:lnSpc>
                      </a:pPr>
                      <a:r>
                        <a:rPr lang="en-US" sz="1600" u="none" strike="noStrike" dirty="0">
                          <a:effectLst/>
                          <a:latin typeface="+mn-lt"/>
                        </a:rPr>
                        <a:t>last FY Dept. Revenue was 748,719</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904671495"/>
                  </a:ext>
                </a:extLst>
              </a:tr>
              <a:tr h="190500">
                <a:tc>
                  <a:txBody>
                    <a:bodyPr/>
                    <a:lstStyle/>
                    <a:p>
                      <a:pPr algn="l" fontAlgn="b">
                        <a:lnSpc>
                          <a:spcPct val="150000"/>
                        </a:lnSpc>
                        <a:buClr>
                          <a:srgbClr val="000000"/>
                        </a:buClr>
                        <a:buSzPts val="1100"/>
                        <a:buFont typeface="Calibri" panose="020F0502020204030204" pitchFamily="34" charset="0"/>
                        <a:buNone/>
                      </a:pPr>
                      <a:r>
                        <a:rPr lang="en-US" sz="1600" b="0" i="0" u="none" strike="noStrike" dirty="0" smtClean="0">
                          <a:solidFill>
                            <a:srgbClr val="000000"/>
                          </a:solidFill>
                          <a:effectLst/>
                          <a:latin typeface="+mn-lt"/>
                        </a:rPr>
                        <a:t>BMR filing fee</a:t>
                      </a:r>
                      <a:endParaRPr lang="en-US" sz="1600" b="0" i="0" u="none" strike="noStrike" dirty="0">
                        <a:solidFill>
                          <a:srgbClr val="000000"/>
                        </a:solidFill>
                        <a:effectLst/>
                        <a:latin typeface="+mn-lt"/>
                      </a:endParaRPr>
                    </a:p>
                  </a:txBody>
                  <a:tcPr marL="9525" marR="9525" marT="9525" marB="0" anchor="b"/>
                </a:tc>
                <a:tc>
                  <a:txBody>
                    <a:bodyPr/>
                    <a:lstStyle/>
                    <a:p>
                      <a:pPr algn="l" fontAlgn="b">
                        <a:lnSpc>
                          <a:spcPct val="150000"/>
                        </a:lnSpc>
                      </a:pPr>
                      <a:r>
                        <a:rPr lang="en-US" sz="1600" u="none" strike="noStrike" dirty="0">
                          <a:effectLst/>
                          <a:latin typeface="+mn-lt"/>
                        </a:rPr>
                        <a:t> $      </a:t>
                      </a:r>
                      <a:r>
                        <a:rPr lang="en-US" sz="1600" u="none" strike="noStrike" dirty="0" smtClean="0">
                          <a:effectLst/>
                          <a:latin typeface="+mn-lt"/>
                        </a:rPr>
                        <a:t>110,000.00 </a:t>
                      </a:r>
                      <a:endParaRPr lang="en-US" sz="1600" b="0" i="0" u="none" strike="noStrike" dirty="0">
                        <a:solidFill>
                          <a:srgbClr val="000000"/>
                        </a:solidFill>
                        <a:effectLst/>
                        <a:latin typeface="+mn-lt"/>
                      </a:endParaRPr>
                    </a:p>
                  </a:txBody>
                  <a:tcPr marL="9525" marR="9525" marT="9525" marB="0" anchor="b">
                    <a:solidFill>
                      <a:schemeClr val="accent2">
                        <a:lumMod val="40000"/>
                        <a:lumOff val="60000"/>
                      </a:schemeClr>
                    </a:solidFill>
                  </a:tcPr>
                </a:tc>
                <a:tc>
                  <a:txBody>
                    <a:bodyPr/>
                    <a:lstStyle/>
                    <a:p>
                      <a:pPr algn="l" fontAlgn="b">
                        <a:lnSpc>
                          <a:spcPct val="150000"/>
                        </a:lnSpc>
                      </a:pPr>
                      <a:r>
                        <a:rPr lang="en-US" sz="1600" u="none" strike="noStrike" dirty="0">
                          <a:effectLst/>
                          <a:latin typeface="+mn-lt"/>
                        </a:rPr>
                        <a:t>≈ 1,100 BMR units in the City</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686766060"/>
                  </a:ext>
                </a:extLst>
              </a:tr>
              <a:tr h="190500">
                <a:tc>
                  <a:txBody>
                    <a:bodyPr/>
                    <a:lstStyle/>
                    <a:p>
                      <a:pPr algn="l" fontAlgn="b">
                        <a:lnSpc>
                          <a:spcPct val="150000"/>
                        </a:lnSpc>
                        <a:buClr>
                          <a:srgbClr val="000000"/>
                        </a:buClr>
                        <a:buSzPts val="1100"/>
                        <a:buFont typeface="Calibri" panose="020F0502020204030204" pitchFamily="34" charset="0"/>
                        <a:buNone/>
                      </a:pPr>
                      <a:r>
                        <a:rPr lang="en-US" sz="1600" b="0" i="0" u="none" strike="noStrike" dirty="0" smtClean="0">
                          <a:solidFill>
                            <a:srgbClr val="000000"/>
                          </a:solidFill>
                          <a:effectLst/>
                          <a:latin typeface="+mn-lt"/>
                        </a:rPr>
                        <a:t>New</a:t>
                      </a:r>
                      <a:r>
                        <a:rPr lang="en-US" sz="1600" b="0" i="0" u="none" strike="noStrike" baseline="0" dirty="0" smtClean="0">
                          <a:solidFill>
                            <a:srgbClr val="000000"/>
                          </a:solidFill>
                          <a:effectLst/>
                          <a:latin typeface="+mn-lt"/>
                        </a:rPr>
                        <a:t> fees</a:t>
                      </a:r>
                      <a:endParaRPr lang="en-US" sz="1600" b="0" i="0" u="none" strike="noStrike" dirty="0">
                        <a:solidFill>
                          <a:srgbClr val="000000"/>
                        </a:solidFill>
                        <a:effectLst/>
                        <a:latin typeface="+mn-lt"/>
                      </a:endParaRPr>
                    </a:p>
                  </a:txBody>
                  <a:tcPr marL="9525" marR="9525" marT="9525" marB="0" anchor="b"/>
                </a:tc>
                <a:tc>
                  <a:txBody>
                    <a:bodyPr/>
                    <a:lstStyle/>
                    <a:p>
                      <a:pPr algn="l" fontAlgn="b">
                        <a:lnSpc>
                          <a:spcPct val="150000"/>
                        </a:lnSpc>
                      </a:pPr>
                      <a:r>
                        <a:rPr lang="en-US" sz="1600" u="none" strike="noStrike" dirty="0">
                          <a:effectLst/>
                          <a:latin typeface="+mn-lt"/>
                        </a:rPr>
                        <a:t> $         50,000.00 </a:t>
                      </a:r>
                      <a:endParaRPr lang="en-US" sz="1600" b="0" i="0" u="none" strike="noStrike" dirty="0">
                        <a:solidFill>
                          <a:srgbClr val="000000"/>
                        </a:solidFill>
                        <a:effectLst/>
                        <a:latin typeface="+mn-lt"/>
                      </a:endParaRPr>
                    </a:p>
                  </a:txBody>
                  <a:tcPr marL="9525" marR="9525" marT="9525" marB="0" anchor="b">
                    <a:solidFill>
                      <a:schemeClr val="accent2">
                        <a:lumMod val="40000"/>
                        <a:lumOff val="60000"/>
                      </a:schemeClr>
                    </a:solidFill>
                  </a:tcPr>
                </a:tc>
                <a:tc>
                  <a:txBody>
                    <a:bodyPr/>
                    <a:lstStyle/>
                    <a:p>
                      <a:pPr algn="l" fontAlgn="b">
                        <a:lnSpc>
                          <a:spcPct val="150000"/>
                        </a:lnSpc>
                      </a:pP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485728486"/>
                  </a:ext>
                </a:extLst>
              </a:tr>
              <a:tr h="190500">
                <a:tc>
                  <a:txBody>
                    <a:bodyPr/>
                    <a:lstStyle/>
                    <a:p>
                      <a:pPr algn="l" fontAlgn="b">
                        <a:lnSpc>
                          <a:spcPct val="150000"/>
                        </a:lnSpc>
                      </a:pPr>
                      <a:r>
                        <a:rPr lang="en-US" sz="1600" b="1" u="none" strike="noStrike" dirty="0">
                          <a:effectLst/>
                          <a:latin typeface="+mn-lt"/>
                        </a:rPr>
                        <a:t>TOTAL ESTIMATED</a:t>
                      </a:r>
                      <a:endParaRPr lang="en-US" sz="1600" b="1" i="0" u="none" strike="noStrike" dirty="0">
                        <a:solidFill>
                          <a:srgbClr val="000000"/>
                        </a:solidFill>
                        <a:effectLst/>
                        <a:latin typeface="+mn-lt"/>
                      </a:endParaRPr>
                    </a:p>
                  </a:txBody>
                  <a:tcPr marL="9525" marR="9525" marT="9525" marB="0" anchor="b"/>
                </a:tc>
                <a:tc>
                  <a:txBody>
                    <a:bodyPr/>
                    <a:lstStyle/>
                    <a:p>
                      <a:pPr algn="l" fontAlgn="b">
                        <a:lnSpc>
                          <a:spcPct val="150000"/>
                        </a:lnSpc>
                      </a:pPr>
                      <a:r>
                        <a:rPr lang="en-US" sz="1600" b="1" u="none" strike="noStrike" dirty="0">
                          <a:effectLst/>
                          <a:latin typeface="+mn-lt"/>
                        </a:rPr>
                        <a:t> $      </a:t>
                      </a:r>
                      <a:r>
                        <a:rPr lang="en-US" sz="1600" b="1" u="none" strike="noStrike" dirty="0" smtClean="0">
                          <a:effectLst/>
                          <a:latin typeface="+mn-lt"/>
                        </a:rPr>
                        <a:t>235,000.00 </a:t>
                      </a:r>
                      <a:endParaRPr lang="en-US" sz="1600" b="1" i="0" u="none" strike="noStrike" dirty="0">
                        <a:solidFill>
                          <a:srgbClr val="000000"/>
                        </a:solidFill>
                        <a:effectLst/>
                        <a:latin typeface="+mn-lt"/>
                      </a:endParaRPr>
                    </a:p>
                  </a:txBody>
                  <a:tcPr marL="9525" marR="9525" marT="9525" marB="0" anchor="b">
                    <a:solidFill>
                      <a:schemeClr val="accent2">
                        <a:lumMod val="60000"/>
                        <a:lumOff val="40000"/>
                      </a:schemeClr>
                    </a:solidFill>
                  </a:tcPr>
                </a:tc>
                <a:tc>
                  <a:txBody>
                    <a:bodyPr/>
                    <a:lstStyle/>
                    <a:p>
                      <a:pPr algn="l" fontAlgn="b">
                        <a:lnSpc>
                          <a:spcPct val="150000"/>
                        </a:lnSpc>
                      </a:pP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4148288790"/>
                  </a:ext>
                </a:extLst>
              </a:tr>
            </a:tbl>
          </a:graphicData>
        </a:graphic>
      </p:graphicFrame>
    </p:spTree>
    <p:extLst>
      <p:ext uri="{BB962C8B-B14F-4D97-AF65-F5344CB8AC3E}">
        <p14:creationId xmlns:p14="http://schemas.microsoft.com/office/powerpoint/2010/main" val="3216041642"/>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24943</TotalTime>
  <Words>726</Words>
  <Application>Microsoft Office PowerPoint</Application>
  <PresentationFormat>On-screen Show (4:3)</PresentationFormat>
  <Paragraphs>110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Wingdings</vt:lpstr>
      <vt:lpstr>Office Theme</vt:lpstr>
      <vt:lpstr>CITY OF STAMFORD LAND USE BUREAU    Ralph Blessing phone: (203) 977-4714 email: rblessing@stamfordct.gov    March 28, 2023 </vt:lpstr>
      <vt:lpstr>Department Introduction &amp; Brief History</vt:lpstr>
      <vt:lpstr>PowerPoint Presentation</vt:lpstr>
      <vt:lpstr>Major organizational changes </vt:lpstr>
      <vt:lpstr>PowerPoint Presentation</vt:lpstr>
      <vt:lpstr>FY 2023-2024 Goals</vt:lpstr>
      <vt:lpstr>FY 2023-2024 Proposed Revenue Increases</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Blessing, Ralph</cp:lastModifiedBy>
  <cp:revision>127</cp:revision>
  <cp:lastPrinted>2023-02-13T12:54:25Z</cp:lastPrinted>
  <dcterms:created xsi:type="dcterms:W3CDTF">2015-07-08T22:36:06Z</dcterms:created>
  <dcterms:modified xsi:type="dcterms:W3CDTF">2023-03-22T14:27:07Z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