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7"/>
  </p:notesMasterIdLst>
  <p:handoutMasterIdLst>
    <p:handoutMasterId r:id="rId8"/>
  </p:handoutMasterIdLst>
  <p:sldIdLst>
    <p:sldId id="279" r:id="rId2"/>
    <p:sldId id="278" r:id="rId3"/>
    <p:sldId id="281" r:id="rId4"/>
    <p:sldId id="265" r:id="rId5"/>
    <p:sldId id="274" r:id="rId6"/>
  </p:sldIdLst>
  <p:sldSz cx="9144000" cy="6858000" type="screen4x3"/>
  <p:notesSz cx="6950075" cy="9236075"/>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6" userDrawn="1">
          <p15:clr>
            <a:srgbClr val="A4A3A4"/>
          </p15:clr>
        </p15:guide>
        <p15:guide id="2" pos="2185" userDrawn="1">
          <p15:clr>
            <a:srgbClr val="A4A3A4"/>
          </p15:clr>
        </p15:guide>
        <p15:guide id="3" orient="horz" pos="2909" userDrawn="1">
          <p15:clr>
            <a:srgbClr val="A4A3A4"/>
          </p15:clr>
        </p15:guide>
        <p15:guide id="4"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886"/>
        <p:guide pos="2185"/>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lvl1pPr defTabSz="923209"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36470"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lvl1pPr algn="r" defTabSz="923209"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77331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defTabSz="923209"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36470" y="877331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algn="r" defTabSz="923209"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ctr" anchorCtr="0" compatLnSpc="1">
            <a:prstTxWarp prst="textNoShape">
              <a:avLst/>
            </a:prstTxWarp>
          </a:bodyPr>
          <a:lstStyle>
            <a:lvl1pPr defTabSz="923209">
              <a:defRPr sz="1200"/>
            </a:lvl1pPr>
          </a:lstStyle>
          <a:p>
            <a:endParaRPr lang="en-US" altLang="en-US" dirty="0"/>
          </a:p>
        </p:txBody>
      </p:sp>
      <p:sp>
        <p:nvSpPr>
          <p:cNvPr id="1027" name="Rectangle 3"/>
          <p:cNvSpPr>
            <a:spLocks noGrp="1" noChangeArrowheads="1"/>
          </p:cNvSpPr>
          <p:nvPr>
            <p:ph type="dt" idx="1"/>
          </p:nvPr>
        </p:nvSpPr>
        <p:spPr bwMode="auto">
          <a:xfrm>
            <a:off x="3938059" y="0"/>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6" tIns="46197" rIns="92396" bIns="46197" numCol="1" anchor="ctr" anchorCtr="0" compatLnSpc="1">
            <a:prstTxWarp prst="textNoShape">
              <a:avLst/>
            </a:prstTxWarp>
          </a:bodyPr>
          <a:lstStyle>
            <a:lvl1pPr algn="r" defTabSz="923209">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68400" y="695325"/>
            <a:ext cx="4613275"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26041" y="4387458"/>
            <a:ext cx="5097995" cy="415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77490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defTabSz="923209">
              <a:defRPr sz="1200"/>
            </a:lvl1pPr>
          </a:lstStyle>
          <a:p>
            <a:endParaRPr lang="en-US" altLang="en-US" dirty="0"/>
          </a:p>
        </p:txBody>
      </p:sp>
      <p:sp>
        <p:nvSpPr>
          <p:cNvPr id="1031" name="Rectangle 7"/>
          <p:cNvSpPr>
            <a:spLocks noGrp="1" noChangeArrowheads="1"/>
          </p:cNvSpPr>
          <p:nvPr>
            <p:ph type="sldNum" sz="quarter" idx="5"/>
          </p:nvPr>
        </p:nvSpPr>
        <p:spPr bwMode="auto">
          <a:xfrm>
            <a:off x="3938059" y="8774908"/>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6" tIns="46197" rIns="92396" bIns="46197" numCol="1" anchor="b" anchorCtr="0" compatLnSpc="1">
            <a:prstTxWarp prst="textNoShape">
              <a:avLst/>
            </a:prstTxWarp>
          </a:bodyPr>
          <a:lstStyle>
            <a:lvl1pPr algn="r" defTabSz="923209">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smtClean="0"/>
              <a:t>Recycling &amp; Sanitation </a:t>
            </a:r>
            <a:br>
              <a:rPr lang="en-US" sz="4200" b="1" dirty="0" smtClean="0"/>
            </a:br>
            <a:r>
              <a:rPr lang="en-US" sz="4200" b="1" dirty="0"/>
              <a:t/>
            </a:r>
            <a:br>
              <a:rPr lang="en-US" sz="4200" b="1" dirty="0"/>
            </a:br>
            <a:r>
              <a:rPr lang="en-US" sz="4200" b="1" dirty="0"/>
              <a:t/>
            </a:r>
            <a:br>
              <a:rPr lang="en-US" sz="4200" b="1" dirty="0"/>
            </a:br>
            <a:r>
              <a:rPr lang="en-US" sz="4200" b="1" dirty="0"/>
              <a:t/>
            </a:r>
            <a:br>
              <a:rPr lang="en-US" sz="4200" b="1" dirty="0"/>
            </a:br>
            <a:r>
              <a:rPr lang="en-US" sz="4200" b="1" dirty="0"/>
              <a:t/>
            </a:r>
            <a:br>
              <a:rPr lang="en-US" sz="4200" b="1" dirty="0"/>
            </a:br>
            <a:r>
              <a:rPr lang="en-US" sz="2000" b="1" dirty="0" smtClean="0"/>
              <a:t>Dan Colleluori</a:t>
            </a:r>
            <a:r>
              <a:rPr lang="en-US" sz="2000" b="1" dirty="0"/>
              <a:t/>
            </a:r>
            <a:br>
              <a:rPr lang="en-US" sz="2000" b="1" dirty="0"/>
            </a:br>
            <a:r>
              <a:rPr lang="en-US" sz="2000" b="1" dirty="0" smtClean="0"/>
              <a:t>203 -977-4117</a:t>
            </a:r>
            <a:r>
              <a:rPr lang="en-US" sz="2000" b="1" dirty="0"/>
              <a:t/>
            </a:r>
            <a:br>
              <a:rPr lang="en-US" sz="2000" b="1" dirty="0"/>
            </a:br>
            <a:r>
              <a:rPr lang="en-US" sz="2000" b="1" dirty="0" smtClean="0"/>
              <a:t>March 2023</a:t>
            </a:r>
            <a:r>
              <a:rPr lang="en-US" sz="4200" dirty="0"/>
              <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3117851"/>
            <a:ext cx="7886700" cy="3059112"/>
          </a:xfrm>
        </p:spPr>
        <p:txBody>
          <a:bodyPr>
            <a:normAutofit fontScale="40000" lnSpcReduction="20000"/>
          </a:bodyPr>
          <a:lstStyle/>
          <a:p>
            <a:r>
              <a:rPr lang="en-US" b="1" dirty="0"/>
              <a:t>State Your Department’s Mission</a:t>
            </a:r>
            <a:r>
              <a:rPr lang="en-US" dirty="0"/>
              <a:t>:</a:t>
            </a:r>
          </a:p>
          <a:p>
            <a:r>
              <a:rPr lang="en-US" dirty="0"/>
              <a:t>The mission of the Recycling and Sanitation Department is to provide for the efficient and expedient collection of garbage and recyclables from designated areas within the City of Stamford. The Department manages the Transfer Station, Scale House, Katrina Mygatt Recycling Center, Take it or Leave it and Book Swap along with the Scofield Public Works facility during Recycling events.</a:t>
            </a:r>
          </a:p>
          <a:p>
            <a:r>
              <a:rPr lang="en-US" dirty="0" smtClean="0"/>
              <a:t>With </a:t>
            </a:r>
            <a:r>
              <a:rPr lang="en-US" dirty="0"/>
              <a:t>the goal to minimize waste the Department has initiated a food waste composting program that reduces waste while enhancing the City sustainability. </a:t>
            </a:r>
          </a:p>
          <a:p>
            <a:r>
              <a:rPr lang="en-US" dirty="0" smtClean="0"/>
              <a:t>Enhance </a:t>
            </a:r>
            <a:r>
              <a:rPr lang="en-US" dirty="0"/>
              <a:t>recycling services by providing updated recycling information to the Public as well research new programs for  recycling and sustainability.  The Department also provides collection events for hazardous waste, and additional special collection events to enhance service to residents.</a:t>
            </a:r>
          </a:p>
          <a:p>
            <a:r>
              <a:rPr lang="en-US" b="1" dirty="0"/>
              <a:t>State Your Department’s Strategic Initiatives for </a:t>
            </a:r>
            <a:r>
              <a:rPr lang="en-US" b="1" dirty="0" smtClean="0"/>
              <a:t>FY2023-2024</a:t>
            </a:r>
            <a:r>
              <a:rPr lang="en-US" dirty="0" smtClean="0"/>
              <a:t>:</a:t>
            </a:r>
          </a:p>
          <a:p>
            <a:r>
              <a:rPr lang="en-US" dirty="0" smtClean="0"/>
              <a:t>Maintain </a:t>
            </a:r>
            <a:r>
              <a:rPr lang="en-US" u="sng" dirty="0" smtClean="0"/>
              <a:t>quality</a:t>
            </a:r>
            <a:r>
              <a:rPr lang="en-US" dirty="0" smtClean="0"/>
              <a:t> Public services.</a:t>
            </a:r>
          </a:p>
          <a:p>
            <a:r>
              <a:rPr lang="en-US" dirty="0" smtClean="0"/>
              <a:t>Reduce waste by improving composting program and continue to educate residents on waste reduction, recycling and composting.</a:t>
            </a:r>
          </a:p>
          <a:p>
            <a:r>
              <a:rPr lang="en-US" dirty="0" smtClean="0"/>
              <a:t>Prepare for expansion of City garbage collection due to WPCA expansion.</a:t>
            </a:r>
            <a:endParaRPr lang="en-US" dirty="0"/>
          </a:p>
        </p:txBody>
      </p:sp>
    </p:spTree>
    <p:extLst>
      <p:ext uri="{BB962C8B-B14F-4D97-AF65-F5344CB8AC3E}">
        <p14:creationId xmlns:p14="http://schemas.microsoft.com/office/powerpoint/2010/main" val="38733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cxnSp>
        <p:nvCxnSpPr>
          <p:cNvPr id="23" name="AutoShape 2"/>
          <p:cNvCxnSpPr>
            <a:cxnSpLocks noChangeShapeType="1"/>
          </p:cNvCxnSpPr>
          <p:nvPr/>
        </p:nvCxnSpPr>
        <p:spPr bwMode="auto">
          <a:xfrm flipH="1" flipV="1">
            <a:off x="482600" y="2203450"/>
            <a:ext cx="0" cy="366713"/>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3"/>
          <p:cNvCxnSpPr>
            <a:cxnSpLocks noChangeShapeType="1"/>
          </p:cNvCxnSpPr>
          <p:nvPr/>
        </p:nvCxnSpPr>
        <p:spPr bwMode="auto">
          <a:xfrm flipV="1">
            <a:off x="8350250" y="2200275"/>
            <a:ext cx="11113" cy="328612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4"/>
          <p:cNvCxnSpPr>
            <a:cxnSpLocks noChangeShapeType="1"/>
          </p:cNvCxnSpPr>
          <p:nvPr/>
        </p:nvCxnSpPr>
        <p:spPr bwMode="auto">
          <a:xfrm flipH="1">
            <a:off x="2505075" y="2206625"/>
            <a:ext cx="1588" cy="2747963"/>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5"/>
          <p:cNvCxnSpPr>
            <a:cxnSpLocks noChangeShapeType="1"/>
          </p:cNvCxnSpPr>
          <p:nvPr/>
        </p:nvCxnSpPr>
        <p:spPr bwMode="auto">
          <a:xfrm flipH="1" flipV="1">
            <a:off x="2132013" y="4314825"/>
            <a:ext cx="631825"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 name="AutoShape 6"/>
          <p:cNvCxnSpPr>
            <a:cxnSpLocks noChangeShapeType="1"/>
          </p:cNvCxnSpPr>
          <p:nvPr/>
        </p:nvCxnSpPr>
        <p:spPr bwMode="auto">
          <a:xfrm flipH="1">
            <a:off x="2032000" y="3581400"/>
            <a:ext cx="781050"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1" name="AutoShape 7"/>
          <p:cNvCxnSpPr>
            <a:cxnSpLocks noChangeShapeType="1"/>
          </p:cNvCxnSpPr>
          <p:nvPr/>
        </p:nvCxnSpPr>
        <p:spPr bwMode="auto">
          <a:xfrm>
            <a:off x="5503863" y="4019550"/>
            <a:ext cx="2254250" cy="127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9" name="AutoShape 8"/>
          <p:cNvSpPr>
            <a:spLocks noChangeArrowheads="1"/>
          </p:cNvSpPr>
          <p:nvPr/>
        </p:nvSpPr>
        <p:spPr bwMode="auto">
          <a:xfrm>
            <a:off x="7729538" y="3714750"/>
            <a:ext cx="1201737" cy="614363"/>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smtClean="0">
                <a:solidFill>
                  <a:srgbClr val="000000"/>
                </a:solidFill>
                <a:latin typeface="Calibri" panose="020F0502020204030204" pitchFamily="34" charset="0"/>
              </a:rPr>
              <a:t>Recycling</a:t>
            </a:r>
            <a:r>
              <a:rPr kumimoji="0" lang="en-US" altLang="en-US" sz="1200" b="0" i="0" u="none" strike="noStrike" cap="none" normalizeH="0" baseline="0" smtClean="0">
                <a:ln>
                  <a:noFill/>
                </a:ln>
                <a:solidFill>
                  <a:srgbClr val="000000"/>
                </a:solidFill>
                <a:effectLst/>
                <a:latin typeface="Calibri" panose="020F0502020204030204" pitchFamily="34" charset="0"/>
              </a:rPr>
              <a:t> </a:t>
            </a:r>
            <a:r>
              <a:rPr kumimoji="0" lang="en-US" altLang="en-US" sz="1200" b="0" i="0" u="none" strike="noStrike" cap="none" normalizeH="0" baseline="0" dirty="0" smtClean="0">
                <a:ln>
                  <a:noFill/>
                </a:ln>
                <a:solidFill>
                  <a:srgbClr val="000000"/>
                </a:solidFill>
                <a:effectLst/>
                <a:latin typeface="Calibri" panose="020F0502020204030204" pitchFamily="34" charset="0"/>
              </a:rPr>
              <a:t>Driver (7)</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41" name="AutoShape 9"/>
          <p:cNvCxnSpPr>
            <a:cxnSpLocks noChangeShapeType="1"/>
          </p:cNvCxnSpPr>
          <p:nvPr/>
        </p:nvCxnSpPr>
        <p:spPr bwMode="auto">
          <a:xfrm>
            <a:off x="5743575" y="2206625"/>
            <a:ext cx="0" cy="26162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AutoShape 10"/>
          <p:cNvCxnSpPr>
            <a:cxnSpLocks noChangeShapeType="1"/>
          </p:cNvCxnSpPr>
          <p:nvPr/>
        </p:nvCxnSpPr>
        <p:spPr bwMode="auto">
          <a:xfrm flipH="1">
            <a:off x="7623175" y="5497513"/>
            <a:ext cx="255588"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3" name="AutoShape 11"/>
          <p:cNvCxnSpPr>
            <a:cxnSpLocks noChangeShapeType="1"/>
          </p:cNvCxnSpPr>
          <p:nvPr/>
        </p:nvCxnSpPr>
        <p:spPr bwMode="auto">
          <a:xfrm>
            <a:off x="7620000" y="4037013"/>
            <a:ext cx="3175" cy="14605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6" name="AutoShape 12"/>
          <p:cNvCxnSpPr>
            <a:cxnSpLocks noChangeShapeType="1"/>
          </p:cNvCxnSpPr>
          <p:nvPr/>
        </p:nvCxnSpPr>
        <p:spPr bwMode="auto">
          <a:xfrm>
            <a:off x="4710113" y="4629150"/>
            <a:ext cx="0" cy="33972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AutoShape 13"/>
          <p:cNvSpPr>
            <a:spLocks noChangeArrowheads="1"/>
          </p:cNvSpPr>
          <p:nvPr/>
        </p:nvSpPr>
        <p:spPr bwMode="auto">
          <a:xfrm>
            <a:off x="4224338" y="4808538"/>
            <a:ext cx="931862" cy="636587"/>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Laborer (23)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45" name="AutoShape 14"/>
          <p:cNvCxnSpPr>
            <a:cxnSpLocks noChangeShapeType="1"/>
          </p:cNvCxnSpPr>
          <p:nvPr/>
        </p:nvCxnSpPr>
        <p:spPr bwMode="auto">
          <a:xfrm flipH="1">
            <a:off x="6807200" y="4637088"/>
            <a:ext cx="0" cy="271462"/>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9" name="AutoShape 15"/>
          <p:cNvCxnSpPr>
            <a:cxnSpLocks noChangeShapeType="1"/>
          </p:cNvCxnSpPr>
          <p:nvPr/>
        </p:nvCxnSpPr>
        <p:spPr bwMode="auto">
          <a:xfrm>
            <a:off x="7624763" y="4784725"/>
            <a:ext cx="358775"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6" name="Line 16"/>
          <p:cNvSpPr>
            <a:spLocks noChangeShapeType="1"/>
          </p:cNvSpPr>
          <p:nvPr/>
        </p:nvSpPr>
        <p:spPr bwMode="auto">
          <a:xfrm flipH="1">
            <a:off x="4349750" y="715963"/>
            <a:ext cx="25400" cy="14890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17"/>
          <p:cNvSpPr>
            <a:spLocks noChangeArrowheads="1"/>
          </p:cNvSpPr>
          <p:nvPr/>
        </p:nvSpPr>
        <p:spPr bwMode="auto">
          <a:xfrm>
            <a:off x="2235200" y="25400"/>
            <a:ext cx="4686300" cy="738188"/>
          </a:xfrm>
          <a:prstGeom prst="flowChartAlternateProcess">
            <a:avLst/>
          </a:prstGeom>
          <a:solidFill>
            <a:srgbClr val="FFFFFF"/>
          </a:solidFill>
          <a:ln w="12700" cap="rnd" algn="in">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Director of Operations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AutoShape 18"/>
          <p:cNvSpPr>
            <a:spLocks noChangeArrowheads="1"/>
          </p:cNvSpPr>
          <p:nvPr/>
        </p:nvSpPr>
        <p:spPr bwMode="auto">
          <a:xfrm>
            <a:off x="835025" y="4149725"/>
            <a:ext cx="1397000" cy="366713"/>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Permit Clerk</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9" name="AutoShape 19"/>
          <p:cNvSpPr>
            <a:spLocks noChangeArrowheads="1"/>
          </p:cNvSpPr>
          <p:nvPr/>
        </p:nvSpPr>
        <p:spPr bwMode="auto">
          <a:xfrm>
            <a:off x="2700338" y="3275013"/>
            <a:ext cx="1181100" cy="611187"/>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Field Operator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AutoShape 20"/>
          <p:cNvSpPr>
            <a:spLocks noChangeArrowheads="1"/>
          </p:cNvSpPr>
          <p:nvPr/>
        </p:nvSpPr>
        <p:spPr bwMode="auto">
          <a:xfrm>
            <a:off x="3244850" y="944563"/>
            <a:ext cx="2286000" cy="274637"/>
          </a:xfrm>
          <a:prstGeom prst="flowChartAlternateProcess">
            <a:avLst/>
          </a:prstGeom>
          <a:gradFill rotWithShape="0">
            <a:gsLst>
              <a:gs pos="0">
                <a:srgbClr val="FFFFFF"/>
              </a:gs>
              <a:gs pos="100000">
                <a:srgbClr val="999999"/>
              </a:gs>
            </a:gsLst>
            <a:lin ang="5400000" scaled="1"/>
          </a:gradFill>
          <a:ln w="12700" algn="in">
            <a:solidFill>
              <a:srgbClr val="666666"/>
            </a:solidFill>
            <a:miter lim="800000"/>
            <a:headEnd/>
            <a:tailEnd/>
          </a:ln>
          <a:effectLst>
            <a:outerShdw dist="28398" dir="3806097" algn="ctr" rotWithShape="0">
              <a:srgbClr val="808080">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Transfer Station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AutoShape 21"/>
          <p:cNvSpPr>
            <a:spLocks noChangeArrowheads="1"/>
          </p:cNvSpPr>
          <p:nvPr/>
        </p:nvSpPr>
        <p:spPr bwMode="auto">
          <a:xfrm>
            <a:off x="2700338" y="4079875"/>
            <a:ext cx="1179512" cy="468313"/>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Cashier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AutoShape 22"/>
          <p:cNvSpPr>
            <a:spLocks noChangeArrowheads="1"/>
          </p:cNvSpPr>
          <p:nvPr/>
        </p:nvSpPr>
        <p:spPr bwMode="auto">
          <a:xfrm>
            <a:off x="1400175" y="2520950"/>
            <a:ext cx="2211388" cy="612775"/>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rPr>
              <a:t>Operations Supervisor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AutoShape 23"/>
          <p:cNvSpPr>
            <a:spLocks noChangeArrowheads="1"/>
          </p:cNvSpPr>
          <p:nvPr/>
        </p:nvSpPr>
        <p:spPr bwMode="auto">
          <a:xfrm>
            <a:off x="812800" y="3276600"/>
            <a:ext cx="1419225" cy="608013"/>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Heavy Equipment Operator (5</a:t>
            </a:r>
            <a:r>
              <a:rPr kumimoji="0" lang="en-US" altLang="en-US" sz="12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AutoShape 24"/>
          <p:cNvSpPr>
            <a:spLocks noChangeArrowheads="1"/>
          </p:cNvSpPr>
          <p:nvPr/>
        </p:nvSpPr>
        <p:spPr bwMode="auto">
          <a:xfrm>
            <a:off x="3244850" y="1339850"/>
            <a:ext cx="2286000" cy="723900"/>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Solid Waste Supervisor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AutoShape 25"/>
          <p:cNvSpPr>
            <a:spLocks noChangeArrowheads="1"/>
          </p:cNvSpPr>
          <p:nvPr/>
        </p:nvSpPr>
        <p:spPr bwMode="auto">
          <a:xfrm>
            <a:off x="822325" y="4770438"/>
            <a:ext cx="1412875" cy="366712"/>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Laborer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AutoShape 26"/>
          <p:cNvSpPr>
            <a:spLocks noChangeArrowheads="1"/>
          </p:cNvSpPr>
          <p:nvPr/>
        </p:nvSpPr>
        <p:spPr bwMode="auto">
          <a:xfrm>
            <a:off x="7758113" y="4462463"/>
            <a:ext cx="1173162" cy="615950"/>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Laborer (9)</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 name="AutoShape 27"/>
          <p:cNvSpPr>
            <a:spLocks noChangeArrowheads="1"/>
          </p:cNvSpPr>
          <p:nvPr/>
        </p:nvSpPr>
        <p:spPr bwMode="auto">
          <a:xfrm>
            <a:off x="7265988" y="2486025"/>
            <a:ext cx="1616075" cy="320675"/>
          </a:xfrm>
          <a:prstGeom prst="flowChartAlternateProcess">
            <a:avLst/>
          </a:prstGeom>
          <a:gradFill rotWithShape="0">
            <a:gsLst>
              <a:gs pos="0">
                <a:srgbClr val="FFFFFF"/>
              </a:gs>
              <a:gs pos="100000">
                <a:srgbClr val="999999"/>
              </a:gs>
            </a:gsLst>
            <a:lin ang="5400000" scaled="1"/>
          </a:gradFill>
          <a:ln w="12700" algn="in">
            <a:solidFill>
              <a:srgbClr val="666666"/>
            </a:solidFill>
            <a:miter lim="800000"/>
            <a:headEnd/>
            <a:tailEnd/>
          </a:ln>
          <a:effectLst>
            <a:outerShdw dist="28398" dir="3806097" algn="ctr" rotWithShape="0">
              <a:srgbClr val="808080">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Recycling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AutoShape 28"/>
          <p:cNvSpPr>
            <a:spLocks noChangeArrowheads="1"/>
          </p:cNvSpPr>
          <p:nvPr/>
        </p:nvSpPr>
        <p:spPr bwMode="auto">
          <a:xfrm>
            <a:off x="4062413" y="3709988"/>
            <a:ext cx="1468437" cy="623887"/>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Operations Foreman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053" name="AutoShape 29"/>
          <p:cNvCxnSpPr>
            <a:cxnSpLocks noChangeShapeType="1"/>
          </p:cNvCxnSpPr>
          <p:nvPr/>
        </p:nvCxnSpPr>
        <p:spPr bwMode="auto">
          <a:xfrm>
            <a:off x="4708525" y="4632325"/>
            <a:ext cx="2103438" cy="317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9" name="AutoShape 30"/>
          <p:cNvSpPr>
            <a:spLocks noChangeArrowheads="1"/>
          </p:cNvSpPr>
          <p:nvPr/>
        </p:nvSpPr>
        <p:spPr bwMode="auto">
          <a:xfrm>
            <a:off x="6334125" y="4784725"/>
            <a:ext cx="931863" cy="636588"/>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Collection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Driver (10)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AutoShape 31"/>
          <p:cNvSpPr>
            <a:spLocks noChangeArrowheads="1"/>
          </p:cNvSpPr>
          <p:nvPr/>
        </p:nvSpPr>
        <p:spPr bwMode="auto">
          <a:xfrm>
            <a:off x="4891088" y="2520950"/>
            <a:ext cx="1746250" cy="285750"/>
          </a:xfrm>
          <a:prstGeom prst="flowChartAlternateProcess">
            <a:avLst/>
          </a:prstGeom>
          <a:gradFill rotWithShape="0">
            <a:gsLst>
              <a:gs pos="0">
                <a:srgbClr val="FFFFFF"/>
              </a:gs>
              <a:gs pos="100000">
                <a:srgbClr val="999999"/>
              </a:gs>
            </a:gsLst>
            <a:lin ang="5400000" scaled="1"/>
          </a:gradFill>
          <a:ln w="12700" algn="in">
            <a:solidFill>
              <a:srgbClr val="666666"/>
            </a:solidFill>
            <a:miter lim="800000"/>
            <a:headEnd/>
            <a:tailEnd/>
          </a:ln>
          <a:effectLst>
            <a:outerShdw dist="28398" dir="3806097" algn="ctr" rotWithShape="0">
              <a:srgbClr val="808080">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Collection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AutoShape 32"/>
          <p:cNvSpPr>
            <a:spLocks noChangeArrowheads="1"/>
          </p:cNvSpPr>
          <p:nvPr/>
        </p:nvSpPr>
        <p:spPr bwMode="auto">
          <a:xfrm>
            <a:off x="12700" y="2486025"/>
            <a:ext cx="946150" cy="320675"/>
          </a:xfrm>
          <a:prstGeom prst="flowChartAlternateProcess">
            <a:avLst/>
          </a:prstGeom>
          <a:gradFill rotWithShape="0">
            <a:gsLst>
              <a:gs pos="0">
                <a:srgbClr val="FFFFFF"/>
              </a:gs>
              <a:gs pos="100000">
                <a:srgbClr val="999999"/>
              </a:gs>
            </a:gsLst>
            <a:lin ang="5400000" scaled="1"/>
          </a:gradFill>
          <a:ln w="12700" algn="in">
            <a:solidFill>
              <a:srgbClr val="666666"/>
            </a:solidFill>
            <a:miter lim="800000"/>
            <a:headEnd/>
            <a:tailEnd/>
          </a:ln>
          <a:effectLst>
            <a:outerShdw dist="28398" dir="3806097" algn="ctr" rotWithShape="0">
              <a:srgbClr val="808080">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Haulaway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AutoShape 33"/>
          <p:cNvSpPr>
            <a:spLocks noChangeArrowheads="1"/>
          </p:cNvSpPr>
          <p:nvPr/>
        </p:nvSpPr>
        <p:spPr bwMode="auto">
          <a:xfrm>
            <a:off x="4775200" y="2946400"/>
            <a:ext cx="2033588" cy="612775"/>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rPr>
              <a:t>Operations Supervisor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058" name="AutoShape 34"/>
          <p:cNvCxnSpPr>
            <a:cxnSpLocks noChangeShapeType="1"/>
          </p:cNvCxnSpPr>
          <p:nvPr/>
        </p:nvCxnSpPr>
        <p:spPr bwMode="auto">
          <a:xfrm flipV="1">
            <a:off x="482600" y="2203450"/>
            <a:ext cx="7885113" cy="317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3" name="AutoShape 35"/>
          <p:cNvSpPr>
            <a:spLocks noChangeArrowheads="1"/>
          </p:cNvSpPr>
          <p:nvPr/>
        </p:nvSpPr>
        <p:spPr bwMode="auto">
          <a:xfrm>
            <a:off x="2697163" y="4681538"/>
            <a:ext cx="1196975" cy="604837"/>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Office Support Specialist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060" name="AutoShape 36"/>
          <p:cNvCxnSpPr>
            <a:cxnSpLocks noChangeShapeType="1"/>
          </p:cNvCxnSpPr>
          <p:nvPr/>
        </p:nvCxnSpPr>
        <p:spPr bwMode="auto">
          <a:xfrm>
            <a:off x="2228850" y="4953000"/>
            <a:ext cx="466725"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24" name="AutoShape 37"/>
          <p:cNvSpPr>
            <a:spLocks noChangeArrowheads="1"/>
          </p:cNvSpPr>
          <p:nvPr/>
        </p:nvSpPr>
        <p:spPr bwMode="auto">
          <a:xfrm>
            <a:off x="7758113" y="5176838"/>
            <a:ext cx="1173162" cy="627062"/>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Recycling  Driver II (2)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25" name="AutoShape 38"/>
          <p:cNvSpPr>
            <a:spLocks noChangeArrowheads="1"/>
          </p:cNvSpPr>
          <p:nvPr/>
        </p:nvSpPr>
        <p:spPr bwMode="auto">
          <a:xfrm>
            <a:off x="5294313" y="4805363"/>
            <a:ext cx="931862" cy="636587"/>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Collection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Driver II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0" name="AutoShape 39"/>
          <p:cNvSpPr>
            <a:spLocks noChangeArrowheads="1"/>
          </p:cNvSpPr>
          <p:nvPr/>
        </p:nvSpPr>
        <p:spPr bwMode="auto">
          <a:xfrm>
            <a:off x="5953125" y="3714750"/>
            <a:ext cx="1466850" cy="623888"/>
          </a:xfrm>
          <a:prstGeom prst="flowChartAlternateProcess">
            <a:avLst/>
          </a:prstGeom>
          <a:gradFill rotWithShape="0">
            <a:gsLst>
              <a:gs pos="0">
                <a:srgbClr val="FFFFFF"/>
              </a:gs>
              <a:gs pos="100000">
                <a:srgbClr val="EBEBEB"/>
              </a:gs>
            </a:gsLst>
            <a:lin ang="5400000" scaled="1"/>
          </a:gradFill>
          <a:ln w="12700" algn="in">
            <a:solidFill>
              <a:srgbClr val="E1E1E1"/>
            </a:solidFill>
            <a:miter lim="800000"/>
            <a:headEnd/>
            <a:tailEnd/>
          </a:ln>
          <a:effectLst>
            <a:outerShdw dist="28398" dir="3806097" algn="ctr" rotWithShape="0">
              <a:srgbClr val="666666">
                <a:alpha val="50000"/>
              </a:srgbClr>
            </a:outerShdw>
          </a:effectLst>
        </p:spPr>
        <p:txBody>
          <a:bodyPr vert="horz" wrap="square" lIns="76200" tIns="76200" rIns="76200" bIns="762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Vehicle &amp; Equip. Foreman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969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193" name="Rectangle 50192">
            <a:extLst>
              <a:ext uri="{FF2B5EF4-FFF2-40B4-BE49-F238E27FC236}">
                <a16:creationId xmlns:a16="http://schemas.microsoft.com/office/drawing/2014/main" id="{3346177D-ADC4-4968-B747-5CFCD390B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708221" y="1219200"/>
            <a:ext cx="5070019" cy="5029200"/>
          </a:xfrm>
        </p:spPr>
        <p:txBody>
          <a:bodyPr anchor="t">
            <a:normAutofit lnSpcReduction="10000"/>
          </a:bodyPr>
          <a:lstStyle/>
          <a:p>
            <a:pPr marL="457200" lvl="1" indent="0">
              <a:buNone/>
            </a:pPr>
            <a:r>
              <a:rPr lang="en-US" altLang="en-US" sz="1700" b="1" i="1" dirty="0"/>
              <a:t>What are the most significant accomplishments made &amp; challenges faced by the department in the last FY 2021-2022.</a:t>
            </a:r>
          </a:p>
          <a:p>
            <a:pPr marL="457200" lvl="1" indent="0">
              <a:buNone/>
            </a:pPr>
            <a:endParaRPr lang="en-US" altLang="en-US" sz="1700" dirty="0"/>
          </a:p>
          <a:p>
            <a:pPr lvl="2"/>
            <a:r>
              <a:rPr lang="en-US" altLang="en-US" sz="1700" b="1" dirty="0"/>
              <a:t>Improving service </a:t>
            </a:r>
            <a:r>
              <a:rPr lang="en-US" altLang="en-US" sz="1700" b="1" dirty="0" smtClean="0"/>
              <a:t>delivery:</a:t>
            </a:r>
          </a:p>
          <a:p>
            <a:pPr marL="914400" lvl="2" indent="0">
              <a:buNone/>
            </a:pPr>
            <a:r>
              <a:rPr lang="en-US" altLang="en-US" sz="1700" dirty="0" smtClean="0"/>
              <a:t>- Closing 98% of fixit requests with in 48 hours. </a:t>
            </a:r>
            <a:endParaRPr lang="en-US" altLang="en-US" sz="1700" dirty="0"/>
          </a:p>
          <a:p>
            <a:pPr lvl="2"/>
            <a:r>
              <a:rPr lang="en-US" altLang="en-US" sz="1700" b="1" dirty="0"/>
              <a:t>Improving customer satisfaction (citizens and/or internal</a:t>
            </a:r>
            <a:br>
              <a:rPr lang="en-US" altLang="en-US" sz="1700" b="1" dirty="0"/>
            </a:br>
            <a:r>
              <a:rPr lang="en-US" altLang="en-US" sz="1700" b="1" dirty="0"/>
              <a:t>customers</a:t>
            </a:r>
            <a:r>
              <a:rPr lang="en-US" altLang="en-US" sz="1700" b="1" dirty="0" smtClean="0"/>
              <a:t>).</a:t>
            </a:r>
          </a:p>
          <a:p>
            <a:pPr lvl="2"/>
            <a:r>
              <a:rPr lang="en-US" altLang="en-US" sz="1700" dirty="0" smtClean="0"/>
              <a:t>- consistent communications and response to service requests.</a:t>
            </a:r>
          </a:p>
          <a:p>
            <a:pPr lvl="2"/>
            <a:r>
              <a:rPr lang="en-US" altLang="en-US" sz="1700" b="1" dirty="0" smtClean="0"/>
              <a:t>New </a:t>
            </a:r>
            <a:r>
              <a:rPr lang="en-US" altLang="en-US" sz="1700" b="1" dirty="0"/>
              <a:t>services that were </a:t>
            </a:r>
            <a:r>
              <a:rPr lang="en-US" altLang="en-US" sz="1700" b="1" dirty="0" smtClean="0"/>
              <a:t>added:</a:t>
            </a:r>
          </a:p>
          <a:p>
            <a:pPr lvl="3"/>
            <a:r>
              <a:rPr lang="en-US" altLang="en-US" sz="1500" dirty="0" smtClean="0"/>
              <a:t>Food waste compost program at </a:t>
            </a:r>
            <a:r>
              <a:rPr lang="en-US" altLang="en-US" sz="1500" dirty="0" err="1" smtClean="0"/>
              <a:t>Westhill</a:t>
            </a:r>
            <a:r>
              <a:rPr lang="en-US" altLang="en-US" sz="1500" dirty="0" smtClean="0"/>
              <a:t> High and improvement of compost program at Recycling Center.</a:t>
            </a:r>
          </a:p>
          <a:p>
            <a:pPr lvl="3"/>
            <a:endParaRPr lang="en-US" altLang="en-US" sz="1500" b="1" dirty="0"/>
          </a:p>
          <a:p>
            <a:pPr lvl="2"/>
            <a:r>
              <a:rPr lang="en-US" altLang="en-US" sz="1700" b="1" dirty="0"/>
              <a:t>Actions taken to increase productivity and make department more </a:t>
            </a:r>
            <a:r>
              <a:rPr lang="en-US" altLang="en-US" sz="1700" b="1" dirty="0" smtClean="0"/>
              <a:t>efficient.</a:t>
            </a:r>
          </a:p>
          <a:p>
            <a:pPr lvl="3"/>
            <a:r>
              <a:rPr lang="en-US" altLang="en-US" sz="1500" dirty="0" smtClean="0"/>
              <a:t>Adding in early haul out hours of MSW to reduce Scale House wait time. </a:t>
            </a:r>
            <a:endParaRPr lang="en-US" altLang="en-US" sz="1500" dirty="0"/>
          </a:p>
          <a:p>
            <a:pPr marL="914400" lvl="2" indent="0">
              <a:buNone/>
            </a:pPr>
            <a:endParaRPr lang="en-US" altLang="en-US" sz="1700" dirty="0"/>
          </a:p>
        </p:txBody>
      </p:sp>
      <p:sp>
        <p:nvSpPr>
          <p:cNvPr id="50195" name="Rectangle 50194">
            <a:extLst>
              <a:ext uri="{FF2B5EF4-FFF2-40B4-BE49-F238E27FC236}">
                <a16:creationId xmlns:a16="http://schemas.microsoft.com/office/drawing/2014/main" id="{0844A943-BF79-4FEA-ABB1-3BD54D236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97" name="Rectangle 50196">
            <a:extLst>
              <a:ext uri="{FF2B5EF4-FFF2-40B4-BE49-F238E27FC236}">
                <a16:creationId xmlns:a16="http://schemas.microsoft.com/office/drawing/2014/main" id="{6437CC72-F4A8-4DC3-AFAB-D22C482C8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4</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fontScale="92500"/>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Include new or improved services (or processes) the department will provide to citizens or to other City departments or </a:t>
            </a:r>
            <a:r>
              <a:rPr lang="en-US" sz="2100" dirty="0" smtClean="0"/>
              <a:t>personnel.</a:t>
            </a:r>
          </a:p>
          <a:p>
            <a:pPr lvl="2">
              <a:buClr>
                <a:schemeClr val="bg2">
                  <a:lumMod val="75000"/>
                </a:schemeClr>
              </a:buClr>
              <a:buSzPct val="145000"/>
              <a:buFont typeface="Wingdings" panose="05000000000000000000" pitchFamily="2" charset="2"/>
              <a:buChar char="§"/>
            </a:pPr>
            <a:r>
              <a:rPr lang="en-US" sz="1700" dirty="0" smtClean="0"/>
              <a:t>Consistent quick replacement of missing or broken </a:t>
            </a:r>
            <a:r>
              <a:rPr lang="en-US" sz="1700" dirty="0" err="1" smtClean="0"/>
              <a:t>toters</a:t>
            </a:r>
            <a:r>
              <a:rPr lang="en-US" sz="1700" dirty="0" smtClean="0"/>
              <a:t> as requested.  Provide additional public services for missed collections , special events.</a:t>
            </a:r>
            <a:endParaRPr lang="en-US" sz="1700" dirty="0"/>
          </a:p>
          <a:p>
            <a:pPr marL="457200" lvl="1" indent="0">
              <a:buClr>
                <a:schemeClr val="bg2">
                  <a:lumMod val="75000"/>
                </a:schemeClr>
              </a:buClr>
              <a:buSzPct val="145000"/>
              <a:buNone/>
            </a:pPr>
            <a:endParaRPr lang="en-US" sz="2100" dirty="0"/>
          </a:p>
          <a:p>
            <a:pPr lvl="1">
              <a:buClr>
                <a:schemeClr val="bg2">
                  <a:lumMod val="75000"/>
                </a:schemeClr>
              </a:buClr>
              <a:buSzPct val="145000"/>
              <a:buFont typeface="Wingdings" panose="05000000000000000000" pitchFamily="2" charset="2"/>
              <a:buChar char="§"/>
            </a:pPr>
            <a:r>
              <a:rPr lang="en-US" sz="2100" dirty="0"/>
              <a:t>Describe what management is doing to reduce department costs or eliminate services that are no longer </a:t>
            </a:r>
            <a:r>
              <a:rPr lang="en-US" sz="2100" dirty="0" smtClean="0"/>
              <a:t>critical.</a:t>
            </a:r>
          </a:p>
          <a:p>
            <a:pPr lvl="2">
              <a:buClr>
                <a:schemeClr val="bg2">
                  <a:lumMod val="75000"/>
                </a:schemeClr>
              </a:buClr>
              <a:buSzPct val="145000"/>
              <a:buFont typeface="Wingdings" panose="05000000000000000000" pitchFamily="2" charset="2"/>
              <a:buChar char="§"/>
            </a:pPr>
            <a:r>
              <a:rPr lang="en-US" sz="1700" dirty="0" smtClean="0"/>
              <a:t>Monthly evaluation of efficiency of collection routes to maximize services and reduce costs.</a:t>
            </a:r>
          </a:p>
          <a:p>
            <a:pPr lvl="2">
              <a:buClr>
                <a:schemeClr val="bg2">
                  <a:lumMod val="75000"/>
                </a:schemeClr>
              </a:buClr>
              <a:buSzPct val="145000"/>
              <a:buFont typeface="Wingdings" panose="05000000000000000000" pitchFamily="2" charset="2"/>
              <a:buChar char="§"/>
            </a:pPr>
            <a:r>
              <a:rPr lang="en-US" sz="1700" dirty="0" smtClean="0"/>
              <a:t>Consistently review recycling efforts to improve percentage which reduces costs. </a:t>
            </a:r>
            <a:endParaRPr lang="en-US" sz="1700" dirty="0"/>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5</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23827</TotalTime>
  <Words>471</Words>
  <Application>Microsoft Office PowerPoint</Application>
  <PresentationFormat>On-screen Show (4:3)</PresentationFormat>
  <Paragraphs>58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Calibri Light</vt:lpstr>
      <vt:lpstr>Wingdings</vt:lpstr>
      <vt:lpstr>Office Theme</vt:lpstr>
      <vt:lpstr>CITY OF STAMFORD Recycling &amp; Sanitation      Dan Colleluori 203 -977-4117 March 2023 </vt:lpstr>
      <vt:lpstr>Department Introduction &amp; Brief History</vt:lpstr>
      <vt:lpstr>PowerPoint Presentation</vt:lpstr>
      <vt:lpstr>PowerPoint Presentation</vt:lpstr>
      <vt:lpstr>Major changes </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Colleluori, Dan</cp:lastModifiedBy>
  <cp:revision>116</cp:revision>
  <cp:lastPrinted>2023-02-17T18:24:38Z</cp:lastPrinted>
  <dcterms:created xsi:type="dcterms:W3CDTF">2015-07-08T22:36:06Z</dcterms:created>
  <dcterms:modified xsi:type="dcterms:W3CDTF">2023-03-07T15:02:12Z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