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8"/>
  </p:notesMasterIdLst>
  <p:handoutMasterIdLst>
    <p:handoutMasterId r:id="rId9"/>
  </p:handoutMasterIdLst>
  <p:sldIdLst>
    <p:sldId id="279" r:id="rId2"/>
    <p:sldId id="278" r:id="rId3"/>
    <p:sldId id="281" r:id="rId4"/>
    <p:sldId id="274" r:id="rId5"/>
    <p:sldId id="282" r:id="rId6"/>
    <p:sldId id="257" r:id="rId7"/>
  </p:sldIdLst>
  <p:sldSz cx="9144000" cy="6858000" type="screen4x3"/>
  <p:notesSz cx="7023100" cy="93091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guide id="3" orient="horz" pos="2932">
          <p15:clr>
            <a:srgbClr val="A4A3A4"/>
          </p15:clr>
        </p15:guide>
        <p15:guide id="4"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90" d="100"/>
          <a:sy n="90" d="100"/>
        </p:scale>
        <p:origin x="1662" y="96"/>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9"/>
        <p:guide pos="2208"/>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4"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lvl1pPr defTabSz="931593"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7830"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lvl1pPr algn="r" defTabSz="931593"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4" y="8842684"/>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defTabSz="931593"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7830" y="8842684"/>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algn="r" defTabSz="931593"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4"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ctr" anchorCtr="0" compatLnSpc="1">
            <a:prstTxWarp prst="textNoShape">
              <a:avLst/>
            </a:prstTxWarp>
          </a:bodyPr>
          <a:lstStyle>
            <a:lvl1pPr defTabSz="931593">
              <a:defRPr sz="1200"/>
            </a:lvl1pPr>
          </a:lstStyle>
          <a:p>
            <a:endParaRPr lang="en-US" altLang="en-US" dirty="0"/>
          </a:p>
        </p:txBody>
      </p:sp>
      <p:sp>
        <p:nvSpPr>
          <p:cNvPr id="1027" name="Rectangle 3"/>
          <p:cNvSpPr>
            <a:spLocks noGrp="1" noChangeArrowheads="1"/>
          </p:cNvSpPr>
          <p:nvPr>
            <p:ph type="dt" idx="1"/>
          </p:nvPr>
        </p:nvSpPr>
        <p:spPr bwMode="auto">
          <a:xfrm>
            <a:off x="3979436" y="0"/>
            <a:ext cx="3043664"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235" tIns="46617" rIns="93235" bIns="46617" numCol="1" anchor="ctr" anchorCtr="0" compatLnSpc="1">
            <a:prstTxWarp prst="textNoShape">
              <a:avLst/>
            </a:prstTxWarp>
          </a:bodyPr>
          <a:lstStyle>
            <a:lvl1pPr algn="r" defTabSz="931593">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5863" y="700088"/>
            <a:ext cx="4651375" cy="3489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5771" y="4422147"/>
            <a:ext cx="5151560" cy="4188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4" y="8844287"/>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defTabSz="931593">
              <a:defRPr sz="1200"/>
            </a:lvl1pPr>
          </a:lstStyle>
          <a:p>
            <a:endParaRPr lang="en-US" altLang="en-US" dirty="0"/>
          </a:p>
        </p:txBody>
      </p:sp>
      <p:sp>
        <p:nvSpPr>
          <p:cNvPr id="1031" name="Rectangle 7"/>
          <p:cNvSpPr>
            <a:spLocks noGrp="1" noChangeArrowheads="1"/>
          </p:cNvSpPr>
          <p:nvPr>
            <p:ph type="sldNum" sz="quarter" idx="5"/>
          </p:nvPr>
        </p:nvSpPr>
        <p:spPr bwMode="auto">
          <a:xfrm>
            <a:off x="3979436" y="8844287"/>
            <a:ext cx="3043664"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235" tIns="46617" rIns="93235" bIns="46617" numCol="1" anchor="b" anchorCtr="0" compatLnSpc="1">
            <a:prstTxWarp prst="textNoShape">
              <a:avLst/>
            </a:prstTxWarp>
          </a:bodyPr>
          <a:lstStyle>
            <a:lvl1pPr algn="r" defTabSz="931593">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280922" y="1012536"/>
            <a:ext cx="4368421" cy="5540664"/>
          </a:xfrm>
        </p:spPr>
        <p:txBody>
          <a:bodyPr vert="horz" lIns="91440" tIns="45720" rIns="91440" bIns="45720" rtlCol="0" anchor="t">
            <a:normAutofit fontScale="90000"/>
          </a:bodyPr>
          <a:lstStyle/>
          <a:p>
            <a:r>
              <a:rPr lang="en-US" sz="4200" b="1" dirty="0"/>
              <a:t>Operations Administration</a:t>
            </a:r>
            <a:br>
              <a:rPr lang="en-US" sz="4200" b="1" dirty="0"/>
            </a:br>
            <a:br>
              <a:rPr lang="en-US" sz="4200" b="1" dirty="0"/>
            </a:br>
            <a:br>
              <a:rPr lang="en-US" sz="4200" b="1" dirty="0"/>
            </a:br>
            <a:br>
              <a:rPr lang="en-US" sz="4200" b="1" dirty="0"/>
            </a:br>
            <a:r>
              <a:rPr lang="en-US" sz="3200" dirty="0"/>
              <a:t>Matthew Quiñones</a:t>
            </a:r>
            <a:br>
              <a:rPr lang="en-US" sz="3200" b="1" dirty="0"/>
            </a:br>
            <a:r>
              <a:rPr lang="en-US" sz="3200" b="1" dirty="0"/>
              <a:t>Director of Operations</a:t>
            </a:r>
            <a:br>
              <a:rPr lang="en-US" sz="2800" b="1" dirty="0"/>
            </a:br>
            <a:r>
              <a:rPr lang="en-US" sz="2800" dirty="0"/>
              <a:t>mquinones@stamfordct.gov</a:t>
            </a:r>
            <a:br>
              <a:rPr lang="en-US" sz="2800" dirty="0"/>
            </a:br>
            <a:r>
              <a:rPr lang="en-US" sz="2800" dirty="0"/>
              <a:t>03/14/2023</a:t>
            </a:r>
            <a:br>
              <a:rPr lang="en-US" sz="5400" dirty="0"/>
            </a:br>
            <a:br>
              <a:rPr lang="en-US" sz="5400" dirty="0"/>
            </a:b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Department Introduction &amp; Brief History</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6">
            <a:extLst>
              <a:ext uri="{FF2B5EF4-FFF2-40B4-BE49-F238E27FC236}">
                <a16:creationId xmlns:a16="http://schemas.microsoft.com/office/drawing/2014/main" id="{AE183F61-1E5F-DEFB-437A-C2CA27D9AAF2}"/>
              </a:ext>
            </a:extLst>
          </p:cNvPr>
          <p:cNvSpPr>
            <a:spLocks noGrp="1"/>
          </p:cNvSpPr>
          <p:nvPr>
            <p:ph idx="1"/>
          </p:nvPr>
        </p:nvSpPr>
        <p:spPr>
          <a:xfrm>
            <a:off x="811213" y="2460625"/>
            <a:ext cx="7886700" cy="3762375"/>
          </a:xfrm>
        </p:spPr>
        <p:txBody>
          <a:bodyPr>
            <a:normAutofit fontScale="92500" lnSpcReduction="20000"/>
          </a:bodyPr>
          <a:lstStyle/>
          <a:p>
            <a:r>
              <a:rPr lang="en-US" sz="2400" dirty="0"/>
              <a:t>Operations Administration's goal is to facilitate the successful delivery of services. Establish the successful development and maintenance of reliable and sustainable city infrastructure thru interdepartmental collaboration and performance management. </a:t>
            </a:r>
          </a:p>
          <a:p>
            <a:pPr lvl="1"/>
            <a:r>
              <a:rPr lang="en-US" sz="2000" b="1" dirty="0"/>
              <a:t>Core Values and Operating Principles</a:t>
            </a:r>
          </a:p>
          <a:p>
            <a:pPr lvl="2"/>
            <a:r>
              <a:rPr lang="en-US" sz="1600" b="1" dirty="0"/>
              <a:t>Customer Service</a:t>
            </a:r>
            <a:r>
              <a:rPr lang="en-US" sz="1600" dirty="0"/>
              <a:t>-we measure responsiveness and comprehensive solutions</a:t>
            </a:r>
          </a:p>
          <a:p>
            <a:pPr lvl="2"/>
            <a:r>
              <a:rPr lang="en-US" sz="1600" b="1" dirty="0"/>
              <a:t>Teamwork</a:t>
            </a:r>
            <a:r>
              <a:rPr lang="en-US" sz="1600" dirty="0"/>
              <a:t>-We build organizational strength through cooperation and collaboration</a:t>
            </a:r>
          </a:p>
          <a:p>
            <a:pPr lvl="2"/>
            <a:r>
              <a:rPr lang="en-US" sz="1600" b="1" dirty="0"/>
              <a:t>Integrity</a:t>
            </a:r>
            <a:r>
              <a:rPr lang="en-US" sz="1600" dirty="0"/>
              <a:t>-hold ourselves to the highest's levels of ethical and professional conduct</a:t>
            </a:r>
          </a:p>
          <a:p>
            <a:pPr lvl="2"/>
            <a:r>
              <a:rPr lang="en-US" sz="1600" b="1" dirty="0"/>
              <a:t>Accountability</a:t>
            </a:r>
            <a:r>
              <a:rPr lang="en-US" sz="1600" dirty="0"/>
              <a:t>-personal responsibility of ourselves and our staff to ensure proper stewardship and delivery of the tasks we are hired to complete.  </a:t>
            </a:r>
          </a:p>
          <a:p>
            <a:pPr lvl="2"/>
            <a:r>
              <a:rPr lang="en-US" sz="1600" b="1" dirty="0"/>
              <a:t>Innovation</a:t>
            </a:r>
            <a:r>
              <a:rPr lang="en-US" sz="1600" dirty="0"/>
              <a:t>-We accept change as an opportunity to find better solutions to accomplish our mission.</a:t>
            </a:r>
          </a:p>
          <a:p>
            <a:pPr lvl="2"/>
            <a:r>
              <a:rPr lang="en-US" sz="1600" b="1" dirty="0"/>
              <a:t>Adaptability</a:t>
            </a:r>
            <a:r>
              <a:rPr lang="en-US" sz="1600" dirty="0"/>
              <a:t>-We are open and flexible to changing priorities, strategies, methods, and procedures.</a:t>
            </a:r>
          </a:p>
          <a:p>
            <a:pPr lvl="2"/>
            <a:r>
              <a:rPr lang="en-US" sz="1600" b="1" dirty="0"/>
              <a:t>Transparency</a:t>
            </a:r>
            <a:r>
              <a:rPr lang="en-US" sz="1600" dirty="0"/>
              <a:t>- We are committed to establishing and further strengthen the public trust by enabling access thru transparency. </a:t>
            </a:r>
          </a:p>
        </p:txBody>
      </p:sp>
    </p:spTree>
    <p:extLst>
      <p:ext uri="{BB962C8B-B14F-4D97-AF65-F5344CB8AC3E}">
        <p14:creationId xmlns:p14="http://schemas.microsoft.com/office/powerpoint/2010/main" val="38733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983E90-249D-F8AF-526C-ACA97E8696EA}"/>
              </a:ext>
            </a:extLst>
          </p:cNvPr>
          <p:cNvSpPr>
            <a:spLocks noGrp="1"/>
          </p:cNvSpPr>
          <p:nvPr>
            <p:ph type="title"/>
          </p:nvPr>
        </p:nvSpPr>
        <p:spPr>
          <a:xfrm>
            <a:off x="487380" y="155293"/>
            <a:ext cx="7980565" cy="775845"/>
          </a:xfrm>
        </p:spPr>
        <p:txBody>
          <a:bodyPr vert="horz" lIns="91440" tIns="45720" rIns="91440" bIns="45720" rtlCol="0" anchor="b">
            <a:normAutofit/>
          </a:bodyPr>
          <a:lstStyle/>
          <a:p>
            <a:pPr algn="ctr"/>
            <a:r>
              <a:rPr lang="en-US" sz="3500" kern="1200" dirty="0">
                <a:solidFill>
                  <a:schemeClr val="tx2"/>
                </a:solidFill>
                <a:latin typeface="+mj-lt"/>
                <a:ea typeface="+mj-ea"/>
                <a:cs typeface="+mj-cs"/>
              </a:rPr>
              <a:t>OPERATIONS ADMINISTRATION</a:t>
            </a:r>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3</a:t>
            </a:fld>
            <a:endParaRPr lang="en-US" altLang="en-US"/>
          </a:p>
        </p:txBody>
      </p:sp>
      <p:grpSp>
        <p:nvGrpSpPr>
          <p:cNvPr id="16" name="Group 15">
            <a:extLst>
              <a:ext uri="{FF2B5EF4-FFF2-40B4-BE49-F238E27FC236}">
                <a16:creationId xmlns:a16="http://schemas.microsoft.com/office/drawing/2014/main" id="{80655642-C2B6-BE5B-2911-58F1EDB290BE}"/>
              </a:ext>
            </a:extLst>
          </p:cNvPr>
          <p:cNvGrpSpPr/>
          <p:nvPr/>
        </p:nvGrpSpPr>
        <p:grpSpPr>
          <a:xfrm>
            <a:off x="702882" y="1447801"/>
            <a:ext cx="6078918" cy="3542496"/>
            <a:chOff x="54847" y="1454890"/>
            <a:chExt cx="6240388" cy="3868233"/>
          </a:xfrm>
        </p:grpSpPr>
        <p:sp>
          <p:nvSpPr>
            <p:cNvPr id="7" name="Rectangle 6">
              <a:extLst>
                <a:ext uri="{FF2B5EF4-FFF2-40B4-BE49-F238E27FC236}">
                  <a16:creationId xmlns:a16="http://schemas.microsoft.com/office/drawing/2014/main" id="{029A3C10-7357-49DB-9695-58C4B9E2A3AF}"/>
                </a:ext>
              </a:extLst>
            </p:cNvPr>
            <p:cNvSpPr/>
            <p:nvPr/>
          </p:nvSpPr>
          <p:spPr>
            <a:xfrm>
              <a:off x="2751528" y="1454890"/>
              <a:ext cx="3543707" cy="875480"/>
            </a:xfrm>
            <a:prstGeom prst="rect">
              <a:avLst/>
            </a:prstGeom>
            <a:solidFill>
              <a:srgbClr val="4472C4"/>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a:ea typeface="+mn-lt"/>
                  <a:cs typeface="+mn-lt"/>
                </a:rPr>
                <a:t>Operations Administration</a:t>
              </a:r>
            </a:p>
          </p:txBody>
        </p:sp>
        <p:sp>
          <p:nvSpPr>
            <p:cNvPr id="9" name="Rectangle 8">
              <a:extLst>
                <a:ext uri="{FF2B5EF4-FFF2-40B4-BE49-F238E27FC236}">
                  <a16:creationId xmlns:a16="http://schemas.microsoft.com/office/drawing/2014/main" id="{8F88ED79-D7CD-416E-9843-0F7FFBCF339A}"/>
                </a:ext>
              </a:extLst>
            </p:cNvPr>
            <p:cNvSpPr/>
            <p:nvPr/>
          </p:nvSpPr>
          <p:spPr>
            <a:xfrm rot="5400000" flipH="1">
              <a:off x="2523867" y="3410797"/>
              <a:ext cx="45719" cy="728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10" name="Rectangle 9">
              <a:extLst>
                <a:ext uri="{FF2B5EF4-FFF2-40B4-BE49-F238E27FC236}">
                  <a16:creationId xmlns:a16="http://schemas.microsoft.com/office/drawing/2014/main" id="{CF6DEC1A-0E40-4375-8446-9EF3CEDEF1CA}"/>
                </a:ext>
              </a:extLst>
            </p:cNvPr>
            <p:cNvSpPr/>
            <p:nvPr/>
          </p:nvSpPr>
          <p:spPr>
            <a:xfrm>
              <a:off x="4454804" y="2330370"/>
              <a:ext cx="45719" cy="1243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11" name="Rectangle 10">
              <a:extLst>
                <a:ext uri="{FF2B5EF4-FFF2-40B4-BE49-F238E27FC236}">
                  <a16:creationId xmlns:a16="http://schemas.microsoft.com/office/drawing/2014/main" id="{05961585-F47B-4637-8050-29DDC9247FE8}"/>
                </a:ext>
              </a:extLst>
            </p:cNvPr>
            <p:cNvSpPr/>
            <p:nvPr/>
          </p:nvSpPr>
          <p:spPr>
            <a:xfrm>
              <a:off x="1038130" y="3985849"/>
              <a:ext cx="45719" cy="783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15" name="Rectangle 14">
              <a:extLst>
                <a:ext uri="{FF2B5EF4-FFF2-40B4-BE49-F238E27FC236}">
                  <a16:creationId xmlns:a16="http://schemas.microsoft.com/office/drawing/2014/main" id="{791E1E04-4567-40E1-9BA5-AF6A9D4CF2E6}"/>
                </a:ext>
              </a:extLst>
            </p:cNvPr>
            <p:cNvSpPr/>
            <p:nvPr/>
          </p:nvSpPr>
          <p:spPr>
            <a:xfrm rot="10800000">
              <a:off x="4438604" y="3975523"/>
              <a:ext cx="45719" cy="842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6" name="Rectangle 5">
              <a:extLst>
                <a:ext uri="{FF2B5EF4-FFF2-40B4-BE49-F238E27FC236}">
                  <a16:creationId xmlns:a16="http://schemas.microsoft.com/office/drawing/2014/main" id="{F9A6F304-B41D-439C-8A1E-0870B7AF4864}"/>
                </a:ext>
              </a:extLst>
            </p:cNvPr>
            <p:cNvSpPr/>
            <p:nvPr/>
          </p:nvSpPr>
          <p:spPr>
            <a:xfrm>
              <a:off x="2834168" y="3391177"/>
              <a:ext cx="3384391" cy="783459"/>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a:ea typeface="+mn-lt"/>
                  <a:cs typeface="+mn-lt"/>
                </a:rPr>
                <a:t>Director of Operations</a:t>
              </a:r>
            </a:p>
          </p:txBody>
        </p:sp>
        <p:sp>
          <p:nvSpPr>
            <p:cNvPr id="14" name="Rectangle 13">
              <a:extLst>
                <a:ext uri="{FF2B5EF4-FFF2-40B4-BE49-F238E27FC236}">
                  <a16:creationId xmlns:a16="http://schemas.microsoft.com/office/drawing/2014/main" id="{87C40709-2125-4082-98DC-F75E4324A18E}"/>
                </a:ext>
              </a:extLst>
            </p:cNvPr>
            <p:cNvSpPr/>
            <p:nvPr/>
          </p:nvSpPr>
          <p:spPr>
            <a:xfrm>
              <a:off x="2910844" y="4820633"/>
              <a:ext cx="3225077" cy="401215"/>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600" dirty="0">
                  <a:ea typeface="+mn-lt"/>
                  <a:cs typeface="+mn-lt"/>
                </a:rPr>
                <a:t>Deputy Director of Operations</a:t>
              </a:r>
            </a:p>
          </p:txBody>
        </p:sp>
        <p:sp>
          <p:nvSpPr>
            <p:cNvPr id="3" name="Rectangle 2">
              <a:extLst>
                <a:ext uri="{FF2B5EF4-FFF2-40B4-BE49-F238E27FC236}">
                  <a16:creationId xmlns:a16="http://schemas.microsoft.com/office/drawing/2014/main" id="{B14A60F4-561B-4B43-9ECF-029A237EE413}"/>
                </a:ext>
              </a:extLst>
            </p:cNvPr>
            <p:cNvSpPr/>
            <p:nvPr/>
          </p:nvSpPr>
          <p:spPr>
            <a:xfrm>
              <a:off x="83836" y="3462959"/>
              <a:ext cx="2129670" cy="536102"/>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600" dirty="0">
                  <a:ea typeface="+mn-lt"/>
                  <a:cs typeface="+mn-lt"/>
                </a:rPr>
                <a:t>Administrative Assistant</a:t>
              </a:r>
            </a:p>
          </p:txBody>
        </p:sp>
        <p:sp>
          <p:nvSpPr>
            <p:cNvPr id="12" name="Rectangle 11">
              <a:extLst>
                <a:ext uri="{FF2B5EF4-FFF2-40B4-BE49-F238E27FC236}">
                  <a16:creationId xmlns:a16="http://schemas.microsoft.com/office/drawing/2014/main" id="{5CAD3D0F-CD34-4F8A-8AA9-C166F41E030B}"/>
                </a:ext>
              </a:extLst>
            </p:cNvPr>
            <p:cNvSpPr/>
            <p:nvPr/>
          </p:nvSpPr>
          <p:spPr>
            <a:xfrm>
              <a:off x="54847" y="4787020"/>
              <a:ext cx="2129670" cy="536103"/>
            </a:xfrm>
            <a:prstGeom prst="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600" dirty="0">
                  <a:ea typeface="+mn-lt"/>
                  <a:cs typeface="+mn-lt"/>
                </a:rPr>
                <a:t>Administrative Coordinator</a:t>
              </a:r>
            </a:p>
          </p:txBody>
        </p:sp>
      </p:grpSp>
    </p:spTree>
    <p:extLst>
      <p:ext uri="{BB962C8B-B14F-4D97-AF65-F5344CB8AC3E}">
        <p14:creationId xmlns:p14="http://schemas.microsoft.com/office/powerpoint/2010/main" val="299969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pPr algn="ctr"/>
            <a:r>
              <a:rPr lang="en-US" sz="3500" dirty="0">
                <a:solidFill>
                  <a:srgbClr val="FFFFFF"/>
                </a:solidFill>
              </a:rPr>
              <a:t>Major Changes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830464" y="2209800"/>
            <a:ext cx="7358795" cy="4626864"/>
          </a:xfrm>
        </p:spPr>
        <p:txBody>
          <a:bodyPr anchor="ctr">
            <a:normAutofit fontScale="77500" lnSpcReduction="20000"/>
          </a:bodyPr>
          <a:lstStyle/>
          <a:p>
            <a:pPr marL="0" indent="0">
              <a:buNone/>
            </a:pPr>
            <a:endParaRPr lang="en-US" sz="2100" b="1" i="1" dirty="0"/>
          </a:p>
          <a:p>
            <a:pPr lvl="1">
              <a:buClr>
                <a:schemeClr val="bg2">
                  <a:lumMod val="75000"/>
                </a:schemeClr>
              </a:buClr>
              <a:buSzPct val="145000"/>
              <a:buFont typeface="Wingdings" panose="05000000000000000000" pitchFamily="2" charset="2"/>
              <a:buChar char="§"/>
            </a:pPr>
            <a:r>
              <a:rPr lang="en-US" sz="2100" dirty="0"/>
              <a:t>Fully automated online Special Events, Pavilion Rentals, Parks Usage, Meter Requests, Film Permits. Eliminated the physical bottleneck caused by the Traffic Advisory Committee monthly meetings to a daily digital collaborative review process for applications as they are received. </a:t>
            </a:r>
          </a:p>
          <a:p>
            <a:pPr lvl="1">
              <a:buClr>
                <a:schemeClr val="bg2">
                  <a:lumMod val="75000"/>
                </a:schemeClr>
              </a:buClr>
              <a:buSzPct val="145000"/>
              <a:buFont typeface="Wingdings" panose="05000000000000000000" pitchFamily="2" charset="2"/>
              <a:buChar char="§"/>
            </a:pPr>
            <a:r>
              <a:rPr lang="en-US" sz="2100" dirty="0"/>
              <a:t>Launched online digital and integrated Zoning Application and ADU application as to expedite responsiveness and progress the transparency of city services.</a:t>
            </a:r>
          </a:p>
          <a:p>
            <a:pPr lvl="1">
              <a:buClr>
                <a:schemeClr val="bg2">
                  <a:lumMod val="75000"/>
                </a:schemeClr>
              </a:buClr>
              <a:buSzPct val="145000"/>
              <a:buFont typeface="Wingdings" panose="05000000000000000000" pitchFamily="2" charset="2"/>
              <a:buChar char="§"/>
            </a:pPr>
            <a:r>
              <a:rPr lang="en-US" sz="2100" dirty="0"/>
              <a:t>Significant time reduction in Construction Permit process from application submission to permit issuances; 140-day reduction from 180 days on average to 39 days. </a:t>
            </a:r>
          </a:p>
          <a:p>
            <a:pPr lvl="1">
              <a:buClr>
                <a:schemeClr val="bg2">
                  <a:lumMod val="75000"/>
                </a:schemeClr>
              </a:buClr>
              <a:buSzPct val="145000"/>
              <a:buFont typeface="Wingdings" panose="05000000000000000000" pitchFamily="2" charset="2"/>
              <a:buChar char="§"/>
            </a:pPr>
            <a:r>
              <a:rPr lang="en-US" sz="2100" dirty="0"/>
              <a:t>Implemented Service Level Agreements and progress improvement meetings with permitting departments resulting in further streamlined and effective processes.</a:t>
            </a:r>
          </a:p>
          <a:p>
            <a:pPr lvl="1">
              <a:buClr>
                <a:schemeClr val="bg2">
                  <a:lumMod val="75000"/>
                </a:schemeClr>
              </a:buClr>
              <a:buSzPct val="145000"/>
              <a:buFont typeface="Wingdings" panose="05000000000000000000" pitchFamily="2" charset="2"/>
              <a:buChar char="§"/>
            </a:pPr>
            <a:r>
              <a:rPr lang="en-US" sz="2100" dirty="0"/>
              <a:t>Decreased the length of permitting applications, eliminated redundant questions and language thus increasing user base and eliminating abandonment of application while decreasing work without permits.</a:t>
            </a:r>
          </a:p>
          <a:p>
            <a:pPr lvl="1">
              <a:buClr>
                <a:schemeClr val="bg2">
                  <a:lumMod val="75000"/>
                </a:schemeClr>
              </a:buClr>
              <a:buSzPct val="145000"/>
              <a:buFont typeface="Wingdings" panose="05000000000000000000" pitchFamily="2" charset="2"/>
              <a:buChar char="§"/>
            </a:pPr>
            <a:r>
              <a:rPr lang="en-US" sz="2100" dirty="0"/>
              <a:t>Established walk in permitting center for small residential homeowner Q&amp;A</a:t>
            </a:r>
          </a:p>
          <a:p>
            <a:pPr lvl="1">
              <a:buClr>
                <a:schemeClr val="bg2">
                  <a:lumMod val="75000"/>
                </a:schemeClr>
              </a:buClr>
              <a:buSzPct val="145000"/>
              <a:buFont typeface="Wingdings" panose="05000000000000000000" pitchFamily="2" charset="2"/>
              <a:buChar char="§"/>
            </a:pPr>
            <a:r>
              <a:rPr lang="en-US" sz="2100" dirty="0"/>
              <a:t>Established collaborative residential pre-plan review remote meetings with applicants and department staff to assist and provide proactive responses to applicants concerns prior to their application submission; increasing trust and communication</a:t>
            </a:r>
            <a:endParaRPr lang="en-US" sz="2000" dirty="0"/>
          </a:p>
          <a:p>
            <a:pPr lvl="1">
              <a:buClr>
                <a:schemeClr val="bg2">
                  <a:lumMod val="75000"/>
                </a:schemeClr>
              </a:buClr>
              <a:buSzPct val="145000"/>
              <a:buFont typeface="Wingdings" panose="05000000000000000000" pitchFamily="2" charset="2"/>
              <a:buChar char="§"/>
            </a:pPr>
            <a:endParaRPr lang="en-US" sz="2100" dirty="0"/>
          </a:p>
          <a:p>
            <a:pPr lvl="1">
              <a:buFont typeface="Wingdings" panose="05000000000000000000" pitchFamily="2" charset="2"/>
              <a:buChar char="§"/>
            </a:pPr>
            <a:endParaRPr lang="en-US" sz="2100" i="1"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4</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322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pPr algn="ctr"/>
            <a:r>
              <a:rPr lang="en-US" sz="3500" dirty="0">
                <a:solidFill>
                  <a:srgbClr val="FFFFFF"/>
                </a:solidFill>
              </a:rPr>
              <a:t>Major Changes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839491" y="1981200"/>
            <a:ext cx="7358795" cy="4626864"/>
          </a:xfrm>
        </p:spPr>
        <p:txBody>
          <a:bodyPr anchor="ctr">
            <a:normAutofit fontScale="77500" lnSpcReduction="20000"/>
          </a:bodyPr>
          <a:lstStyle/>
          <a:p>
            <a:pPr marL="0" indent="0">
              <a:buNone/>
            </a:pPr>
            <a:endParaRPr lang="en-US" sz="2100" b="1" i="1" dirty="0"/>
          </a:p>
          <a:p>
            <a:pPr marL="0" indent="0">
              <a:buNone/>
            </a:pPr>
            <a:endParaRPr lang="en-US" sz="2100" b="1" i="1" dirty="0"/>
          </a:p>
          <a:p>
            <a:pPr lvl="1">
              <a:buClr>
                <a:schemeClr val="bg2">
                  <a:lumMod val="75000"/>
                </a:schemeClr>
              </a:buClr>
              <a:buSzPct val="145000"/>
              <a:buFont typeface="Wingdings" panose="05000000000000000000" pitchFamily="2" charset="2"/>
              <a:buChar char="§"/>
            </a:pPr>
            <a:r>
              <a:rPr lang="en-US" sz="2100" dirty="0"/>
              <a:t>Continual department level improvement working sessions. Goal focused and Metrics driven efforts that provide transparent and dynamic ways to eliminate redundant resource taxing protocols and replacing them with efficient, digital and streamlined protocols.</a:t>
            </a:r>
          </a:p>
          <a:p>
            <a:pPr lvl="1">
              <a:buClr>
                <a:schemeClr val="bg2">
                  <a:lumMod val="75000"/>
                </a:schemeClr>
              </a:buClr>
              <a:buSzPct val="145000"/>
              <a:buFont typeface="Wingdings" panose="05000000000000000000" pitchFamily="2" charset="2"/>
              <a:buChar char="§"/>
            </a:pPr>
            <a:r>
              <a:rPr lang="en-US" sz="2100" dirty="0"/>
              <a:t>Conducted detail analysis of outsourced services. Evaluating the cost benefit and potential elimination of contracted services that can be completed by city staff. </a:t>
            </a:r>
          </a:p>
          <a:p>
            <a:pPr lvl="1">
              <a:buClr>
                <a:schemeClr val="bg2">
                  <a:lumMod val="75000"/>
                </a:schemeClr>
              </a:buClr>
              <a:buSzPct val="145000"/>
              <a:buFont typeface="Wingdings" panose="05000000000000000000" pitchFamily="2" charset="2"/>
              <a:buChar char="§"/>
            </a:pPr>
            <a:r>
              <a:rPr lang="en-US" sz="2100" dirty="0"/>
              <a:t>Enhance digital plan reviews to reduce the cost of physical plans and the future maintenance of documents that can be housed digitally. </a:t>
            </a:r>
          </a:p>
          <a:p>
            <a:pPr lvl="1">
              <a:buClr>
                <a:schemeClr val="bg2">
                  <a:lumMod val="75000"/>
                </a:schemeClr>
              </a:buClr>
              <a:buSzPct val="145000"/>
              <a:buFont typeface="Wingdings" panose="05000000000000000000" pitchFamily="2" charset="2"/>
              <a:buChar char="§"/>
            </a:pPr>
            <a:r>
              <a:rPr lang="en-US" sz="2100" dirty="0"/>
              <a:t>Reduced overtime via enhanced time management and supervision. </a:t>
            </a:r>
          </a:p>
          <a:p>
            <a:pPr lvl="1">
              <a:buClr>
                <a:schemeClr val="bg2">
                  <a:lumMod val="75000"/>
                </a:schemeClr>
              </a:buClr>
              <a:buSzPct val="145000"/>
              <a:buFont typeface="Wingdings" panose="05000000000000000000" pitchFamily="2" charset="2"/>
              <a:buChar char="§"/>
            </a:pPr>
            <a:r>
              <a:rPr lang="en-US" sz="2100" dirty="0"/>
              <a:t>Established enhanced supply ordering process to reduce supply of expendable items as to ensure that when items are requested, they are delivered directly to the requestor and not maintained for future distribution. </a:t>
            </a:r>
          </a:p>
          <a:p>
            <a:pPr lvl="1">
              <a:buClr>
                <a:schemeClr val="bg2">
                  <a:lumMod val="75000"/>
                </a:schemeClr>
              </a:buClr>
              <a:buSzPct val="145000"/>
              <a:buFont typeface="Wingdings" panose="05000000000000000000" pitchFamily="2" charset="2"/>
              <a:buChar char="§"/>
            </a:pPr>
            <a:r>
              <a:rPr lang="en-US" sz="2100" dirty="0"/>
              <a:t>Reduced OT with the re-organization of Parks and Recreation and Facilities. The re-organization provided the correct amount of management and administrative support across two departments which has resulted in a decrease in OT services and emergency repairs via predictive modeling. </a:t>
            </a:r>
          </a:p>
          <a:p>
            <a:pPr lvl="1">
              <a:buClr>
                <a:schemeClr val="bg2">
                  <a:lumMod val="75000"/>
                </a:schemeClr>
              </a:buClr>
              <a:buSzPct val="145000"/>
              <a:buFont typeface="Wingdings" panose="05000000000000000000" pitchFamily="2" charset="2"/>
              <a:buChar char="§"/>
            </a:pPr>
            <a:r>
              <a:rPr lang="en-US" sz="2100" dirty="0"/>
              <a:t>Dredged Cove Marina</a:t>
            </a:r>
          </a:p>
          <a:p>
            <a:pPr lvl="1">
              <a:buClr>
                <a:schemeClr val="bg2">
                  <a:lumMod val="75000"/>
                </a:schemeClr>
              </a:buClr>
              <a:buSzPct val="145000"/>
              <a:buFont typeface="Wingdings" panose="05000000000000000000" pitchFamily="2" charset="2"/>
              <a:buChar char="§"/>
            </a:pPr>
            <a:r>
              <a:rPr lang="en-US" sz="2100" dirty="0"/>
              <a:t>Began Cummings Marina design</a:t>
            </a:r>
          </a:p>
          <a:p>
            <a:pPr lvl="1">
              <a:buClr>
                <a:schemeClr val="bg2">
                  <a:lumMod val="75000"/>
                </a:schemeClr>
              </a:buClr>
              <a:buSzPct val="145000"/>
              <a:buFont typeface="Wingdings" panose="05000000000000000000" pitchFamily="2" charset="2"/>
              <a:buChar char="§"/>
            </a:pPr>
            <a:r>
              <a:rPr lang="en-US" sz="2100" dirty="0"/>
              <a:t>Respectfully and safely demolished of dangerous structure at Courtland</a:t>
            </a:r>
          </a:p>
          <a:p>
            <a:pPr lvl="1">
              <a:buFont typeface="Wingdings" panose="05000000000000000000" pitchFamily="2" charset="2"/>
              <a:buChar char="§"/>
            </a:pPr>
            <a:endParaRPr lang="en-US" sz="2100" i="1"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5</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789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6</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73F76BFC-F3EB-2BE3-3A06-87C05EDEB68E}"/>
              </a:ext>
            </a:extLst>
          </p:cNvPr>
          <p:cNvGraphicFramePr>
            <a:graphicFrameLocks noGrp="1"/>
          </p:cNvGraphicFramePr>
          <p:nvPr>
            <p:extLst>
              <p:ext uri="{D42A27DB-BD31-4B8C-83A1-F6EECF244321}">
                <p14:modId xmlns:p14="http://schemas.microsoft.com/office/powerpoint/2010/main" val="1224568253"/>
              </p:ext>
            </p:extLst>
          </p:nvPr>
        </p:nvGraphicFramePr>
        <p:xfrm>
          <a:off x="265556" y="848591"/>
          <a:ext cx="8610600" cy="5830173"/>
        </p:xfrm>
        <a:graphic>
          <a:graphicData uri="http://schemas.openxmlformats.org/drawingml/2006/table">
            <a:tbl>
              <a:tblPr firstRow="1" bandRow="1">
                <a:tableStyleId>{5C22544A-7EE6-4342-B048-85BDC9FD1C3A}</a:tableStyleId>
              </a:tblPr>
              <a:tblGrid>
                <a:gridCol w="1722120">
                  <a:extLst>
                    <a:ext uri="{9D8B030D-6E8A-4147-A177-3AD203B41FA5}">
                      <a16:colId xmlns:a16="http://schemas.microsoft.com/office/drawing/2014/main" val="2059607213"/>
                    </a:ext>
                  </a:extLst>
                </a:gridCol>
                <a:gridCol w="1722120">
                  <a:extLst>
                    <a:ext uri="{9D8B030D-6E8A-4147-A177-3AD203B41FA5}">
                      <a16:colId xmlns:a16="http://schemas.microsoft.com/office/drawing/2014/main" val="3622901525"/>
                    </a:ext>
                  </a:extLst>
                </a:gridCol>
                <a:gridCol w="1722120">
                  <a:extLst>
                    <a:ext uri="{9D8B030D-6E8A-4147-A177-3AD203B41FA5}">
                      <a16:colId xmlns:a16="http://schemas.microsoft.com/office/drawing/2014/main" val="3307384790"/>
                    </a:ext>
                  </a:extLst>
                </a:gridCol>
                <a:gridCol w="1722120">
                  <a:extLst>
                    <a:ext uri="{9D8B030D-6E8A-4147-A177-3AD203B41FA5}">
                      <a16:colId xmlns:a16="http://schemas.microsoft.com/office/drawing/2014/main" val="3559579552"/>
                    </a:ext>
                  </a:extLst>
                </a:gridCol>
                <a:gridCol w="1722120">
                  <a:extLst>
                    <a:ext uri="{9D8B030D-6E8A-4147-A177-3AD203B41FA5}">
                      <a16:colId xmlns:a16="http://schemas.microsoft.com/office/drawing/2014/main" val="2098425825"/>
                    </a:ext>
                  </a:extLst>
                </a:gridCol>
              </a:tblGrid>
              <a:tr h="769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List goals and priorities for your department</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Describe in detail the plan to achieve them</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What are the obstacles to attaining your goals?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How will you measure your success?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Budget highlights</a:t>
                      </a:r>
                    </a:p>
                    <a:p>
                      <a:endParaRPr lang="en-US" dirty="0"/>
                    </a:p>
                  </a:txBody>
                  <a:tcPr/>
                </a:tc>
                <a:extLst>
                  <a:ext uri="{0D108BD9-81ED-4DB2-BD59-A6C34878D82A}">
                    <a16:rowId xmlns:a16="http://schemas.microsoft.com/office/drawing/2014/main" val="2562813240"/>
                  </a:ext>
                </a:extLst>
              </a:tr>
              <a:tr h="515820">
                <a:tc>
                  <a:txBody>
                    <a:bodyPr/>
                    <a:lstStyle/>
                    <a:p>
                      <a:r>
                        <a:rPr lang="en-US" sz="1000" dirty="0"/>
                        <a:t>Increase On-line Services (Marina Slips, Parking Permits, Beach Permits, etc.)</a:t>
                      </a:r>
                    </a:p>
                  </a:txBody>
                  <a:tcPr/>
                </a:tc>
                <a:tc>
                  <a:txBody>
                    <a:bodyPr/>
                    <a:lstStyle/>
                    <a:p>
                      <a:r>
                        <a:rPr lang="en-US" sz="1000" dirty="0"/>
                        <a:t>Streamline &amp; Automate manual and inefficient applications</a:t>
                      </a:r>
                    </a:p>
                  </a:txBody>
                  <a:tcPr/>
                </a:tc>
                <a:tc>
                  <a:txBody>
                    <a:bodyPr/>
                    <a:lstStyle/>
                    <a:p>
                      <a:r>
                        <a:rPr lang="en-US" sz="1000" dirty="0"/>
                        <a:t>Process transparency, change management, departmental collaboration</a:t>
                      </a:r>
                    </a:p>
                  </a:txBody>
                  <a:tcPr/>
                </a:tc>
                <a:tc>
                  <a:txBody>
                    <a:bodyPr/>
                    <a:lstStyle/>
                    <a:p>
                      <a:r>
                        <a:rPr lang="en-US" sz="1000" dirty="0"/>
                        <a:t>Service from home, reduced processing time, Increased responsiveness</a:t>
                      </a:r>
                    </a:p>
                  </a:txBody>
                  <a:tcPr/>
                </a:tc>
                <a:tc>
                  <a:txBody>
                    <a:bodyPr/>
                    <a:lstStyle/>
                    <a:p>
                      <a:r>
                        <a:rPr lang="en-US" sz="1000" dirty="0"/>
                        <a:t>Reduce administrative costs, deduction office visit time increasing inspection time</a:t>
                      </a:r>
                    </a:p>
                  </a:txBody>
                  <a:tcPr/>
                </a:tc>
                <a:extLst>
                  <a:ext uri="{0D108BD9-81ED-4DB2-BD59-A6C34878D82A}">
                    <a16:rowId xmlns:a16="http://schemas.microsoft.com/office/drawing/2014/main" val="801945335"/>
                  </a:ext>
                </a:extLst>
              </a:tr>
              <a:tr h="565630">
                <a:tc>
                  <a:txBody>
                    <a:bodyPr/>
                    <a:lstStyle/>
                    <a:p>
                      <a:r>
                        <a:rPr lang="en-US" sz="1000" dirty="0"/>
                        <a:t>Establish Code Enforcement Team</a:t>
                      </a:r>
                    </a:p>
                  </a:txBody>
                  <a:tcPr/>
                </a:tc>
                <a:tc>
                  <a:txBody>
                    <a:bodyPr/>
                    <a:lstStyle/>
                    <a:p>
                      <a:r>
                        <a:rPr lang="en-US" sz="1000" dirty="0"/>
                        <a:t>Alleviating departments of enforcement, allowing for them to focus on providing proactive assistance and city services</a:t>
                      </a:r>
                    </a:p>
                  </a:txBody>
                  <a:tcPr/>
                </a:tc>
                <a:tc>
                  <a:txBody>
                    <a:bodyPr/>
                    <a:lstStyle/>
                    <a:p>
                      <a:r>
                        <a:rPr lang="en-US" sz="1000" dirty="0"/>
                        <a:t>Services for potential displacements, legal assistances for enforcement litigation, future staffing demands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Increased enforcement, increased compliance, resources for homeowners, safe and clean neighborhoods</a:t>
                      </a:r>
                    </a:p>
                  </a:txBody>
                  <a:tcPr/>
                </a:tc>
                <a:tc>
                  <a:txBody>
                    <a:bodyPr/>
                    <a:lstStyle/>
                    <a:p>
                      <a:r>
                        <a:rPr lang="en-US" sz="1000" dirty="0"/>
                        <a:t>Collaborative efforts with Public Safety should result in a low-cost, high reward program</a:t>
                      </a:r>
                    </a:p>
                  </a:txBody>
                  <a:tcPr/>
                </a:tc>
                <a:extLst>
                  <a:ext uri="{0D108BD9-81ED-4DB2-BD59-A6C34878D82A}">
                    <a16:rowId xmlns:a16="http://schemas.microsoft.com/office/drawing/2014/main" val="2871981038"/>
                  </a:ext>
                </a:extLst>
              </a:tr>
              <a:tr h="790140">
                <a:tc>
                  <a:txBody>
                    <a:bodyPr/>
                    <a:lstStyle/>
                    <a:p>
                      <a:r>
                        <a:rPr lang="en-US" sz="1000" dirty="0"/>
                        <a:t>Vegetation Maintenance Program</a:t>
                      </a:r>
                    </a:p>
                  </a:txBody>
                  <a:tcPr/>
                </a:tc>
                <a:tc>
                  <a:txBody>
                    <a:bodyPr/>
                    <a:lstStyle/>
                    <a:p>
                      <a:r>
                        <a:rPr lang="en-US" sz="1000" dirty="0"/>
                        <a:t>Identify key safety areas, establish predictive work order schedule for road maintenance</a:t>
                      </a:r>
                    </a:p>
                  </a:txBody>
                  <a:tcPr/>
                </a:tc>
                <a:tc>
                  <a:txBody>
                    <a:bodyPr/>
                    <a:lstStyle/>
                    <a:p>
                      <a:r>
                        <a:rPr lang="en-US" sz="1000" dirty="0"/>
                        <a:t>Allocating resources such as mowers. Working with leadership to establish versatile and flexible work crews</a:t>
                      </a:r>
                    </a:p>
                  </a:txBody>
                  <a:tcPr/>
                </a:tc>
                <a:tc>
                  <a:txBody>
                    <a:bodyPr/>
                    <a:lstStyle/>
                    <a:p>
                      <a:r>
                        <a:rPr lang="en-US" sz="1000" dirty="0"/>
                        <a:t>Establish Service Level Agreement with managers and monitor compliances and work order completion</a:t>
                      </a:r>
                    </a:p>
                  </a:txBody>
                  <a:tcPr/>
                </a:tc>
                <a:tc>
                  <a:txBody>
                    <a:bodyPr/>
                    <a:lstStyle/>
                    <a:p>
                      <a:r>
                        <a:rPr lang="en-US" sz="1000" dirty="0"/>
                        <a:t>Should result in minimal increase in costs. Cost increases would be associated in asset acquisition and maintenance</a:t>
                      </a:r>
                    </a:p>
                  </a:txBody>
                  <a:tcPr/>
                </a:tc>
                <a:extLst>
                  <a:ext uri="{0D108BD9-81ED-4DB2-BD59-A6C34878D82A}">
                    <a16:rowId xmlns:a16="http://schemas.microsoft.com/office/drawing/2014/main" val="3000861180"/>
                  </a:ext>
                </a:extLst>
              </a:tr>
              <a:tr h="1003500">
                <a:tc>
                  <a:txBody>
                    <a:bodyPr/>
                    <a:lstStyle/>
                    <a:p>
                      <a:r>
                        <a:rPr lang="en-US" sz="1000" dirty="0"/>
                        <a:t>Launch Oracle Work Order Project</a:t>
                      </a:r>
                    </a:p>
                  </a:txBody>
                  <a:tcPr/>
                </a:tc>
                <a:tc>
                  <a:txBody>
                    <a:bodyPr/>
                    <a:lstStyle/>
                    <a:p>
                      <a:r>
                        <a:rPr lang="en-US" sz="1000" dirty="0"/>
                        <a:t>Document, automate, and streamline Operations daily maintenance 12-month project</a:t>
                      </a:r>
                    </a:p>
                  </a:txBody>
                  <a:tcPr/>
                </a:tc>
                <a:tc>
                  <a:txBody>
                    <a:bodyPr/>
                    <a:lstStyle/>
                    <a:p>
                      <a:r>
                        <a:rPr lang="en-US" sz="1000" dirty="0"/>
                        <a:t>Time management, Executive Functioning, and Change Management</a:t>
                      </a:r>
                    </a:p>
                  </a:txBody>
                  <a:tcPr/>
                </a:tc>
                <a:tc>
                  <a:txBody>
                    <a:bodyPr/>
                    <a:lstStyle/>
                    <a:p>
                      <a:r>
                        <a:rPr lang="en-US" sz="1000" dirty="0"/>
                        <a:t>12–15-month project go live. All departments using work orders to operate and respond to emergency, routine, and preventive requests daily</a:t>
                      </a:r>
                    </a:p>
                  </a:txBody>
                  <a:tcPr/>
                </a:tc>
                <a:tc>
                  <a:txBody>
                    <a:bodyPr/>
                    <a:lstStyle/>
                    <a:p>
                      <a:r>
                        <a:rPr lang="en-US" sz="1000" dirty="0"/>
                        <a:t>Seasonal support may be required to establish baseline work migration. Asset Inventory will be required for building mechanicals baselines</a:t>
                      </a:r>
                    </a:p>
                  </a:txBody>
                  <a:tcPr/>
                </a:tc>
                <a:extLst>
                  <a:ext uri="{0D108BD9-81ED-4DB2-BD59-A6C34878D82A}">
                    <a16:rowId xmlns:a16="http://schemas.microsoft.com/office/drawing/2014/main" val="655643792"/>
                  </a:ext>
                </a:extLst>
              </a:tr>
              <a:tr h="587220">
                <a:tc>
                  <a:txBody>
                    <a:bodyPr/>
                    <a:lstStyle/>
                    <a:p>
                      <a:r>
                        <a:rPr lang="en-US" sz="1000" dirty="0"/>
                        <a:t>Automate Park Lighting </a:t>
                      </a:r>
                    </a:p>
                  </a:txBody>
                  <a:tcPr/>
                </a:tc>
                <a:tc>
                  <a:txBody>
                    <a:bodyPr/>
                    <a:lstStyle/>
                    <a:p>
                      <a:r>
                        <a:rPr lang="en-US" sz="1000" dirty="0"/>
                        <a:t>Identify areas where city lighting can be automated for energy and labor savings. </a:t>
                      </a:r>
                    </a:p>
                  </a:txBody>
                  <a:tcPr/>
                </a:tc>
                <a:tc>
                  <a:txBody>
                    <a:bodyPr/>
                    <a:lstStyle/>
                    <a:p>
                      <a:r>
                        <a:rPr lang="en-US" sz="1000" dirty="0"/>
                        <a:t>Identify utilization metrics, constraints, and daily operational knowledge held by individual staff</a:t>
                      </a:r>
                    </a:p>
                  </a:txBody>
                  <a:tcPr/>
                </a:tc>
                <a:tc>
                  <a:txBody>
                    <a:bodyPr/>
                    <a:lstStyle/>
                    <a:p>
                      <a:r>
                        <a:rPr lang="en-US" sz="1000" dirty="0"/>
                        <a:t>Document policies, procedures, and create a completely remote operated lighting solution</a:t>
                      </a:r>
                    </a:p>
                  </a:txBody>
                  <a:tcPr/>
                </a:tc>
                <a:tc>
                  <a:txBody>
                    <a:bodyPr/>
                    <a:lstStyle/>
                    <a:p>
                      <a:r>
                        <a:rPr lang="en-US" sz="1000" dirty="0"/>
                        <a:t>Grant funding approved for this FY</a:t>
                      </a:r>
                    </a:p>
                  </a:txBody>
                  <a:tcPr/>
                </a:tc>
                <a:extLst>
                  <a:ext uri="{0D108BD9-81ED-4DB2-BD59-A6C34878D82A}">
                    <a16:rowId xmlns:a16="http://schemas.microsoft.com/office/drawing/2014/main" val="4141851259"/>
                  </a:ext>
                </a:extLst>
              </a:tr>
              <a:tr h="549292">
                <a:tc>
                  <a:txBody>
                    <a:bodyPr/>
                    <a:lstStyle/>
                    <a:p>
                      <a:r>
                        <a:rPr lang="en-US" sz="1000" dirty="0"/>
                        <a:t>Increase proactive construction safety inspection program</a:t>
                      </a:r>
                    </a:p>
                  </a:txBody>
                  <a:tcPr/>
                </a:tc>
                <a:tc>
                  <a:txBody>
                    <a:bodyPr/>
                    <a:lstStyle/>
                    <a:p>
                      <a:r>
                        <a:rPr lang="en-US" sz="1000" dirty="0"/>
                        <a:t>Hire Building Inspector specifically for weekly commercial project site visits</a:t>
                      </a:r>
                    </a:p>
                  </a:txBody>
                  <a:tcPr/>
                </a:tc>
                <a:tc>
                  <a:txBody>
                    <a:bodyPr/>
                    <a:lstStyle/>
                    <a:p>
                      <a:r>
                        <a:rPr lang="en-US" sz="1000" dirty="0"/>
                        <a:t>Staffing</a:t>
                      </a:r>
                    </a:p>
                  </a:txBody>
                  <a:tcPr/>
                </a:tc>
                <a:tc>
                  <a:txBody>
                    <a:bodyPr/>
                    <a:lstStyle/>
                    <a:p>
                      <a:r>
                        <a:rPr lang="en-US" sz="1000" dirty="0"/>
                        <a:t>Reduction in safety emergencies and legal actions for compliance</a:t>
                      </a:r>
                    </a:p>
                  </a:txBody>
                  <a:tcPr/>
                </a:tc>
                <a:tc>
                  <a:txBody>
                    <a:bodyPr/>
                    <a:lstStyle/>
                    <a:p>
                      <a:r>
                        <a:rPr lang="en-US" sz="1000" dirty="0"/>
                        <a:t>Minimal increase. 1 additional inspector to Building Department</a:t>
                      </a:r>
                    </a:p>
                  </a:txBody>
                  <a:tcPr/>
                </a:tc>
                <a:extLst>
                  <a:ext uri="{0D108BD9-81ED-4DB2-BD59-A6C34878D82A}">
                    <a16:rowId xmlns:a16="http://schemas.microsoft.com/office/drawing/2014/main" val="1845375042"/>
                  </a:ext>
                </a:extLst>
              </a:tr>
              <a:tr h="549292">
                <a:tc>
                  <a:txBody>
                    <a:bodyPr/>
                    <a:lstStyle/>
                    <a:p>
                      <a:r>
                        <a:rPr lang="en-US" sz="1000" dirty="0"/>
                        <a:t>Automate Glenbrook &amp; Springdale Train Station Parking</a:t>
                      </a:r>
                    </a:p>
                  </a:txBody>
                  <a:tcPr/>
                </a:tc>
                <a:tc>
                  <a:txBody>
                    <a:bodyPr/>
                    <a:lstStyle/>
                    <a:p>
                      <a:r>
                        <a:rPr lang="en-US" sz="1000" dirty="0"/>
                        <a:t>Research automated gate and RFID Vehicle tags for train station marking</a:t>
                      </a:r>
                    </a:p>
                  </a:txBody>
                  <a:tcPr/>
                </a:tc>
                <a:tc>
                  <a:txBody>
                    <a:bodyPr/>
                    <a:lstStyle/>
                    <a:p>
                      <a:r>
                        <a:rPr lang="en-US" sz="1000" dirty="0"/>
                        <a:t>None currently</a:t>
                      </a:r>
                    </a:p>
                  </a:txBody>
                  <a:tcPr/>
                </a:tc>
                <a:tc>
                  <a:txBody>
                    <a:bodyPr/>
                    <a:lstStyle/>
                    <a:p>
                      <a:r>
                        <a:rPr lang="en-US" sz="1000" dirty="0"/>
                        <a:t>Reduction in fines, penalties, collections on non-permitted parking and enforcement</a:t>
                      </a:r>
                    </a:p>
                  </a:txBody>
                  <a:tcPr/>
                </a:tc>
                <a:tc>
                  <a:txBody>
                    <a:bodyPr/>
                    <a:lstStyle/>
                    <a:p>
                      <a:r>
                        <a:rPr lang="en-US" sz="1000" dirty="0"/>
                        <a:t>Should reduce enforcement overt time</a:t>
                      </a:r>
                    </a:p>
                  </a:txBody>
                  <a:tcPr/>
                </a:tc>
                <a:extLst>
                  <a:ext uri="{0D108BD9-81ED-4DB2-BD59-A6C34878D82A}">
                    <a16:rowId xmlns:a16="http://schemas.microsoft.com/office/drawing/2014/main" val="2520385510"/>
                  </a:ext>
                </a:extLst>
              </a:tr>
            </a:tbl>
          </a:graphicData>
        </a:graphic>
      </p:graphicFrame>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22339</TotalTime>
  <Words>953</Words>
  <Application>Microsoft Office PowerPoint</Application>
  <PresentationFormat>On-screen Show (4:3)</PresentationFormat>
  <Paragraphs>84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Wingdings</vt:lpstr>
      <vt:lpstr>Office Theme</vt:lpstr>
      <vt:lpstr>Operations Administration    Matthew Quiñones Director of Operations mquinones@stamfordct.gov 03/14/2023   </vt:lpstr>
      <vt:lpstr>Department Introduction &amp; Brief History</vt:lpstr>
      <vt:lpstr>OPERATIONS ADMINISTRATION</vt:lpstr>
      <vt:lpstr>Major Changes </vt:lpstr>
      <vt:lpstr>Major Changes </vt:lpstr>
      <vt:lpstr>PowerPoint Presentation</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Carpanzano, Josephine</cp:lastModifiedBy>
  <cp:revision>108</cp:revision>
  <cp:lastPrinted>2018-02-23T19:05:57Z</cp:lastPrinted>
  <dcterms:created xsi:type="dcterms:W3CDTF">2015-07-08T22:36:06Z</dcterms:created>
  <dcterms:modified xsi:type="dcterms:W3CDTF">2023-03-13T20:10:45Z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