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9"/>
  </p:notesMasterIdLst>
  <p:handoutMasterIdLst>
    <p:handoutMasterId r:id="rId10"/>
  </p:handoutMasterIdLst>
  <p:sldIdLst>
    <p:sldId id="279" r:id="rId2"/>
    <p:sldId id="278" r:id="rId3"/>
    <p:sldId id="286" r:id="rId4"/>
    <p:sldId id="281" r:id="rId5"/>
    <p:sldId id="274" r:id="rId6"/>
    <p:sldId id="282" r:id="rId7"/>
    <p:sldId id="283" r:id="rId8"/>
  </p:sldIdLst>
  <p:sldSz cx="9144000" cy="6858000" type="screen4x3"/>
  <p:notesSz cx="7010400" cy="92964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defTabSz="930102"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algn="r" defTabSz="930102"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algn="r" defTabSz="930102"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ctr" anchorCtr="0" compatLnSpc="1">
            <a:prstTxWarp prst="textNoShape">
              <a:avLst/>
            </a:prstTxWarp>
          </a:bodyPr>
          <a:lstStyle>
            <a:lvl1pPr defTabSz="930102">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ctr" anchorCtr="0" compatLnSpc="1">
            <a:prstTxWarp prst="textNoShape">
              <a:avLst/>
            </a:prstTxWarp>
          </a:bodyPr>
          <a:lstStyle>
            <a:lvl1pPr algn="r" defTabSz="930102">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79" y="4416115"/>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b" anchorCtr="0" compatLnSpc="1">
            <a:prstTxWarp prst="textNoShape">
              <a:avLst/>
            </a:prstTxWarp>
          </a:bodyPr>
          <a:lstStyle>
            <a:lvl1pPr algn="r" defTabSz="930102">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klous@stamfordct.gov"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
        <p:nvSpPr>
          <p:cNvPr id="9" name="Title 1">
            <a:extLst>
              <a:ext uri="{FF2B5EF4-FFF2-40B4-BE49-F238E27FC236}">
                <a16:creationId xmlns:a16="http://schemas.microsoft.com/office/drawing/2014/main" id="{57DA79FF-DEFD-63B8-B7B8-7129E4606F22}"/>
              </a:ext>
            </a:extLst>
          </p:cNvPr>
          <p:cNvSpPr txBox="1">
            <a:spLocks/>
          </p:cNvSpPr>
          <p:nvPr/>
        </p:nvSpPr>
        <p:spPr>
          <a:xfrm>
            <a:off x="471383" y="707433"/>
            <a:ext cx="3459975" cy="5443128"/>
          </a:xfrm>
          <a:prstGeom prst="rect">
            <a:avLst/>
          </a:prstGeom>
        </p:spPr>
        <p:txBody>
          <a:bodyPr vert="horz" lIns="91440" tIns="45720" rIns="91440" bIns="45720" rtlCol="0" anchor="t">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200" b="1" dirty="0" smtClean="0"/>
              <a:t>CITY OF STAMFORD</a:t>
            </a:r>
          </a:p>
          <a:p>
            <a:r>
              <a:rPr lang="en-US" sz="4200" b="1" dirty="0" smtClean="0"/>
              <a:t/>
            </a:r>
            <a:br>
              <a:rPr lang="en-US" sz="4200" b="1" dirty="0" smtClean="0"/>
            </a:br>
            <a:r>
              <a:rPr lang="en-US" sz="4200" b="1" dirty="0" smtClean="0"/>
              <a:t>FLEET MANAGEMENT</a:t>
            </a:r>
          </a:p>
          <a:p>
            <a:r>
              <a:rPr lang="en-US" sz="4200" b="1" dirty="0" smtClean="0"/>
              <a:t/>
            </a:r>
            <a:br>
              <a:rPr lang="en-US" sz="4200" b="1" dirty="0" smtClean="0"/>
            </a:br>
            <a:r>
              <a:rPr lang="en-US" sz="2200" b="1" i="1" dirty="0">
                <a:latin typeface="Arial Black" panose="020B0A04020102020204" pitchFamily="34" charset="0"/>
              </a:rPr>
              <a:t>WITHOUT US….YOU WALK!</a:t>
            </a:r>
            <a:r>
              <a:rPr lang="en-US" sz="4200" b="1" dirty="0" smtClean="0">
                <a:latin typeface="Arial Black" panose="020B0A04020102020204" pitchFamily="34" charset="0"/>
              </a:rPr>
              <a:t/>
            </a:r>
            <a:br>
              <a:rPr lang="en-US" sz="4200" b="1" dirty="0" smtClean="0">
                <a:latin typeface="Arial Black" panose="020B0A04020102020204" pitchFamily="34" charset="0"/>
              </a:rPr>
            </a:br>
            <a:r>
              <a:rPr lang="en-US" sz="4200" b="1" dirty="0" smtClean="0"/>
              <a:t/>
            </a:r>
            <a:br>
              <a:rPr lang="en-US" sz="4200" b="1" dirty="0" smtClean="0"/>
            </a:br>
            <a:r>
              <a:rPr lang="en-US" sz="4200" b="1" dirty="0" smtClean="0"/>
              <a:t/>
            </a:r>
            <a:br>
              <a:rPr lang="en-US" sz="4200" b="1" dirty="0" smtClean="0"/>
            </a:br>
            <a:r>
              <a:rPr lang="en-US" sz="2000" b="1" dirty="0" smtClean="0"/>
              <a:t>Bill Klous</a:t>
            </a:r>
            <a:br>
              <a:rPr lang="en-US" sz="2000" b="1" dirty="0" smtClean="0"/>
            </a:br>
            <a:r>
              <a:rPr lang="en-US" sz="2000" b="1" dirty="0" smtClean="0"/>
              <a:t>203-977-5520</a:t>
            </a:r>
            <a:br>
              <a:rPr lang="en-US" sz="2000" b="1" dirty="0" smtClean="0"/>
            </a:br>
            <a:r>
              <a:rPr lang="en-US" sz="2000" b="1" dirty="0" smtClean="0">
                <a:hlinkClick r:id="rId3"/>
              </a:rPr>
              <a:t>wklous@stamfordct.gov</a:t>
            </a:r>
            <a:r>
              <a:rPr lang="en-US" sz="2000" b="1" dirty="0" smtClean="0"/>
              <a:t/>
            </a:r>
            <a:br>
              <a:rPr lang="en-US" sz="2000" b="1" dirty="0" smtClean="0"/>
            </a:br>
            <a:r>
              <a:rPr lang="en-US" sz="4200" dirty="0" smtClean="0"/>
              <a:t/>
            </a:r>
            <a:br>
              <a:rPr lang="en-US" sz="4200" dirty="0" smtClean="0"/>
            </a:br>
            <a:endParaRPr lang="en-US" sz="4200" dirty="0"/>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785460" y="2165448"/>
            <a:ext cx="8116490" cy="4537104"/>
          </a:xfrm>
        </p:spPr>
        <p:txBody>
          <a:bodyPr>
            <a:normAutofit fontScale="92500"/>
          </a:bodyPr>
          <a:lstStyle/>
          <a:p>
            <a:pPr marL="0" lvl="0" indent="0" fontAlgn="base">
              <a:lnSpc>
                <a:spcPct val="100000"/>
              </a:lnSpc>
              <a:spcBef>
                <a:spcPct val="20000"/>
              </a:spcBef>
              <a:spcAft>
                <a:spcPct val="0"/>
              </a:spcAft>
              <a:buClr>
                <a:srgbClr val="00007D"/>
              </a:buClr>
              <a:buSzPct val="75000"/>
              <a:buNone/>
            </a:pPr>
            <a:r>
              <a:rPr lang="en-US" sz="1600" b="1" kern="0" dirty="0">
                <a:solidFill>
                  <a:srgbClr val="0070C0"/>
                </a:solidFill>
                <a:latin typeface="Calibri" panose="020F0502020204030204" pitchFamily="34" charset="0"/>
                <a:cs typeface="Calibri" panose="020F0502020204030204" pitchFamily="34" charset="0"/>
              </a:rPr>
              <a:t>Fleet Maintenance Department Overview:</a:t>
            </a:r>
            <a:endParaRPr lang="en-ZW" sz="1600" b="1" u="sng" kern="0" dirty="0">
              <a:solidFill>
                <a:srgbClr val="0070C0"/>
              </a:solidFill>
              <a:latin typeface="Calibri" panose="020F0502020204030204" pitchFamily="34" charset="0"/>
              <a:cs typeface="Calibri" panose="020F0502020204030204" pitchFamily="34" charset="0"/>
            </a:endParaRPr>
          </a:p>
          <a:p>
            <a:pPr marL="0" lvl="0" indent="0" fontAlgn="base">
              <a:lnSpc>
                <a:spcPct val="100000"/>
              </a:lnSpc>
              <a:spcBef>
                <a:spcPts val="0"/>
              </a:spcBef>
              <a:buClr>
                <a:srgbClr val="00007D"/>
              </a:buClr>
              <a:buSzPct val="75000"/>
              <a:buNone/>
            </a:pPr>
            <a:r>
              <a:rPr lang="en-US" sz="1400" kern="0"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The Fleet Management Division is an internal service organization who is solely responsible for providing the most efficient and cost-effective support, maintenance and operation of </a:t>
            </a:r>
            <a:r>
              <a:rPr lang="en-US" sz="1400" kern="0" dirty="0" smtClean="0">
                <a:solidFill>
                  <a:srgbClr val="000000"/>
                </a:solidFill>
                <a:latin typeface="Calibri Light" panose="020F0302020204030204" pitchFamily="34" charset="0"/>
                <a:ea typeface="Calibri" panose="020F0502020204030204" pitchFamily="34" charset="0"/>
                <a:cs typeface="Calibri Light" panose="020F0302020204030204" pitchFamily="34" charset="0"/>
              </a:rPr>
              <a:t>City of Stamford vehicles</a:t>
            </a:r>
            <a:r>
              <a:rPr lang="en-US" sz="1400" kern="0"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 associated equipment and fueling </a:t>
            </a:r>
            <a:r>
              <a:rPr lang="en-US" sz="1400" kern="0" dirty="0" smtClean="0">
                <a:solidFill>
                  <a:srgbClr val="000000"/>
                </a:solidFill>
                <a:latin typeface="Calibri Light" panose="020F0302020204030204" pitchFamily="34" charset="0"/>
                <a:ea typeface="Calibri" panose="020F0502020204030204" pitchFamily="34" charset="0"/>
                <a:cs typeface="Calibri Light" panose="020F0302020204030204" pitchFamily="34" charset="0"/>
              </a:rPr>
              <a:t>sites. We strive to be responsive </a:t>
            </a:r>
            <a:r>
              <a:rPr lang="en-US" sz="1400" kern="0"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to the needs of each department while by providing </a:t>
            </a:r>
            <a:r>
              <a:rPr lang="en-US" sz="1400" kern="0" dirty="0" smtClean="0">
                <a:solidFill>
                  <a:srgbClr val="000000"/>
                </a:solidFill>
                <a:latin typeface="Calibri Light" panose="020F0302020204030204" pitchFamily="34" charset="0"/>
                <a:ea typeface="Calibri" panose="020F0502020204030204" pitchFamily="34" charset="0"/>
                <a:cs typeface="Calibri Light" panose="020F0302020204030204" pitchFamily="34" charset="0"/>
              </a:rPr>
              <a:t>City departments with </a:t>
            </a:r>
            <a:r>
              <a:rPr lang="en-US" sz="1400" kern="0"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safe, reliable, economically and environmentally sound </a:t>
            </a:r>
            <a:r>
              <a:rPr lang="en-US" sz="1400" kern="0" dirty="0" smtClean="0">
                <a:solidFill>
                  <a:srgbClr val="000000"/>
                </a:solidFill>
                <a:latin typeface="Calibri Light" panose="020F0302020204030204" pitchFamily="34" charset="0"/>
                <a:ea typeface="Calibri" panose="020F0502020204030204" pitchFamily="34" charset="0"/>
                <a:cs typeface="Calibri Light" panose="020F0302020204030204" pitchFamily="34" charset="0"/>
              </a:rPr>
              <a:t>transportation. </a:t>
            </a:r>
          </a:p>
          <a:p>
            <a:pPr marL="0" lvl="0" indent="0" fontAlgn="base">
              <a:lnSpc>
                <a:spcPct val="100000"/>
              </a:lnSpc>
              <a:spcBef>
                <a:spcPts val="0"/>
              </a:spcBef>
              <a:buClr>
                <a:srgbClr val="00007D"/>
              </a:buClr>
              <a:buSzPct val="75000"/>
              <a:buNone/>
            </a:pPr>
            <a:endParaRPr lang="en-US" sz="1400" kern="0" dirty="0">
              <a:solidFill>
                <a:srgbClr val="000000"/>
              </a:solidFill>
              <a:latin typeface="Calibri Light" panose="020F0302020204030204" pitchFamily="34" charset="0"/>
              <a:ea typeface="Calibri" panose="020F0502020204030204" pitchFamily="34" charset="0"/>
              <a:cs typeface="Calibri Light" panose="020F0302020204030204" pitchFamily="34" charset="0"/>
            </a:endParaRPr>
          </a:p>
          <a:p>
            <a:pPr marL="0" lvl="0" indent="0" fontAlgn="base">
              <a:lnSpc>
                <a:spcPct val="100000"/>
              </a:lnSpc>
              <a:spcBef>
                <a:spcPts val="0"/>
              </a:spcBef>
              <a:buClr>
                <a:srgbClr val="00007D"/>
              </a:buClr>
              <a:buSzPct val="75000"/>
              <a:buNone/>
            </a:pPr>
            <a:r>
              <a:rPr lang="en-US" sz="1400" kern="0" dirty="0">
                <a:solidFill>
                  <a:srgbClr val="000000"/>
                </a:solidFill>
                <a:latin typeface="Calibri Light" panose="020F0302020204030204" pitchFamily="34" charset="0"/>
                <a:cs typeface="Calibri Light" panose="020F0302020204030204" pitchFamily="34" charset="0"/>
              </a:rPr>
              <a:t>Fleet </a:t>
            </a:r>
            <a:r>
              <a:rPr lang="en-US" sz="1400" kern="0" dirty="0" smtClean="0">
                <a:solidFill>
                  <a:srgbClr val="000000"/>
                </a:solidFill>
                <a:latin typeface="Calibri Light" panose="020F0302020204030204" pitchFamily="34" charset="0"/>
                <a:cs typeface="Calibri Light" panose="020F0302020204030204" pitchFamily="34" charset="0"/>
              </a:rPr>
              <a:t>Maintenance Department manages </a:t>
            </a:r>
            <a:r>
              <a:rPr lang="en-US" sz="1400" kern="0" dirty="0">
                <a:solidFill>
                  <a:srgbClr val="000000"/>
                </a:solidFill>
                <a:latin typeface="Calibri Light" panose="020F0302020204030204" pitchFamily="34" charset="0"/>
                <a:cs typeface="Calibri Light" panose="020F0302020204030204" pitchFamily="34" charset="0"/>
              </a:rPr>
              <a:t>the </a:t>
            </a:r>
            <a:r>
              <a:rPr lang="en-US" sz="1400" kern="0" dirty="0" smtClean="0">
                <a:solidFill>
                  <a:srgbClr val="000000"/>
                </a:solidFill>
                <a:latin typeface="Calibri Light" panose="020F0302020204030204" pitchFamily="34" charset="0"/>
                <a:cs typeface="Calibri Light" panose="020F0302020204030204" pitchFamily="34" charset="0"/>
              </a:rPr>
              <a:t>City of Stamford’s Vehicle Maintenance shop and Police Garage for the 1000 City owned vehicles used by the Operations Department , Police Dept., and Public Safety Dept. as well as the Small Engine Shop for the 200+ small engine equipment. </a:t>
            </a:r>
          </a:p>
          <a:p>
            <a:pPr marL="0" lvl="0" indent="0" fontAlgn="base">
              <a:lnSpc>
                <a:spcPct val="100000"/>
              </a:lnSpc>
              <a:spcBef>
                <a:spcPts val="0"/>
              </a:spcBef>
              <a:buClr>
                <a:srgbClr val="00007D"/>
              </a:buClr>
              <a:buSzPct val="75000"/>
              <a:buNone/>
            </a:pPr>
            <a:endParaRPr lang="en-US" sz="1400" kern="0" dirty="0">
              <a:solidFill>
                <a:srgbClr val="000000"/>
              </a:solidFill>
              <a:latin typeface="Calibri Light" panose="020F0302020204030204" pitchFamily="34" charset="0"/>
              <a:cs typeface="Calibri Light" panose="020F0302020204030204" pitchFamily="34" charset="0"/>
            </a:endParaRPr>
          </a:p>
          <a:p>
            <a:pPr marL="0" lvl="0" indent="0" fontAlgn="base">
              <a:lnSpc>
                <a:spcPct val="100000"/>
              </a:lnSpc>
              <a:spcBef>
                <a:spcPts val="0"/>
              </a:spcBef>
              <a:buClr>
                <a:srgbClr val="00007D"/>
              </a:buClr>
              <a:buSzPct val="75000"/>
              <a:buNone/>
            </a:pPr>
            <a:r>
              <a:rPr lang="en-US" sz="1400" kern="0" dirty="0" smtClean="0">
                <a:solidFill>
                  <a:srgbClr val="000000"/>
                </a:solidFill>
                <a:latin typeface="Calibri Light" panose="020F0302020204030204" pitchFamily="34" charset="0"/>
                <a:cs typeface="Calibri Light" panose="020F0302020204030204" pitchFamily="34" charset="0"/>
              </a:rPr>
              <a:t>Oversees </a:t>
            </a:r>
            <a:r>
              <a:rPr lang="en-US" sz="1400" kern="0" dirty="0">
                <a:solidFill>
                  <a:srgbClr val="000000"/>
                </a:solidFill>
                <a:latin typeface="Calibri Light" panose="020F0302020204030204" pitchFamily="34" charset="0"/>
                <a:cs typeface="Calibri Light" panose="020F0302020204030204" pitchFamily="34" charset="0"/>
              </a:rPr>
              <a:t>the preventive maintenance program scheduling, reports, budgeting, cost, and quantity and quality </a:t>
            </a:r>
            <a:r>
              <a:rPr lang="en-US" sz="1400" kern="0" dirty="0" smtClean="0">
                <a:solidFill>
                  <a:srgbClr val="000000"/>
                </a:solidFill>
                <a:latin typeface="Calibri Light" panose="020F0302020204030204" pitchFamily="34" charset="0"/>
                <a:cs typeface="Calibri Light" panose="020F0302020204030204" pitchFamily="34" charset="0"/>
              </a:rPr>
              <a:t>repair</a:t>
            </a:r>
          </a:p>
          <a:p>
            <a:pPr marL="0" lvl="0" indent="0" fontAlgn="base">
              <a:lnSpc>
                <a:spcPct val="100000"/>
              </a:lnSpc>
              <a:spcBef>
                <a:spcPts val="0"/>
              </a:spcBef>
              <a:buClr>
                <a:srgbClr val="00007D"/>
              </a:buClr>
              <a:buSzPct val="75000"/>
              <a:buNone/>
            </a:pPr>
            <a:endParaRPr lang="en-US" sz="1400" kern="0" dirty="0">
              <a:solidFill>
                <a:srgbClr val="000000"/>
              </a:solidFill>
              <a:latin typeface="Calibri Light" panose="020F0302020204030204" pitchFamily="34" charset="0"/>
              <a:cs typeface="Calibri Light" panose="020F0302020204030204" pitchFamily="34" charset="0"/>
            </a:endParaRPr>
          </a:p>
          <a:p>
            <a:pPr marL="0" lvl="0" indent="0" fontAlgn="base">
              <a:lnSpc>
                <a:spcPct val="100000"/>
              </a:lnSpc>
              <a:spcBef>
                <a:spcPts val="0"/>
              </a:spcBef>
              <a:buClr>
                <a:srgbClr val="00007D"/>
              </a:buClr>
              <a:buSzPct val="75000"/>
              <a:buNone/>
            </a:pPr>
            <a:r>
              <a:rPr lang="en-US" sz="1400" kern="0" dirty="0">
                <a:solidFill>
                  <a:srgbClr val="000000"/>
                </a:solidFill>
                <a:latin typeface="Calibri Light" panose="020F0302020204030204" pitchFamily="34" charset="0"/>
                <a:cs typeface="Calibri Light" panose="020F0302020204030204" pitchFamily="34" charset="0"/>
              </a:rPr>
              <a:t>Manages relationships with </a:t>
            </a:r>
            <a:r>
              <a:rPr lang="en-US" sz="1400" kern="0" dirty="0" smtClean="0">
                <a:solidFill>
                  <a:srgbClr val="000000"/>
                </a:solidFill>
                <a:latin typeface="Calibri Light" panose="020F0302020204030204" pitchFamily="34" charset="0"/>
                <a:cs typeface="Calibri Light" panose="020F0302020204030204" pitchFamily="34" charset="0"/>
              </a:rPr>
              <a:t>internal </a:t>
            </a:r>
            <a:r>
              <a:rPr lang="en-US" sz="1400" kern="0" dirty="0">
                <a:solidFill>
                  <a:srgbClr val="000000"/>
                </a:solidFill>
                <a:latin typeface="Calibri Light" panose="020F0302020204030204" pitchFamily="34" charset="0"/>
                <a:cs typeface="Calibri Light" panose="020F0302020204030204" pitchFamily="34" charset="0"/>
              </a:rPr>
              <a:t>customers and outside vendors to ensure quality service</a:t>
            </a:r>
          </a:p>
          <a:p>
            <a:pPr marL="0" lvl="0" indent="0" fontAlgn="base">
              <a:lnSpc>
                <a:spcPct val="100000"/>
              </a:lnSpc>
              <a:spcBef>
                <a:spcPct val="20000"/>
              </a:spcBef>
              <a:spcAft>
                <a:spcPct val="0"/>
              </a:spcAft>
              <a:buClr>
                <a:srgbClr val="00007D"/>
              </a:buClr>
              <a:buSzPct val="75000"/>
              <a:buNone/>
            </a:pPr>
            <a:endParaRPr lang="en-US" sz="1200" kern="0" dirty="0">
              <a:solidFill>
                <a:srgbClr val="000000"/>
              </a:solidFill>
              <a:latin typeface="Calibri" panose="020F0502020204030204" pitchFamily="34" charset="0"/>
              <a:cs typeface="Calibri" panose="020F0502020204030204" pitchFamily="34" charset="0"/>
            </a:endParaRPr>
          </a:p>
          <a:p>
            <a:pPr marL="0" indent="0" fontAlgn="base">
              <a:lnSpc>
                <a:spcPct val="100000"/>
              </a:lnSpc>
              <a:spcBef>
                <a:spcPct val="20000"/>
              </a:spcBef>
              <a:spcAft>
                <a:spcPct val="0"/>
              </a:spcAft>
              <a:buClr>
                <a:srgbClr val="00007D"/>
              </a:buClr>
              <a:buSzPct val="75000"/>
              <a:buNone/>
            </a:pPr>
            <a:r>
              <a:rPr lang="en-US" sz="1600" b="1" dirty="0" smtClean="0">
                <a:solidFill>
                  <a:srgbClr val="0070C0"/>
                </a:solidFill>
              </a:rPr>
              <a:t>Strategic </a:t>
            </a:r>
            <a:r>
              <a:rPr lang="en-US" sz="1600" b="1" dirty="0">
                <a:solidFill>
                  <a:srgbClr val="0070C0"/>
                </a:solidFill>
              </a:rPr>
              <a:t>Initiatives for </a:t>
            </a:r>
            <a:r>
              <a:rPr lang="en-US" sz="1600" b="1" dirty="0" smtClean="0">
                <a:solidFill>
                  <a:srgbClr val="0070C0"/>
                </a:solidFill>
              </a:rPr>
              <a:t>FY2023-2024: </a:t>
            </a:r>
          </a:p>
          <a:p>
            <a:pPr lvl="1" fontAlgn="base">
              <a:lnSpc>
                <a:spcPct val="100000"/>
              </a:lnSpc>
              <a:spcBef>
                <a:spcPct val="20000"/>
              </a:spcBef>
              <a:spcAft>
                <a:spcPct val="0"/>
              </a:spcAft>
              <a:buClr>
                <a:srgbClr val="0070C0"/>
              </a:buClr>
              <a:buSzPct val="75000"/>
              <a:buFont typeface="Wingdings" panose="05000000000000000000" pitchFamily="2" charset="2"/>
              <a:buChar char="q"/>
            </a:pPr>
            <a:r>
              <a:rPr lang="en-US" sz="1400" dirty="0" smtClean="0">
                <a:latin typeface="Calibri Light" panose="020F0302020204030204" pitchFamily="34" charset="0"/>
                <a:cs typeface="Calibri Light" panose="020F0302020204030204" pitchFamily="34" charset="0"/>
              </a:rPr>
              <a:t>Effort to reduce the carbon footprint of the City’s Fleet through a “Green Fleet Program”. </a:t>
            </a:r>
          </a:p>
          <a:p>
            <a:pPr lvl="1" fontAlgn="base">
              <a:lnSpc>
                <a:spcPct val="100000"/>
              </a:lnSpc>
              <a:spcBef>
                <a:spcPct val="20000"/>
              </a:spcBef>
              <a:spcAft>
                <a:spcPct val="0"/>
              </a:spcAft>
              <a:buClr>
                <a:srgbClr val="0070C0"/>
              </a:buClr>
              <a:buSzPct val="75000"/>
              <a:buFont typeface="Wingdings" panose="05000000000000000000" pitchFamily="2" charset="2"/>
              <a:buChar char="q"/>
            </a:pPr>
            <a:r>
              <a:rPr lang="en-US" sz="1400" dirty="0" smtClean="0">
                <a:latin typeface="Calibri Light" panose="020F0302020204030204" pitchFamily="34" charset="0"/>
                <a:cs typeface="Calibri Light" panose="020F0302020204030204" pitchFamily="34" charset="0"/>
              </a:rPr>
              <a:t>Reduce the overall cost of the operating ALL City fleets through the Centralization Study.</a:t>
            </a:r>
          </a:p>
          <a:p>
            <a:pPr lvl="1" fontAlgn="base">
              <a:lnSpc>
                <a:spcPct val="100000"/>
              </a:lnSpc>
              <a:spcBef>
                <a:spcPct val="20000"/>
              </a:spcBef>
              <a:spcAft>
                <a:spcPct val="0"/>
              </a:spcAft>
              <a:buClr>
                <a:srgbClr val="0070C0"/>
              </a:buClr>
              <a:buSzPct val="75000"/>
              <a:buFont typeface="Wingdings" panose="05000000000000000000" pitchFamily="2" charset="2"/>
              <a:buChar char="q"/>
            </a:pPr>
            <a:r>
              <a:rPr lang="en-US" sz="1400" dirty="0" smtClean="0">
                <a:latin typeface="Calibri Light" panose="020F0302020204030204" pitchFamily="34" charset="0"/>
                <a:cs typeface="Calibri Light" panose="020F0302020204030204" pitchFamily="34" charset="0"/>
              </a:rPr>
              <a:t>Grow the Program with JM Wright Tech to create a “farm system” of future mechanics to work in the City Fleet shops. </a:t>
            </a:r>
          </a:p>
          <a:p>
            <a:pPr lvl="1" fontAlgn="base">
              <a:lnSpc>
                <a:spcPct val="100000"/>
              </a:lnSpc>
              <a:spcBef>
                <a:spcPct val="20000"/>
              </a:spcBef>
              <a:spcAft>
                <a:spcPct val="0"/>
              </a:spcAft>
              <a:buClr>
                <a:srgbClr val="0070C0"/>
              </a:buClr>
              <a:buSzPct val="75000"/>
              <a:buFont typeface="Wingdings" panose="05000000000000000000" pitchFamily="2" charset="2"/>
              <a:buChar char="q"/>
            </a:pPr>
            <a:r>
              <a:rPr lang="en-US" sz="1400" dirty="0" smtClean="0">
                <a:latin typeface="Calibri Light" panose="020F0302020204030204" pitchFamily="34" charset="0"/>
                <a:cs typeface="Calibri Light" panose="020F0302020204030204" pitchFamily="34" charset="0"/>
              </a:rPr>
              <a:t>Expand the Preventative Maintenance Program to minimize downtime and reduce unnecessary breakdowns and repairs. </a:t>
            </a:r>
          </a:p>
          <a:p>
            <a:pPr lvl="1" fontAlgn="base">
              <a:lnSpc>
                <a:spcPct val="100000"/>
              </a:lnSpc>
              <a:spcBef>
                <a:spcPct val="20000"/>
              </a:spcBef>
              <a:spcAft>
                <a:spcPct val="0"/>
              </a:spcAft>
              <a:buClr>
                <a:srgbClr val="0070C0"/>
              </a:buClr>
              <a:buSzPct val="75000"/>
              <a:buFont typeface="Wingdings" panose="05000000000000000000" pitchFamily="2" charset="2"/>
              <a:buChar char="q"/>
            </a:pPr>
            <a:endParaRPr lang="en-US" sz="1400" dirty="0">
              <a:latin typeface="Calibri Light" panose="020F0302020204030204" pitchFamily="34" charset="0"/>
              <a:cs typeface="Calibri Light" panose="020F0302020204030204" pitchFamily="34" charset="0"/>
            </a:endParaRPr>
          </a:p>
          <a:p>
            <a:pPr marL="0" lvl="0" indent="0" fontAlgn="base">
              <a:lnSpc>
                <a:spcPct val="100000"/>
              </a:lnSpc>
              <a:spcBef>
                <a:spcPct val="20000"/>
              </a:spcBef>
              <a:spcAft>
                <a:spcPct val="0"/>
              </a:spcAft>
              <a:buClr>
                <a:srgbClr val="00007D"/>
              </a:buClr>
              <a:buSzPct val="75000"/>
              <a:buNone/>
            </a:pPr>
            <a:endParaRPr lang="en-US" sz="1200" kern="0" dirty="0">
              <a:solidFill>
                <a:srgbClr val="000000"/>
              </a:solidFill>
              <a:latin typeface="Calibri" panose="020F0502020204030204" pitchFamily="34" charset="0"/>
              <a:cs typeface="Calibri" panose="020F0502020204030204" pitchFamily="34" charset="0"/>
            </a:endParaRPr>
          </a:p>
          <a:p>
            <a:endParaRPr lang="en-US" dirty="0" smtClean="0"/>
          </a:p>
          <a:p>
            <a:endParaRPr lang="en-US" dirty="0"/>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FDC3A4-3ECB-4CC5-8031-F712224A9F4A}" type="slidenum">
              <a:rPr lang="en-US" altLang="en-US" smtClean="0"/>
              <a:pPr/>
              <a:t>3</a:t>
            </a:fld>
            <a:endParaRPr lang="en-US" altLang="en-US" dirty="0"/>
          </a:p>
        </p:txBody>
      </p:sp>
      <p:sp>
        <p:nvSpPr>
          <p:cNvPr id="5" name="Content Placeholder 2">
            <a:extLst>
              <a:ext uri="{FF2B5EF4-FFF2-40B4-BE49-F238E27FC236}">
                <a16:creationId xmlns:a16="http://schemas.microsoft.com/office/drawing/2014/main" id="{921C091B-485B-E355-3726-E95849DF72FD}"/>
              </a:ext>
            </a:extLst>
          </p:cNvPr>
          <p:cNvSpPr txBox="1">
            <a:spLocks/>
          </p:cNvSpPr>
          <p:nvPr/>
        </p:nvSpPr>
        <p:spPr>
          <a:xfrm>
            <a:off x="152400" y="152400"/>
            <a:ext cx="8839200" cy="6705600"/>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182880" marR="0" lvl="0" indent="-18288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Char char="§"/>
              <a:tabLst/>
              <a:defRPr/>
            </a:pPr>
            <a:r>
              <a:rPr kumimoji="0" lang="en-US" sz="1900" b="1"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Overall average age of fleet Citywide </a:t>
            </a:r>
            <a:r>
              <a:rPr kumimoji="0" lang="en-US" sz="19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13.55 y/o</a:t>
            </a: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1400" b="1"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Average age of fleet by City Department</a:t>
            </a:r>
          </a:p>
          <a:p>
            <a:pPr marL="457200" marR="0" lvl="1"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Fire Dept: 12.6 y/o</a:t>
            </a:r>
          </a:p>
          <a:p>
            <a:pPr marL="457200" marR="0" lvl="1"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Police Dept: 13.25 y/o</a:t>
            </a:r>
          </a:p>
          <a:p>
            <a:pPr marL="457200" marR="0" lvl="1"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Operations Dept: 13.3 y/o</a:t>
            </a:r>
          </a:p>
          <a:p>
            <a:pPr marL="457200" marR="0" lvl="1"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WPCA: 14.1 y/o</a:t>
            </a:r>
          </a:p>
          <a:p>
            <a:pPr marL="457200" marR="0" lvl="1"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BoE: 14.1 y/o</a:t>
            </a: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1400" b="1"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Average age of  Operations Dept. Fleet by Vehicle Type</a:t>
            </a:r>
          </a:p>
          <a:p>
            <a:pPr marL="274320" marR="0" lvl="1" indent="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None/>
              <a:tabLst/>
              <a:defRPr/>
            </a:pPr>
            <a:r>
              <a:rPr kumimoji="0" lang="en-US" sz="1400" b="1"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a:t>
            </a:r>
            <a:r>
              <a:rPr kumimoji="0" lang="en-US" sz="1400" b="1" i="0" u="sng"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Vehicle Type</a:t>
            </a:r>
            <a:r>
              <a:rPr kumimoji="0" lang="en-US" sz="1400" b="1"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a:t>
            </a:r>
            <a:r>
              <a:rPr kumimoji="0" lang="en-US" sz="1400" b="1" i="0" u="sng"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Average years In-service</a:t>
            </a:r>
            <a:r>
              <a:rPr kumimoji="0" lang="en-US" sz="1400" b="1"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a:t>
            </a:r>
            <a:r>
              <a:rPr kumimoji="0" lang="en-US" sz="1400" b="1" i="0" u="sng"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Unit Count</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Solid Waste Fleet:                                              14.5                                               37</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Compact Sedan:                                                  16                                                 25</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Medium Duty Truck:                                           17                                            </a:t>
            </a:r>
            <a:r>
              <a:rPr kumimoji="0" lang="en-US" sz="1400" b="0" i="0" u="none" strike="noStrike" kern="1200" cap="none" spc="0" normalizeH="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a:t>
            </a: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19</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¾ Ton Pickup:                                                       13                                                 16</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1 Ton P/U:                                                             15                                                 14 </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Small SUV:                                                            12	                          </a:t>
            </a:r>
            <a:r>
              <a:rPr kumimoji="0" lang="en-US" sz="1400" b="0" i="0" u="none" strike="noStrike" kern="1200" cap="none" spc="0" normalizeH="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a:t>
            </a: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     13</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Standard SUV:                                                     18	                                 2</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½ Ton Pickup:                                                       15	                                 1</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Small P/U:                                                             12                                                  2</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Box  Van:                                                               11                                                  2</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Van:                                                                       19                                                  11</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Sedan:                                                                   18                                                  7</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Minivan:	                                                    3                                                  18 	</a:t>
            </a:r>
          </a:p>
          <a:p>
            <a:pPr marL="731520" marR="0" lvl="2"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r>
              <a:rPr kumimoji="0" lang="en-US" sz="1400" b="0" i="0" u="none" strike="noStrike" kern="120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rPr>
              <a:t>HD Dump Trucks w/ Plows		  12                                                  59</a:t>
            </a: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1700" b="1" i="1"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rPr>
              <a:t>Approximate</a:t>
            </a:r>
            <a:r>
              <a:rPr kumimoji="0" lang="en-US" sz="1700" b="0" i="1"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rPr>
              <a:t> </a:t>
            </a:r>
            <a:r>
              <a:rPr kumimoji="0" lang="en-US" sz="1700" b="0" i="0"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rPr>
              <a:t>Total Fleet Value (Citywide): </a:t>
            </a: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1700" b="0" i="0"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rPr>
              <a:t>$105,000,000.00</a:t>
            </a: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r>
              <a:rPr kumimoji="0" lang="en-US" sz="1700" b="0" i="1"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rPr>
              <a:t>Approximate </a:t>
            </a:r>
            <a:r>
              <a:rPr kumimoji="0" lang="en-US" sz="1700" b="0" i="0" u="none" strike="noStrike" kern="1200" cap="none" spc="0" normalizeH="0" baseline="0" noProof="0" dirty="0" smtClean="0">
                <a:ln>
                  <a:noFill/>
                </a:ln>
                <a:solidFill>
                  <a:prstClr val="black"/>
                </a:solidFill>
                <a:effectLst/>
                <a:uLnTx/>
                <a:uFillTx/>
                <a:latin typeface="Calibri" panose="020F0502020204030204" pitchFamily="34" charset="0"/>
                <a:cs typeface="Calibri" panose="020F0502020204030204" pitchFamily="34" charset="0"/>
              </a:rPr>
              <a:t>Total Fleet Value Operations Dept: $45,000,000.00</a:t>
            </a: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endParaRPr kumimoji="0" lang="en-US" sz="1700" b="1" i="0" u="none" strike="noStrike" kern="1200" cap="none" spc="0" normalizeH="0" baseline="0" noProof="0" dirty="0" smtClean="0">
              <a:ln>
                <a:noFill/>
              </a:ln>
              <a:solidFill>
                <a:prstClr val="black"/>
              </a:solidFill>
              <a:effectLst/>
              <a:uLnTx/>
              <a:uFillTx/>
              <a:latin typeface="Corbel" panose="020B0503020204020204" pitchFamily="34" charset="0"/>
              <a:ea typeface="+mn-ea"/>
              <a:cs typeface="+mn-cs"/>
            </a:endParaRPr>
          </a:p>
          <a:p>
            <a:pPr marL="0" marR="0" lvl="0" indent="0" algn="ctr" defTabSz="914400" rtl="0" eaLnBrk="1" fontAlgn="auto" latinLnBrk="0" hangingPunct="1">
              <a:lnSpc>
                <a:spcPct val="90000"/>
              </a:lnSpc>
              <a:spcBef>
                <a:spcPts val="1200"/>
              </a:spcBef>
              <a:spcAft>
                <a:spcPts val="0"/>
              </a:spcAft>
              <a:buClr>
                <a:srgbClr val="D34817">
                  <a:lumMod val="75000"/>
                </a:srgbClr>
              </a:buClr>
              <a:buSzPct val="85000"/>
              <a:buFont typeface="Wingdings" pitchFamily="2" charset="2"/>
              <a:buNone/>
              <a:tabLst/>
              <a:defRPr/>
            </a:pPr>
            <a:endParaRPr kumimoji="0" lang="en-US" sz="1200" b="1" i="0" u="none" strike="noStrike" kern="1200" cap="none" spc="0" normalizeH="0" baseline="0" noProof="0" dirty="0" smtClean="0">
              <a:ln>
                <a:noFill/>
              </a:ln>
              <a:solidFill>
                <a:prstClr val="black"/>
              </a:solidFill>
              <a:effectLst/>
              <a:uLnTx/>
              <a:uFillTx/>
              <a:latin typeface="Corbel" panose="020B0503020204020204" pitchFamily="34" charset="0"/>
              <a:ea typeface="+mn-ea"/>
              <a:cs typeface="+mn-cs"/>
            </a:endParaRPr>
          </a:p>
          <a:p>
            <a:pPr marL="548640" marR="0" lvl="2" indent="0" algn="ctr"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None/>
              <a:tabLst/>
              <a:defRPr/>
            </a:pPr>
            <a:endParaRPr kumimoji="0" lang="en-US" sz="900" b="0" i="0" u="none" strike="noStrike" kern="1200" cap="none" spc="0" normalizeH="0" baseline="0" noProof="0" dirty="0" smtClean="0">
              <a:ln>
                <a:noFill/>
              </a:ln>
              <a:solidFill>
                <a:sysClr val="windowText" lastClr="000000"/>
              </a:solidFill>
              <a:effectLst/>
              <a:uLnTx/>
              <a:uFillTx/>
              <a:latin typeface="Corbel" panose="020B0503020204020204" pitchFamily="34" charset="0"/>
              <a:ea typeface="+mn-ea"/>
              <a:cs typeface="+mn-cs"/>
            </a:endParaRPr>
          </a:p>
          <a:p>
            <a:pPr marL="457200" marR="0" lvl="1" indent="-18288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Char char="§"/>
              <a:tabLst/>
              <a:defRPr/>
            </a:pPr>
            <a:endParaRPr kumimoji="0" lang="en-US" sz="1100" b="0" i="0" u="none" strike="noStrike" kern="1200" cap="none" spc="0" normalizeH="0" baseline="0" noProof="0" dirty="0" smtClean="0">
              <a:ln>
                <a:noFill/>
              </a:ln>
              <a:solidFill>
                <a:sysClr val="windowText" lastClr="000000"/>
              </a:solidFill>
              <a:effectLst/>
              <a:uLnTx/>
              <a:uFillTx/>
              <a:latin typeface="Corbel" panose="020B0503020204020204" pitchFamily="34" charset="0"/>
              <a:ea typeface="+mn-ea"/>
              <a:cs typeface="+mn-cs"/>
            </a:endParaRPr>
          </a:p>
          <a:p>
            <a:pPr marL="274320" marR="0" lvl="1" indent="0" algn="l" defTabSz="914400" rtl="0" eaLnBrk="1" fontAlgn="auto" latinLnBrk="0" hangingPunct="1">
              <a:lnSpc>
                <a:spcPct val="90000"/>
              </a:lnSpc>
              <a:spcBef>
                <a:spcPts val="400"/>
              </a:spcBef>
              <a:spcAft>
                <a:spcPts val="200"/>
              </a:spcAft>
              <a:buClr>
                <a:srgbClr val="D34817">
                  <a:lumMod val="75000"/>
                </a:srgbClr>
              </a:buClr>
              <a:buSzPct val="85000"/>
              <a:buFont typeface="Wingdings" pitchFamily="2" charset="2"/>
              <a:buNone/>
              <a:tabLst/>
              <a:defRPr/>
            </a:pPr>
            <a:endParaRPr kumimoji="0" lang="en-US" sz="1800" b="0" i="0" u="none" strike="noStrike" kern="1200" cap="none" spc="0" normalizeH="0" baseline="0" noProof="0" dirty="0">
              <a:ln>
                <a:noFill/>
              </a:ln>
              <a:solidFill>
                <a:sysClr val="windowText" lastClr="000000"/>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97468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4</a:t>
            </a:fld>
            <a:endParaRPr lang="en-US" altLang="en-US"/>
          </a:p>
        </p:txBody>
      </p:sp>
      <p:pic>
        <p:nvPicPr>
          <p:cNvPr id="18" name="Picture 17"/>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99969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a:t>
            </a:r>
            <a:r>
              <a:rPr lang="en-US" sz="3500" dirty="0" smtClean="0">
                <a:solidFill>
                  <a:srgbClr val="FFFFFF"/>
                </a:solidFill>
              </a:rPr>
              <a:t>changes </a:t>
            </a:r>
            <a:r>
              <a:rPr lang="en-US" sz="3500" dirty="0">
                <a:solidFill>
                  <a:srgbClr val="FFFFFF"/>
                </a:solidFill>
              </a:rPr>
              <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497353" y="2133601"/>
            <a:ext cx="7920049" cy="4614914"/>
          </a:xfrm>
        </p:spPr>
        <p:txBody>
          <a:bodyPr anchor="ctr">
            <a:normAutofit fontScale="70000" lnSpcReduction="20000"/>
          </a:bodyPr>
          <a:lstStyle/>
          <a:p>
            <a:pPr lvl="1">
              <a:buClr>
                <a:srgbClr val="2E08B8"/>
              </a:buClr>
              <a:buSzPct val="145000"/>
              <a:buFont typeface="Wingdings" panose="05000000000000000000" pitchFamily="2" charset="2"/>
              <a:buChar char="§"/>
            </a:pPr>
            <a:r>
              <a:rPr lang="en-US" sz="2300" b="1" dirty="0" smtClean="0">
                <a:solidFill>
                  <a:srgbClr val="0070C0"/>
                </a:solidFill>
                <a:latin typeface="+mj-lt"/>
              </a:rPr>
              <a:t>New Fleet Management software:</a:t>
            </a:r>
          </a:p>
          <a:p>
            <a:pPr lvl="2">
              <a:buClr>
                <a:srgbClr val="2E08B8"/>
              </a:buClr>
              <a:buSzPct val="145000"/>
              <a:buFont typeface="Wingdings" panose="05000000000000000000" pitchFamily="2" charset="2"/>
              <a:buChar char="§"/>
            </a:pPr>
            <a:r>
              <a:rPr lang="en-US" sz="1700" dirty="0" smtClean="0">
                <a:latin typeface="+mj-lt"/>
              </a:rPr>
              <a:t>Improved reporting </a:t>
            </a:r>
            <a:r>
              <a:rPr lang="en-US" sz="1700" dirty="0">
                <a:latin typeface="+mj-lt"/>
              </a:rPr>
              <a:t>and analytics </a:t>
            </a:r>
            <a:r>
              <a:rPr lang="en-US" sz="1700" dirty="0" smtClean="0">
                <a:latin typeface="+mj-lt"/>
              </a:rPr>
              <a:t>to </a:t>
            </a:r>
            <a:r>
              <a:rPr lang="en-US" sz="1700" dirty="0">
                <a:latin typeface="+mj-lt"/>
              </a:rPr>
              <a:t>provide </a:t>
            </a:r>
            <a:r>
              <a:rPr lang="en-US" sz="1700" dirty="0" smtClean="0">
                <a:latin typeface="+mj-lt"/>
              </a:rPr>
              <a:t>management the necessary information to </a:t>
            </a:r>
            <a:r>
              <a:rPr lang="en-US" sz="1700" dirty="0">
                <a:latin typeface="+mj-lt"/>
              </a:rPr>
              <a:t>identify all costs and support all fleet </a:t>
            </a:r>
            <a:r>
              <a:rPr lang="en-US" sz="1700" dirty="0" smtClean="0">
                <a:latin typeface="+mj-lt"/>
              </a:rPr>
              <a:t>functions. Enables Fleet Management </a:t>
            </a:r>
            <a:r>
              <a:rPr lang="en-US" sz="1700" dirty="0">
                <a:latin typeface="+mj-lt"/>
              </a:rPr>
              <a:t>to make decisions related to the most efficient use of resources and </a:t>
            </a:r>
            <a:r>
              <a:rPr lang="en-US" sz="1700" dirty="0" smtClean="0">
                <a:latin typeface="+mj-lt"/>
              </a:rPr>
              <a:t>provides insight and transparency into the overall cost to maintain the fleet as well as parts inventory. </a:t>
            </a:r>
          </a:p>
          <a:p>
            <a:pPr lvl="2">
              <a:buClr>
                <a:srgbClr val="2E08B8"/>
              </a:buClr>
              <a:buSzPct val="145000"/>
              <a:buFont typeface="Wingdings" panose="05000000000000000000" pitchFamily="2" charset="2"/>
              <a:buChar char="§"/>
            </a:pPr>
            <a:r>
              <a:rPr lang="en-US" sz="1700" dirty="0" smtClean="0">
                <a:latin typeface="+mj-lt"/>
              </a:rPr>
              <a:t>Will be integrated with Oracle ERP system. </a:t>
            </a:r>
          </a:p>
          <a:p>
            <a:pPr lvl="2">
              <a:buClr>
                <a:srgbClr val="2E08B8"/>
              </a:buClr>
              <a:buSzPct val="145000"/>
              <a:buFont typeface="Wingdings" panose="05000000000000000000" pitchFamily="2" charset="2"/>
              <a:buChar char="§"/>
            </a:pPr>
            <a:r>
              <a:rPr lang="en-US" sz="1700" dirty="0">
                <a:latin typeface="+mj-lt"/>
              </a:rPr>
              <a:t>Notification system that alerts departments to vehicles that are coming due for preventative maintenance service or when a special order part has been received. Streamlines the scheduling process and reduces the administrative burden of monitoring what vehicles are due and following up with the department to schedule the vehicle for service.  </a:t>
            </a:r>
            <a:endParaRPr lang="en-US" sz="1700" dirty="0" smtClean="0">
              <a:latin typeface="+mj-lt"/>
            </a:endParaRPr>
          </a:p>
          <a:p>
            <a:pPr lvl="2">
              <a:buClr>
                <a:srgbClr val="2E08B8"/>
              </a:buClr>
              <a:buSzPct val="145000"/>
              <a:buFont typeface="Wingdings" panose="05000000000000000000" pitchFamily="2" charset="2"/>
              <a:buChar char="§"/>
            </a:pPr>
            <a:r>
              <a:rPr lang="en-US" sz="1700" dirty="0">
                <a:solidFill>
                  <a:prstClr val="black"/>
                </a:solidFill>
                <a:latin typeface="+mj-lt"/>
              </a:rPr>
              <a:t>Capability through a mobile version that allows drivers to report issues with their vehicles immediately notifying the foreman of the driver’s concerns eliminating the step of the driver physically writing up the vehicle and handing a sheet of paper to the Fleet Foreman. Saves time &amp; reduces paper and minimizes communication issues.</a:t>
            </a:r>
            <a:endParaRPr lang="en-US" sz="1700" dirty="0">
              <a:latin typeface="+mj-lt"/>
            </a:endParaRPr>
          </a:p>
          <a:p>
            <a:pPr lvl="1">
              <a:buClr>
                <a:srgbClr val="2E08B8"/>
              </a:buClr>
              <a:buSzPct val="145000"/>
              <a:buFont typeface="Wingdings" panose="05000000000000000000" pitchFamily="2" charset="2"/>
              <a:buChar char="§"/>
            </a:pPr>
            <a:r>
              <a:rPr lang="en-US" sz="2200" b="1" dirty="0" smtClean="0">
                <a:solidFill>
                  <a:srgbClr val="0070C0"/>
                </a:solidFill>
                <a:latin typeface="Calibri Light" panose="020F0302020204030204" pitchFamily="34" charset="0"/>
                <a:cs typeface="Calibri Light" panose="020F0302020204030204" pitchFamily="34" charset="0"/>
              </a:rPr>
              <a:t>Upgraded Fuel Management System:</a:t>
            </a:r>
          </a:p>
          <a:p>
            <a:pPr lvl="2">
              <a:buClr>
                <a:srgbClr val="2E08B8"/>
              </a:buClr>
              <a:buSzPct val="145000"/>
              <a:buFont typeface="Wingdings" panose="05000000000000000000" pitchFamily="2" charset="2"/>
              <a:buChar char="§"/>
            </a:pPr>
            <a:r>
              <a:rPr lang="en-US" sz="1800" dirty="0">
                <a:latin typeface="Calibri Light" panose="020F0302020204030204" pitchFamily="34" charset="0"/>
                <a:cs typeface="Calibri Light" panose="020F0302020204030204" pitchFamily="34" charset="0"/>
              </a:rPr>
              <a:t>Improved reporting and analytics to provide management the necessary </a:t>
            </a:r>
            <a:r>
              <a:rPr lang="en-US" sz="1800" dirty="0" smtClean="0">
                <a:latin typeface="Calibri Light" panose="020F0302020204030204" pitchFamily="34" charset="0"/>
                <a:cs typeface="Calibri Light" panose="020F0302020204030204" pitchFamily="34" charset="0"/>
              </a:rPr>
              <a:t>data </a:t>
            </a:r>
            <a:r>
              <a:rPr lang="en-US" sz="1800" dirty="0">
                <a:latin typeface="Calibri Light" panose="020F0302020204030204" pitchFamily="34" charset="0"/>
                <a:cs typeface="Calibri Light" panose="020F0302020204030204" pitchFamily="34" charset="0"/>
              </a:rPr>
              <a:t>to identify all </a:t>
            </a:r>
            <a:r>
              <a:rPr lang="en-US" sz="1800" dirty="0" smtClean="0">
                <a:latin typeface="Calibri Light" panose="020F0302020204030204" pitchFamily="34" charset="0"/>
                <a:cs typeface="Calibri Light" panose="020F0302020204030204" pitchFamily="34" charset="0"/>
              </a:rPr>
              <a:t>fuel cost as well as better accountability into fuel use by vehicle, by department, by special event and programs such as leaf pickup and snow storms. </a:t>
            </a:r>
            <a:endParaRPr lang="en-US" sz="1800" dirty="0">
              <a:latin typeface="Calibri Light" panose="020F0302020204030204" pitchFamily="34" charset="0"/>
              <a:cs typeface="Calibri Light" panose="020F0302020204030204" pitchFamily="34" charset="0"/>
            </a:endParaRPr>
          </a:p>
          <a:p>
            <a:pPr lvl="2">
              <a:buClr>
                <a:srgbClr val="2E08B8"/>
              </a:buClr>
              <a:buSzPct val="145000"/>
              <a:buFont typeface="Wingdings" panose="05000000000000000000" pitchFamily="2" charset="2"/>
              <a:buChar char="§"/>
            </a:pPr>
            <a:r>
              <a:rPr lang="en-US" sz="1800" dirty="0">
                <a:latin typeface="Calibri Light" panose="020F0302020204030204" pitchFamily="34" charset="0"/>
                <a:cs typeface="Calibri Light" panose="020F0302020204030204" pitchFamily="34" charset="0"/>
              </a:rPr>
              <a:t>Will be integrated with Oracle ERP </a:t>
            </a:r>
            <a:r>
              <a:rPr lang="en-US" sz="1800" dirty="0" smtClean="0">
                <a:latin typeface="Calibri Light" panose="020F0302020204030204" pitchFamily="34" charset="0"/>
                <a:cs typeface="Calibri Light" panose="020F0302020204030204" pitchFamily="34" charset="0"/>
              </a:rPr>
              <a:t>system</a:t>
            </a:r>
            <a:r>
              <a:rPr lang="en-US" sz="1800" dirty="0">
                <a:latin typeface="Calibri Light" panose="020F0302020204030204" pitchFamily="34" charset="0"/>
                <a:cs typeface="Calibri Light" panose="020F0302020204030204" pitchFamily="34" charset="0"/>
              </a:rPr>
              <a:t> </a:t>
            </a:r>
            <a:r>
              <a:rPr lang="en-US" sz="1800" dirty="0" smtClean="0">
                <a:latin typeface="Calibri Light" panose="020F0302020204030204" pitchFamily="34" charset="0"/>
                <a:cs typeface="Calibri Light" panose="020F0302020204030204" pitchFamily="34" charset="0"/>
              </a:rPr>
              <a:t>and Faster Web (new fleet management software) </a:t>
            </a:r>
            <a:endParaRPr lang="en-US" sz="1800" dirty="0">
              <a:latin typeface="Calibri Light" panose="020F0302020204030204" pitchFamily="34" charset="0"/>
              <a:cs typeface="Calibri Light" panose="020F0302020204030204" pitchFamily="34" charset="0"/>
            </a:endParaRPr>
          </a:p>
          <a:p>
            <a:pPr marL="914400" lvl="2" indent="0">
              <a:buClr>
                <a:srgbClr val="2E08B8"/>
              </a:buClr>
              <a:buSzPct val="145000"/>
              <a:buNone/>
            </a:pPr>
            <a:endParaRPr lang="en-US" sz="1000" dirty="0" smtClean="0"/>
          </a:p>
          <a:p>
            <a:pPr lvl="1">
              <a:buClr>
                <a:srgbClr val="2E08B8"/>
              </a:buClr>
              <a:buSzPct val="145000"/>
              <a:buFont typeface="Wingdings" panose="05000000000000000000" pitchFamily="2" charset="2"/>
              <a:buChar char="§"/>
            </a:pPr>
            <a:r>
              <a:rPr lang="en-US" sz="1900" dirty="0" smtClean="0">
                <a:latin typeface="Calibri Light" panose="020F0302020204030204" pitchFamily="34" charset="0"/>
                <a:cs typeface="Calibri Light" panose="020F0302020204030204" pitchFamily="34" charset="0"/>
              </a:rPr>
              <a:t>Implement a policy </a:t>
            </a:r>
            <a:r>
              <a:rPr lang="en-US" sz="1900" dirty="0">
                <a:latin typeface="Calibri Light" panose="020F0302020204030204" pitchFamily="34" charset="0"/>
                <a:cs typeface="Calibri Light" panose="020F0302020204030204" pitchFamily="34" charset="0"/>
              </a:rPr>
              <a:t>to promote sustainability and environmentally friendly vehicles and processes</a:t>
            </a:r>
            <a:r>
              <a:rPr lang="en-US" sz="1900" dirty="0" smtClean="0">
                <a:latin typeface="Calibri Light" panose="020F0302020204030204" pitchFamily="34" charset="0"/>
                <a:cs typeface="Calibri Light" panose="020F0302020204030204" pitchFamily="34" charset="0"/>
              </a:rPr>
              <a:t>.</a:t>
            </a:r>
          </a:p>
          <a:p>
            <a:pPr marL="457200" lvl="1" indent="0">
              <a:buClr>
                <a:srgbClr val="2E08B8"/>
              </a:buClr>
              <a:buSzPct val="145000"/>
              <a:buNone/>
            </a:pPr>
            <a:endParaRPr lang="en-US" sz="1800" dirty="0" smtClean="0"/>
          </a:p>
          <a:p>
            <a:pPr lvl="1">
              <a:buClr>
                <a:srgbClr val="2E08B8"/>
              </a:buClr>
              <a:buSzPct val="145000"/>
              <a:buFont typeface="Wingdings" panose="05000000000000000000" pitchFamily="2" charset="2"/>
              <a:buChar char="§"/>
            </a:pPr>
            <a:r>
              <a:rPr lang="en-US" sz="2300" b="1" dirty="0" smtClean="0">
                <a:solidFill>
                  <a:srgbClr val="0070C0"/>
                </a:solidFill>
                <a:latin typeface="Calibri Light" panose="020F0302020204030204" pitchFamily="34" charset="0"/>
                <a:cs typeface="Calibri Light" panose="020F0302020204030204" pitchFamily="34" charset="0"/>
              </a:rPr>
              <a:t>Expanded Preventative Maintenance Programs: </a:t>
            </a:r>
          </a:p>
          <a:p>
            <a:pPr lvl="2">
              <a:buClr>
                <a:srgbClr val="2E08B8"/>
              </a:buClr>
              <a:buSzPct val="145000"/>
              <a:buFont typeface="Wingdings" panose="05000000000000000000" pitchFamily="2" charset="2"/>
              <a:buChar char="§"/>
            </a:pPr>
            <a:r>
              <a:rPr lang="en-US" sz="1900" dirty="0" smtClean="0">
                <a:latin typeface="Calibri Light" panose="020F0302020204030204" pitchFamily="34" charset="0"/>
                <a:cs typeface="Calibri Light" panose="020F0302020204030204" pitchFamily="34" charset="0"/>
              </a:rPr>
              <a:t>Include scheduled maintenance tasks recommended by OEM including fluid sampling. </a:t>
            </a:r>
          </a:p>
          <a:p>
            <a:pPr lvl="2">
              <a:buClr>
                <a:srgbClr val="2E08B8"/>
              </a:buClr>
              <a:buSzPct val="145000"/>
              <a:buFont typeface="Wingdings" panose="05000000000000000000" pitchFamily="2" charset="2"/>
              <a:buChar char="§"/>
            </a:pPr>
            <a:r>
              <a:rPr lang="en-US" sz="1900" dirty="0" smtClean="0">
                <a:latin typeface="Calibri Light" panose="020F0302020204030204" pitchFamily="34" charset="0"/>
                <a:cs typeface="Calibri Light" panose="020F0302020204030204" pitchFamily="34" charset="0"/>
              </a:rPr>
              <a:t>“Exercise programs” for vehicles and equipment not regularly used.</a:t>
            </a: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5</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200" y="1447800"/>
            <a:ext cx="2209800" cy="2209800"/>
          </a:xfrm>
          <a:prstGeom prst="rect">
            <a:avLst/>
          </a:prstGeom>
        </p:spPr>
      </p:pic>
      <p:sp>
        <p:nvSpPr>
          <p:cNvPr id="50179" name="Rectangle 3"/>
          <p:cNvSpPr>
            <a:spLocks noGrp="1" noChangeArrowheads="1"/>
          </p:cNvSpPr>
          <p:nvPr>
            <p:ph idx="1"/>
          </p:nvPr>
        </p:nvSpPr>
        <p:spPr>
          <a:xfrm>
            <a:off x="1723644" y="828502"/>
            <a:ext cx="6980682" cy="5399809"/>
          </a:xfrm>
        </p:spPr>
        <p:txBody>
          <a:bodyPr anchor="t">
            <a:normAutofit fontScale="92500" lnSpcReduction="20000"/>
          </a:bodyPr>
          <a:lstStyle/>
          <a:p>
            <a:pPr marL="457200" lvl="1" indent="0">
              <a:buNone/>
            </a:pPr>
            <a:r>
              <a:rPr lang="en-US" altLang="en-US" sz="1700" b="1" i="1" dirty="0" smtClean="0"/>
              <a:t>Below </a:t>
            </a:r>
            <a:r>
              <a:rPr lang="en-US" altLang="en-US" sz="1700" b="1" i="1" dirty="0"/>
              <a:t>are the most significant accomplishments made &amp; challenges faced by the </a:t>
            </a:r>
            <a:r>
              <a:rPr lang="en-US" altLang="en-US" sz="1700" b="1" i="1" dirty="0" smtClean="0"/>
              <a:t>Vehicle Maintenance Department </a:t>
            </a:r>
            <a:r>
              <a:rPr lang="en-US" altLang="en-US" sz="1700" b="1" i="1" dirty="0"/>
              <a:t>in the last FY 2021-2022.</a:t>
            </a:r>
          </a:p>
          <a:p>
            <a:pPr marL="457200" lvl="1" indent="0">
              <a:buNone/>
            </a:pPr>
            <a:r>
              <a:rPr lang="en-US" altLang="en-US" sz="1700" b="1" u="sng" dirty="0" smtClean="0"/>
              <a:t>Challenges</a:t>
            </a:r>
            <a:endParaRPr lang="en-US" altLang="en-US" sz="1700" b="1" u="sng" dirty="0"/>
          </a:p>
          <a:p>
            <a:pPr lvl="2"/>
            <a:r>
              <a:rPr lang="en-US" altLang="en-US" sz="1700" dirty="0"/>
              <a:t>Improving </a:t>
            </a:r>
            <a:r>
              <a:rPr lang="en-US" altLang="en-US" sz="1700" dirty="0" smtClean="0"/>
              <a:t>vehicle/equipment availability with an increasingly aging fleet well beyond it’s useful life.  </a:t>
            </a:r>
          </a:p>
          <a:p>
            <a:pPr lvl="2"/>
            <a:r>
              <a:rPr lang="en-US" altLang="en-US" sz="1700" dirty="0" smtClean="0"/>
              <a:t>Maintaining a standard level of vehicle/equipment </a:t>
            </a:r>
            <a:r>
              <a:rPr lang="en-US" altLang="en-US" sz="1700" dirty="0"/>
              <a:t>availability </a:t>
            </a:r>
            <a:r>
              <a:rPr lang="en-US" altLang="en-US" sz="1700" dirty="0" smtClean="0"/>
              <a:t>through the supply chain crisis. </a:t>
            </a:r>
            <a:endParaRPr lang="en-US" altLang="en-US" sz="1700" dirty="0"/>
          </a:p>
          <a:p>
            <a:pPr lvl="2"/>
            <a:r>
              <a:rPr lang="en-US" altLang="en-US" sz="1700" dirty="0" smtClean="0"/>
              <a:t>Improving </a:t>
            </a:r>
            <a:r>
              <a:rPr lang="en-US" altLang="en-US" sz="1700" dirty="0"/>
              <a:t>customer satisfaction </a:t>
            </a:r>
            <a:r>
              <a:rPr lang="en-US" altLang="en-US" sz="1700" dirty="0" smtClean="0"/>
              <a:t>(internal</a:t>
            </a:r>
            <a:r>
              <a:rPr lang="en-US" altLang="en-US" sz="1700" dirty="0"/>
              <a:t/>
            </a:r>
            <a:br>
              <a:rPr lang="en-US" altLang="en-US" sz="1700" dirty="0"/>
            </a:br>
            <a:r>
              <a:rPr lang="en-US" altLang="en-US" sz="1700" dirty="0"/>
              <a:t>customers</a:t>
            </a:r>
            <a:r>
              <a:rPr lang="en-US" altLang="en-US" sz="1700" dirty="0" smtClean="0"/>
              <a:t>) and the Vehicle Maintenance Dept. reputation.</a:t>
            </a:r>
          </a:p>
          <a:p>
            <a:pPr marL="457200" lvl="1" indent="0">
              <a:buNone/>
            </a:pPr>
            <a:r>
              <a:rPr lang="en-US" altLang="en-US" sz="1700" b="1" u="sng" dirty="0" smtClean="0"/>
              <a:t>Significant </a:t>
            </a:r>
            <a:r>
              <a:rPr lang="en-US" altLang="en-US" sz="1700" b="1" u="sng" dirty="0"/>
              <a:t>accomplishments</a:t>
            </a:r>
          </a:p>
          <a:p>
            <a:pPr lvl="2"/>
            <a:r>
              <a:rPr lang="en-US" altLang="en-US" sz="1700" dirty="0" smtClean="0"/>
              <a:t>Preventative Maintenance Compliance @ 48% for the Operations Department </a:t>
            </a:r>
            <a:r>
              <a:rPr lang="en-US" altLang="en-US" sz="1700" i="1" dirty="0" smtClean="0"/>
              <a:t>(up from 0% two Years ago) </a:t>
            </a:r>
            <a:endParaRPr lang="en-US" altLang="en-US" sz="1700" i="1" dirty="0"/>
          </a:p>
          <a:p>
            <a:pPr lvl="2"/>
            <a:r>
              <a:rPr lang="en-US" altLang="en-US" sz="1700" dirty="0" smtClean="0"/>
              <a:t>In cooperation </a:t>
            </a:r>
            <a:r>
              <a:rPr lang="en-US" altLang="en-US" sz="1700" dirty="0"/>
              <a:t>with Dan </a:t>
            </a:r>
            <a:r>
              <a:rPr lang="en-US" altLang="en-US" sz="1700" dirty="0" smtClean="0"/>
              <a:t>Colleluori, Transfer of Master Mechanic/Welder position from Solid Waste to Vehicle Maintenance shop greatly reducing the need to outsource welding and fabrication jobs. </a:t>
            </a:r>
          </a:p>
          <a:p>
            <a:pPr lvl="2"/>
            <a:r>
              <a:rPr lang="en-US" altLang="en-US" sz="1700" dirty="0" smtClean="0"/>
              <a:t>Purchase of a 4</a:t>
            </a:r>
            <a:r>
              <a:rPr lang="en-US" altLang="en-US" sz="1700" baseline="30000" dirty="0" smtClean="0"/>
              <a:t>th</a:t>
            </a:r>
            <a:r>
              <a:rPr lang="en-US" altLang="en-US" sz="1700" dirty="0" smtClean="0"/>
              <a:t> Vac Truck for Stormwater using ARP Grant money.</a:t>
            </a:r>
          </a:p>
          <a:p>
            <a:pPr lvl="2"/>
            <a:r>
              <a:rPr lang="en-US" altLang="en-US" sz="1700" dirty="0" smtClean="0"/>
              <a:t>Creation of apprentice program in conjunction with JM Wright Tech</a:t>
            </a:r>
          </a:p>
          <a:p>
            <a:pPr lvl="2"/>
            <a:r>
              <a:rPr lang="en-US" altLang="en-US" sz="1700" dirty="0" smtClean="0"/>
              <a:t>Formation of 4am to 12pm shift at VM to better serve Solid Waste and Street Sweeper Operations. </a:t>
            </a:r>
            <a:endParaRPr lang="en-US" altLang="en-US" sz="1700" dirty="0" smtClean="0"/>
          </a:p>
          <a:p>
            <a:pPr lvl="2"/>
            <a:r>
              <a:rPr lang="en-US" altLang="en-US" sz="1700" dirty="0" smtClean="0"/>
              <a:t>Purchase of a Loadmaster refuse truck on a freightliner chassis saving ~ $50k compared to Crane Carrier model used for years in the City. </a:t>
            </a:r>
          </a:p>
          <a:p>
            <a:pPr lvl="2"/>
            <a:r>
              <a:rPr lang="en-US" altLang="en-US" sz="1700" dirty="0" smtClean="0"/>
              <a:t>Purchase of 2</a:t>
            </a:r>
            <a:r>
              <a:rPr lang="en-US" altLang="en-US" sz="1700" baseline="30000" dirty="0" smtClean="0"/>
              <a:t>nd</a:t>
            </a:r>
            <a:r>
              <a:rPr lang="en-US" altLang="en-US" sz="1700" dirty="0" smtClean="0"/>
              <a:t> tractor with boom mower. By leveraging Sourcewell contract we saved $9k over the same machine purchased 2 years ago. </a:t>
            </a:r>
            <a:endParaRPr lang="en-US" altLang="en-US" sz="1700" dirty="0" smtClean="0"/>
          </a:p>
          <a:p>
            <a:pPr lvl="2"/>
            <a:endParaRPr lang="en-US" altLang="en-US" sz="1700" dirty="0" smtClean="0"/>
          </a:p>
          <a:p>
            <a:pPr lvl="2"/>
            <a:endParaRPr lang="en-US" altLang="en-US" sz="1700" dirty="0"/>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6</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467598" y="185338"/>
            <a:ext cx="870395" cy="10338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21019" y="242488"/>
            <a:ext cx="6172200" cy="457200"/>
          </a:xfrm>
        </p:spPr>
        <p:txBody>
          <a:bodyPr/>
          <a:lstStyle/>
          <a:p>
            <a:pPr algn="ctr"/>
            <a:r>
              <a:rPr lang="en-ZW" sz="2100" b="1" i="1" dirty="0">
                <a:solidFill>
                  <a:srgbClr val="0606F0"/>
                </a:solidFill>
              </a:rPr>
              <a:t>Goals </a:t>
            </a:r>
            <a:r>
              <a:rPr lang="en-US" sz="2100" b="1" i="1" dirty="0">
                <a:solidFill>
                  <a:srgbClr val="0606F0"/>
                </a:solidFill>
              </a:rPr>
              <a:t>for the next Fiscal Year</a:t>
            </a:r>
            <a:endParaRPr lang="en-ZW" sz="2100" b="1" i="1" dirty="0">
              <a:solidFill>
                <a:srgbClr val="0606F0"/>
              </a:solidFill>
            </a:endParaRPr>
          </a:p>
        </p:txBody>
      </p:sp>
      <p:sp>
        <p:nvSpPr>
          <p:cNvPr id="5" name="TextBox 4"/>
          <p:cNvSpPr txBox="1"/>
          <p:nvPr/>
        </p:nvSpPr>
        <p:spPr>
          <a:xfrm>
            <a:off x="325315" y="1595804"/>
            <a:ext cx="8484577" cy="4508927"/>
          </a:xfrm>
          <a:prstGeom prst="rect">
            <a:avLst/>
          </a:prstGeom>
          <a:noFill/>
        </p:spPr>
        <p:txBody>
          <a:bodyPr wrap="square" rtlCol="0">
            <a:spAutoFit/>
          </a:bodyPr>
          <a:lstStyle/>
          <a:p>
            <a:r>
              <a:rPr lang="en-US" sz="1600" b="1" dirty="0">
                <a:solidFill>
                  <a:srgbClr val="0070C0"/>
                </a:solidFill>
                <a:latin typeface="Calibri Light" panose="020F0302020204030204" pitchFamily="34" charset="0"/>
                <a:cs typeface="Calibri Light" panose="020F0302020204030204" pitchFamily="34" charset="0"/>
              </a:rPr>
              <a:t>Green Fleet </a:t>
            </a:r>
            <a:r>
              <a:rPr lang="en-US" sz="1600" b="1" dirty="0" smtClean="0">
                <a:solidFill>
                  <a:srgbClr val="0070C0"/>
                </a:solidFill>
                <a:latin typeface="Calibri Light" panose="020F0302020204030204" pitchFamily="34" charset="0"/>
                <a:cs typeface="Calibri Light" panose="020F0302020204030204" pitchFamily="34" charset="0"/>
              </a:rPr>
              <a:t>Plan: </a:t>
            </a:r>
            <a:r>
              <a:rPr lang="en-US" sz="1200" b="1" dirty="0" smtClean="0"/>
              <a:t> </a:t>
            </a:r>
            <a:r>
              <a:rPr lang="en-US" sz="1200" dirty="0">
                <a:latin typeface="+mj-lt"/>
              </a:rPr>
              <a:t>A plan to reduce the City of Stamford’s vehicle fleet carbon footprint through idle reduction, </a:t>
            </a:r>
            <a:r>
              <a:rPr lang="en-US" sz="1200" dirty="0" smtClean="0">
                <a:latin typeface="+mj-lt"/>
              </a:rPr>
              <a:t>bio-diesel</a:t>
            </a:r>
            <a:r>
              <a:rPr lang="en-US" sz="1200" dirty="0">
                <a:latin typeface="+mj-lt"/>
              </a:rPr>
              <a:t>, transitioning to Electric vehicles and/ or plug in hybrid vehicles as well </a:t>
            </a:r>
            <a:r>
              <a:rPr lang="en-US" sz="1200" dirty="0" smtClean="0">
                <a:latin typeface="+mj-lt"/>
              </a:rPr>
              <a:t>the overall reduction in fleet size        </a:t>
            </a:r>
            <a:endParaRPr lang="en-US" sz="1200" dirty="0" smtClean="0">
              <a:latin typeface="+mj-lt"/>
            </a:endParaRPr>
          </a:p>
          <a:p>
            <a:r>
              <a:rPr lang="en-US" sz="1200" dirty="0" smtClean="0">
                <a:latin typeface="+mj-lt"/>
              </a:rPr>
              <a:t>       </a:t>
            </a:r>
            <a:endParaRPr lang="en-US" sz="1050" dirty="0"/>
          </a:p>
          <a:p>
            <a:r>
              <a:rPr lang="en-US" sz="1600" b="1" dirty="0">
                <a:solidFill>
                  <a:srgbClr val="0070C0"/>
                </a:solidFill>
                <a:latin typeface="+mj-lt"/>
              </a:rPr>
              <a:t>Centralization of all City fleet </a:t>
            </a:r>
            <a:r>
              <a:rPr lang="en-US" sz="1600" b="1" dirty="0" smtClean="0">
                <a:solidFill>
                  <a:srgbClr val="0070C0"/>
                </a:solidFill>
                <a:latin typeface="+mj-lt"/>
              </a:rPr>
              <a:t>operations:</a:t>
            </a:r>
            <a:r>
              <a:rPr lang="en-US" sz="1350" dirty="0" smtClean="0"/>
              <a:t> </a:t>
            </a:r>
            <a:r>
              <a:rPr lang="en-US" sz="1400" dirty="0">
                <a:latin typeface="Calibri Light" panose="020F0302020204030204" pitchFamily="34" charset="0"/>
                <a:cs typeface="Calibri Light" panose="020F0302020204030204" pitchFamily="34" charset="0"/>
              </a:rPr>
              <a:t>A plan to break down the silos within the various city fleets and create a centralized Fleet Operations Division. All aspects of the City’s fleet will be managed using the new centralized approach. The result of this centralization will be real savings on purchasing goods and services and additional savings for the city through process improvements such as </a:t>
            </a:r>
            <a:r>
              <a:rPr lang="en-US" sz="1400" dirty="0" smtClean="0">
                <a:latin typeface="Calibri Light" panose="020F0302020204030204" pitchFamily="34" charset="0"/>
                <a:cs typeface="Calibri Light" panose="020F0302020204030204" pitchFamily="34" charset="0"/>
              </a:rPr>
              <a:t>Fleet Right-sizing, leveraging purchasing and utilizing city resources. </a:t>
            </a:r>
          </a:p>
          <a:p>
            <a:endParaRPr lang="en-US" sz="1400" dirty="0">
              <a:latin typeface="Calibri Light" panose="020F0302020204030204" pitchFamily="34" charset="0"/>
              <a:cs typeface="Calibri Light" panose="020F0302020204030204" pitchFamily="34" charset="0"/>
            </a:endParaRPr>
          </a:p>
          <a:p>
            <a:r>
              <a:rPr lang="en-US" sz="1600" b="1" dirty="0" smtClean="0">
                <a:solidFill>
                  <a:srgbClr val="0070C0"/>
                </a:solidFill>
                <a:latin typeface="+mj-lt"/>
              </a:rPr>
              <a:t>Preventive </a:t>
            </a:r>
            <a:r>
              <a:rPr lang="en-US" sz="1600" b="1" dirty="0">
                <a:solidFill>
                  <a:srgbClr val="0070C0"/>
                </a:solidFill>
                <a:latin typeface="+mj-lt"/>
              </a:rPr>
              <a:t>Maintenance (PM) Compliance </a:t>
            </a:r>
            <a:r>
              <a:rPr lang="en-US" sz="1600" b="1" dirty="0" smtClean="0">
                <a:solidFill>
                  <a:srgbClr val="0070C0"/>
                </a:solidFill>
                <a:latin typeface="+mj-lt"/>
              </a:rPr>
              <a:t>: </a:t>
            </a:r>
            <a:r>
              <a:rPr lang="en-US" sz="1400" dirty="0" smtClean="0">
                <a:latin typeface="+mj-lt"/>
              </a:rPr>
              <a:t>This </a:t>
            </a:r>
            <a:r>
              <a:rPr lang="en-US" sz="1400" dirty="0">
                <a:latin typeface="+mj-lt"/>
              </a:rPr>
              <a:t>measurement is a standard in the industry.  Our goal is </a:t>
            </a:r>
            <a:r>
              <a:rPr lang="en-US" sz="1400" dirty="0" smtClean="0">
                <a:latin typeface="+mj-lt"/>
              </a:rPr>
              <a:t>85 </a:t>
            </a:r>
            <a:r>
              <a:rPr lang="en-US" sz="1400" dirty="0">
                <a:latin typeface="+mj-lt"/>
              </a:rPr>
              <a:t>percent of PM’s completed on time. </a:t>
            </a:r>
          </a:p>
          <a:p>
            <a:pPr lvl="0"/>
            <a:endParaRPr lang="en-US" sz="1050" dirty="0"/>
          </a:p>
          <a:p>
            <a:pPr lvl="0"/>
            <a:r>
              <a:rPr lang="en-US" sz="1600" b="1" dirty="0" smtClean="0">
                <a:solidFill>
                  <a:srgbClr val="0070C0"/>
                </a:solidFill>
                <a:latin typeface="Calibri Light" panose="020F0302020204030204"/>
              </a:rPr>
              <a:t>EV Charging: </a:t>
            </a:r>
            <a:r>
              <a:rPr lang="en-US" sz="1400" dirty="0" smtClean="0">
                <a:latin typeface="Calibri Light" panose="020F0302020204030204"/>
              </a:rPr>
              <a:t>Begin the process of constructing the infrastructure for the transition to EV for city vehicles. </a:t>
            </a:r>
          </a:p>
          <a:p>
            <a:pPr marL="285750" lvl="0" indent="-285750">
              <a:buFont typeface="Wingdings" panose="05000000000000000000" pitchFamily="2" charset="2"/>
              <a:buChar char="Ø"/>
            </a:pPr>
            <a:endParaRPr lang="en-US" sz="1400" dirty="0" smtClean="0">
              <a:latin typeface="Calibri Light" panose="020F0302020204030204"/>
            </a:endParaRPr>
          </a:p>
          <a:p>
            <a:pPr lvl="0"/>
            <a:r>
              <a:rPr lang="en-US" sz="1600" b="1" dirty="0" smtClean="0">
                <a:solidFill>
                  <a:schemeClr val="accent1"/>
                </a:solidFill>
                <a:latin typeface="Calibri Light" panose="020F0302020204030204"/>
              </a:rPr>
              <a:t>New Building: </a:t>
            </a:r>
            <a:r>
              <a:rPr lang="en-US" sz="1400" dirty="0" smtClean="0">
                <a:latin typeface="Calibri Light" panose="020F0302020204030204"/>
              </a:rPr>
              <a:t>Construction of a storage facility behind the vehicle maintenance facility to store season trucks and equipment.  </a:t>
            </a:r>
            <a:endParaRPr lang="en-US" sz="1400" dirty="0">
              <a:latin typeface="Calibri Light" panose="020F0302020204030204"/>
            </a:endParaRPr>
          </a:p>
          <a:p>
            <a:endParaRPr lang="en-US" sz="1400" dirty="0" smtClean="0">
              <a:latin typeface="+mj-lt"/>
            </a:endParaRPr>
          </a:p>
          <a:p>
            <a:pPr lvl="1"/>
            <a:endParaRPr lang="en-US" sz="1400" dirty="0">
              <a:latin typeface="+mj-lt"/>
            </a:endParaRPr>
          </a:p>
          <a:p>
            <a:pPr marL="214313" indent="-214313">
              <a:buFont typeface="Wingdings" panose="05000000000000000000" pitchFamily="2" charset="2"/>
              <a:buChar char="Ø"/>
            </a:pPr>
            <a:endParaRPr lang="en-US" sz="1050" dirty="0">
              <a:solidFill>
                <a:srgbClr val="000000"/>
              </a:solidFill>
            </a:endParaRPr>
          </a:p>
          <a:p>
            <a:pPr marL="900113" lvl="2" indent="-214313" defTabSz="685800" eaLnBrk="0" fontAlgn="base" hangingPunct="0">
              <a:spcBef>
                <a:spcPct val="0"/>
              </a:spcBef>
              <a:spcAft>
                <a:spcPct val="0"/>
              </a:spcAft>
              <a:buFont typeface="Wingdings" panose="05000000000000000000" pitchFamily="2" charset="2"/>
              <a:buChar char="q"/>
            </a:pPr>
            <a:endParaRPr lang="en-US" sz="1200" dirty="0">
              <a:solidFill>
                <a:srgbClr val="000000"/>
              </a:solidFill>
              <a:latin typeface="Arial" charset="0"/>
            </a:endParaRPr>
          </a:p>
          <a:p>
            <a:pPr lvl="2" defTabSz="685800" eaLnBrk="0" fontAlgn="base" hangingPunct="0">
              <a:spcBef>
                <a:spcPct val="0"/>
              </a:spcBef>
              <a:spcAft>
                <a:spcPct val="0"/>
              </a:spcAft>
            </a:pPr>
            <a:endParaRPr lang="en-ZW" sz="1200" dirty="0">
              <a:solidFill>
                <a:srgbClr val="000000"/>
              </a:solidFill>
              <a:latin typeface="Arial" charset="0"/>
            </a:endParaRPr>
          </a:p>
        </p:txBody>
      </p:sp>
    </p:spTree>
    <p:extLst>
      <p:ext uri="{BB962C8B-B14F-4D97-AF65-F5344CB8AC3E}">
        <p14:creationId xmlns:p14="http://schemas.microsoft.com/office/powerpoint/2010/main" val="2417885843"/>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26686</TotalTime>
  <Words>1100</Words>
  <Application>Microsoft Office PowerPoint</Application>
  <PresentationFormat>On-screen Show (4:3)</PresentationFormat>
  <Paragraphs>97</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Black</vt:lpstr>
      <vt:lpstr>Calibri</vt:lpstr>
      <vt:lpstr>Calibri Light</vt:lpstr>
      <vt:lpstr>Corbel</vt:lpstr>
      <vt:lpstr>Rockwell</vt:lpstr>
      <vt:lpstr>Wingdings</vt:lpstr>
      <vt:lpstr>Office Theme</vt:lpstr>
      <vt:lpstr>PowerPoint Presentation</vt:lpstr>
      <vt:lpstr>Department Introduction &amp; Brief History</vt:lpstr>
      <vt:lpstr>PowerPoint Presentation</vt:lpstr>
      <vt:lpstr>PowerPoint Presentation</vt:lpstr>
      <vt:lpstr>Major changes  </vt:lpstr>
      <vt:lpstr>PowerPoint Presentation</vt:lpstr>
      <vt:lpstr>Goals for the next Fiscal Year</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Klous, William</cp:lastModifiedBy>
  <cp:revision>142</cp:revision>
  <cp:lastPrinted>2023-02-13T12:54:25Z</cp:lastPrinted>
  <dcterms:created xsi:type="dcterms:W3CDTF">2015-07-08T22:36:06Z</dcterms:created>
  <dcterms:modified xsi:type="dcterms:W3CDTF">2023-03-22T16:57:42Z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