
<file path=[Content_Types].xml><?xml version="1.0" encoding="utf-8"?>
<Types xmlns="http://schemas.openxmlformats.org/package/2006/content-types">
  <Default Extension="png" ContentType="image/png"/>
  <Default Extension="tmp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7"/>
  </p:notesMasterIdLst>
  <p:handoutMasterIdLst>
    <p:handoutMasterId r:id="rId8"/>
  </p:handoutMasterIdLst>
  <p:sldIdLst>
    <p:sldId id="279" r:id="rId2"/>
    <p:sldId id="278" r:id="rId3"/>
    <p:sldId id="281" r:id="rId4"/>
    <p:sldId id="282" r:id="rId5"/>
    <p:sldId id="257" r:id="rId6"/>
  </p:sldIdLst>
  <p:sldSz cx="9144000" cy="6858000" type="screen4x3"/>
  <p:notesSz cx="7010400" cy="92964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204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8B8"/>
    <a:srgbClr val="6600FF"/>
    <a:srgbClr val="009999"/>
    <a:srgbClr val="FF3300"/>
    <a:srgbClr val="FF6633"/>
    <a:srgbClr val="F8F8F8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950" y="-90"/>
      </p:cViewPr>
      <p:guideLst>
        <p:guide orient="horz" pos="2905"/>
        <p:guide pos="2204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t" anchorCtr="0" compatLnSpc="1">
            <a:prstTxWarp prst="textNoShape">
              <a:avLst/>
            </a:prstTxWarp>
          </a:bodyPr>
          <a:lstStyle>
            <a:lvl1pPr defTabSz="930102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37" y="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t" anchorCtr="0" compatLnSpc="1">
            <a:prstTxWarp prst="textNoShape">
              <a:avLst/>
            </a:prstTxWarp>
          </a:bodyPr>
          <a:lstStyle>
            <a:lvl1pPr algn="r" defTabSz="930102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062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b" anchorCtr="0" compatLnSpc="1">
            <a:prstTxWarp prst="textNoShape">
              <a:avLst/>
            </a:prstTxWarp>
          </a:bodyPr>
          <a:lstStyle>
            <a:lvl1pPr defTabSz="930102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37" y="883062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b" anchorCtr="0" compatLnSpc="1">
            <a:prstTxWarp prst="textNoShape">
              <a:avLst/>
            </a:prstTxWarp>
          </a:bodyPr>
          <a:lstStyle>
            <a:lvl1pPr algn="r" defTabSz="930102" eaLnBrk="1" hangingPunct="1">
              <a:defRPr kumimoji="1" sz="1200">
                <a:latin typeface="Arial Black" pitchFamily="34" charset="0"/>
              </a:defRPr>
            </a:lvl1pPr>
          </a:lstStyle>
          <a:p>
            <a:fld id="{342263C6-7E49-494E-A759-35C0EFEA31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2831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ctr" anchorCtr="0" compatLnSpc="1">
            <a:prstTxWarp prst="textNoShape">
              <a:avLst/>
            </a:prstTxWarp>
          </a:bodyPr>
          <a:lstStyle>
            <a:lvl1pPr defTabSz="930102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40" y="0"/>
            <a:ext cx="3038160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086" tIns="46542" rIns="93086" bIns="46542" numCol="1" anchor="ctr" anchorCtr="0" compatLnSpc="1">
            <a:prstTxWarp prst="textNoShape">
              <a:avLst/>
            </a:prstTxWarp>
          </a:bodyPr>
          <a:lstStyle>
            <a:lvl1pPr algn="r" defTabSz="930102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9" y="4416115"/>
            <a:ext cx="5142244" cy="4182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2221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b" anchorCtr="0" compatLnSpc="1">
            <a:prstTxWarp prst="textNoShape">
              <a:avLst/>
            </a:prstTxWarp>
          </a:bodyPr>
          <a:lstStyle>
            <a:lvl1pPr defTabSz="930102">
              <a:defRPr sz="1200"/>
            </a:lvl1pPr>
          </a:lstStyle>
          <a:p>
            <a:endParaRPr lang="en-US" alt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40" y="8832221"/>
            <a:ext cx="3038160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086" tIns="46542" rIns="93086" bIns="46542" numCol="1" anchor="b" anchorCtr="0" compatLnSpc="1">
            <a:prstTxWarp prst="textNoShape">
              <a:avLst/>
            </a:prstTxWarp>
          </a:bodyPr>
          <a:lstStyle>
            <a:lvl1pPr algn="r" defTabSz="930102">
              <a:defRPr sz="1200">
                <a:latin typeface="Arial Black" pitchFamily="34" charset="0"/>
              </a:defRPr>
            </a:lvl1pPr>
          </a:lstStyle>
          <a:p>
            <a:fld id="{26FEBCC3-C707-49FC-8BCC-9CF4552027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460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DD6-E68C-4F7C-AF23-735217335D9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121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0CE1-866A-4BD4-ACD1-A60431EE721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615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F03A-583D-4A9B-999F-74DA13C958E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188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923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3D5B-07E7-4F0E-BCB2-32B96E85206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610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185-4B3A-4B3C-B1A3-48131BA4B7C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536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5048-FC03-4291-928B-BDB9F655CF7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124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5582-20C7-4B36-B562-5BE424F7108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88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C68F-1F6D-40C9-9574-8D30D2C4248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443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2F6-7821-4653-A61A-EEA69F8A5E0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039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A6EF-D364-49C2-8EF9-0228E40A8C9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584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A2963-3AE2-4712-B816-981AE9D7052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436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DA79FF-DEFD-63B8-B7B8-7129E4606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79" y="1012536"/>
            <a:ext cx="3459975" cy="544312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200" b="1" dirty="0"/>
              <a:t>CITY OF STAMFORD</a:t>
            </a:r>
            <a:br>
              <a:rPr lang="en-US" sz="4200" b="1" dirty="0"/>
            </a:br>
            <a:r>
              <a:rPr lang="en-US" sz="4200" b="1" dirty="0" smtClean="0"/>
              <a:t>Road Maintenance w/ </a:t>
            </a:r>
            <a:r>
              <a:rPr lang="en-US" sz="4200" b="1" dirty="0" err="1" smtClean="0"/>
              <a:t>Stormwater</a:t>
            </a:r>
            <a:r>
              <a:rPr lang="en-US" sz="4200" b="1" dirty="0"/>
              <a:t/>
            </a:r>
            <a:br>
              <a:rPr lang="en-US" sz="4200" b="1" dirty="0"/>
            </a:br>
            <a:r>
              <a:rPr lang="en-US" sz="4200" b="1" dirty="0"/>
              <a:t/>
            </a:r>
            <a:br>
              <a:rPr lang="en-US" sz="4200" b="1" dirty="0"/>
            </a:br>
            <a:r>
              <a:rPr lang="en-US" sz="4200" b="1" dirty="0"/>
              <a:t/>
            </a:r>
            <a:br>
              <a:rPr lang="en-US" sz="4200" b="1" dirty="0"/>
            </a:br>
            <a:r>
              <a:rPr lang="en-US" sz="4200" b="1" dirty="0"/>
              <a:t/>
            </a:r>
            <a:br>
              <a:rPr lang="en-US" sz="4200" b="1" dirty="0"/>
            </a:br>
            <a:r>
              <a:rPr lang="en-US" sz="2000" b="1" dirty="0" smtClean="0"/>
              <a:t>Thomas Turk	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>03/10/2023</a:t>
            </a:r>
            <a:r>
              <a:rPr lang="en-US" sz="4200" dirty="0"/>
              <a:t/>
            </a:r>
            <a:br>
              <a:rPr lang="en-US" sz="4200" dirty="0"/>
            </a:br>
            <a:endParaRPr lang="en-US" sz="42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3051498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2708597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691305" y="401193"/>
            <a:ext cx="3853890" cy="3051499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20B48F9-47B4-DAC6-44F7-5348296231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68" r="6061" b="-3"/>
          <a:stretch/>
        </p:blipFill>
        <p:spPr>
          <a:xfrm>
            <a:off x="4572000" y="1012536"/>
            <a:ext cx="3567121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90DC7-8EEC-D76C-8311-057BFAF7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72FDC3A4-3ECB-4CC5-8031-F712224A9F4A}" type="slidenum">
              <a:rPr lang="en-US" altLang="en-US" sz="1000">
                <a:solidFill>
                  <a:srgbClr val="FFFFFF"/>
                </a:solidFill>
                <a:latin typeface="Calibri" panose="020F0502020204030204"/>
              </a:rPr>
              <a:pPr defTabSz="914400">
                <a:spcAft>
                  <a:spcPts val="600"/>
                </a:spcAft>
                <a:defRPr/>
              </a:pPr>
              <a:t>1</a:t>
            </a:fld>
            <a:endParaRPr lang="en-US" altLang="en-US" sz="10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5963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US" sz="3500" b="1" i="1" dirty="0">
                <a:solidFill>
                  <a:srgbClr val="FFFFFF"/>
                </a:solidFill>
              </a:rPr>
              <a:t>Department Introduction &amp; Brief History</a:t>
            </a:r>
            <a:endParaRPr lang="en-US" sz="3500" i="1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28D4881-DA4B-A4F4-BCF2-8597FCF7B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914" y="2214961"/>
            <a:ext cx="7886700" cy="3352799"/>
          </a:xfrm>
        </p:spPr>
        <p:txBody>
          <a:bodyPr>
            <a:normAutofit/>
          </a:bodyPr>
          <a:lstStyle/>
          <a:p>
            <a:r>
              <a:rPr lang="en-US" dirty="0" smtClean="0"/>
              <a:t>Department’s </a:t>
            </a:r>
            <a:r>
              <a:rPr lang="en-US" dirty="0"/>
              <a:t>Mission</a:t>
            </a:r>
            <a:r>
              <a:rPr lang="en-US" dirty="0"/>
              <a:t>: </a:t>
            </a:r>
            <a:r>
              <a:rPr lang="en-US" sz="1600" dirty="0"/>
              <a:t>Maintain all City of Stamford rights-of-way in a reasonable, safe and passable condition at all times</a:t>
            </a:r>
            <a:r>
              <a:rPr lang="en-US" sz="1600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Department’s </a:t>
            </a:r>
            <a:r>
              <a:rPr lang="en-US" dirty="0"/>
              <a:t>Strategic </a:t>
            </a:r>
            <a:r>
              <a:rPr lang="en-US" dirty="0" smtClean="0"/>
              <a:t>Initiatives </a:t>
            </a:r>
            <a:r>
              <a:rPr lang="en-US" dirty="0"/>
              <a:t>for </a:t>
            </a:r>
            <a:r>
              <a:rPr lang="en-US" dirty="0" smtClean="0"/>
              <a:t>FY2023-2024</a:t>
            </a:r>
          </a:p>
          <a:p>
            <a:pPr lvl="1"/>
            <a:r>
              <a:rPr lang="en-US" sz="1600" dirty="0" smtClean="0"/>
              <a:t>Fill vacant positions - 3 to 5</a:t>
            </a:r>
          </a:p>
          <a:p>
            <a:pPr lvl="1"/>
            <a:r>
              <a:rPr lang="en-US" sz="1600" dirty="0" smtClean="0"/>
              <a:t>Accelerate paving program</a:t>
            </a:r>
          </a:p>
          <a:p>
            <a:pPr lvl="1"/>
            <a:r>
              <a:rPr lang="en-US" sz="1600" dirty="0" smtClean="0"/>
              <a:t>Cut lead times for Fix It requests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7331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2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24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983E90-249D-F8AF-526C-ACA97E869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785" y="313399"/>
            <a:ext cx="7980565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500" dirty="0" smtClean="0">
                <a:solidFill>
                  <a:schemeClr val="tx2"/>
                </a:solidFill>
              </a:rPr>
              <a:t>Road Maintenance</a:t>
            </a:r>
            <a:r>
              <a:rPr lang="en-US" sz="35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5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Org. Chart</a:t>
            </a:r>
          </a:p>
        </p:txBody>
      </p:sp>
      <p:grpSp>
        <p:nvGrpSpPr>
          <p:cNvPr id="39" name="Group 26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7257560" y="0"/>
            <a:ext cx="1886211" cy="2174333"/>
            <a:chOff x="-305" y="-4155"/>
            <a:chExt cx="2514948" cy="2174333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28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228" y="4322879"/>
            <a:ext cx="2533818" cy="2535121"/>
            <a:chOff x="-305" y="-1"/>
            <a:chExt cx="3832880" cy="2876136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A5F09E-F95E-3CC3-F678-88F847DDF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72FDC3A4-3ECB-4CC5-8031-F712224A9F4A}" type="slidenum">
              <a:rPr lang="en-US" altLang="en-US" smtClean="0"/>
              <a:pPr defTabSz="914400">
                <a:spcAft>
                  <a:spcPts val="600"/>
                </a:spcAft>
              </a:pPr>
              <a:t>3</a:t>
            </a:fld>
            <a:endParaRPr lang="en-US" alt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527" y="1265706"/>
            <a:ext cx="6903535" cy="5301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690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3" name="Graphic 50182" descr="Upward trend">
            <a:extLst>
              <a:ext uri="{FF2B5EF4-FFF2-40B4-BE49-F238E27FC236}">
                <a16:creationId xmlns:a16="http://schemas.microsoft.com/office/drawing/2014/main" id="{B56CD6CF-0E61-82DD-64E5-360099232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01097" y="1759590"/>
            <a:ext cx="2907124" cy="2907124"/>
          </a:xfrm>
          <a:prstGeom prst="rect">
            <a:avLst/>
          </a:prstGeom>
        </p:spPr>
      </p:pic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708221" y="1219200"/>
            <a:ext cx="5070019" cy="4191000"/>
          </a:xfrm>
        </p:spPr>
        <p:txBody>
          <a:bodyPr anchor="t">
            <a:normAutofit/>
          </a:bodyPr>
          <a:lstStyle/>
          <a:p>
            <a:pPr marL="457200" lvl="1" indent="0">
              <a:buNone/>
            </a:pPr>
            <a:r>
              <a:rPr lang="en-US" altLang="en-US" sz="1700" b="1" i="1" dirty="0"/>
              <a:t>What are the most significant accomplishments made &amp; challenges faced by the department in the last FY 2021-2022.</a:t>
            </a:r>
          </a:p>
          <a:p>
            <a:pPr marL="457200" lvl="1" indent="0">
              <a:buNone/>
            </a:pPr>
            <a:endParaRPr lang="en-US" altLang="en-US" sz="1700" dirty="0"/>
          </a:p>
          <a:p>
            <a:pPr lvl="2"/>
            <a:r>
              <a:rPr lang="en-US" altLang="en-US" sz="1700" dirty="0" smtClean="0"/>
              <a:t>Working to be fully staffed – 10% vacancy over the past year</a:t>
            </a:r>
            <a:endParaRPr lang="en-US" altLang="en-US" sz="1700" dirty="0"/>
          </a:p>
          <a:p>
            <a:pPr lvl="2"/>
            <a:r>
              <a:rPr lang="en-US" altLang="en-US" sz="1700" dirty="0" smtClean="0"/>
              <a:t>Full worker capacity will help reduce lead-times for Fix It requests </a:t>
            </a:r>
            <a:endParaRPr lang="en-US" altLang="en-US" sz="1700" dirty="0"/>
          </a:p>
          <a:p>
            <a:pPr lvl="2"/>
            <a:r>
              <a:rPr lang="en-US" altLang="en-US" sz="1700" dirty="0" smtClean="0">
                <a:solidFill>
                  <a:schemeClr val="accent6">
                    <a:lumMod val="75000"/>
                  </a:schemeClr>
                </a:solidFill>
              </a:rPr>
              <a:t>New brush cutting tractor with blower running more efficiently – 2</a:t>
            </a:r>
            <a:r>
              <a:rPr lang="en-US" altLang="en-US" sz="1700" baseline="30000" dirty="0" smtClean="0">
                <a:solidFill>
                  <a:schemeClr val="accent6">
                    <a:lumMod val="75000"/>
                  </a:schemeClr>
                </a:solidFill>
              </a:rPr>
              <a:t>nd</a:t>
            </a:r>
            <a:r>
              <a:rPr lang="en-US" altLang="en-US" sz="1700" dirty="0" smtClean="0">
                <a:solidFill>
                  <a:schemeClr val="accent6">
                    <a:lumMod val="75000"/>
                  </a:schemeClr>
                </a:solidFill>
              </a:rPr>
              <a:t> cutter on order</a:t>
            </a:r>
            <a:endParaRPr lang="en-US" altLang="en-US" sz="1700" dirty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en-US" altLang="en-US" sz="17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Being more proactive than reactive for snow/ice storms to better the City’s response </a:t>
            </a:r>
            <a:endParaRPr lang="en-US" altLang="en-US" sz="17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914400" lvl="2" indent="0">
              <a:buNone/>
            </a:pPr>
            <a:endParaRPr lang="en-US" altLang="en-US" sz="17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FDC3A4-3ECB-4CC5-8031-F712224A9F4A}" type="slidenum">
              <a:rPr lang="en-US" altLang="en-US" sz="10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altLang="en-US" sz="1000">
              <a:solidFill>
                <a:srgbClr val="FFFFFF"/>
              </a:solidFill>
            </a:endParaRPr>
          </a:p>
        </p:txBody>
      </p:sp>
      <p:pic>
        <p:nvPicPr>
          <p:cNvPr id="4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73525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48" name="Rectangle 5147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628650" y="556995"/>
            <a:ext cx="7886700" cy="1133693"/>
          </a:xfrm>
        </p:spPr>
        <p:txBody>
          <a:bodyPr>
            <a:normAutofit/>
          </a:bodyPr>
          <a:lstStyle/>
          <a:p>
            <a:pPr marL="800100"/>
            <a:r>
              <a:rPr lang="en-US" sz="4500" b="1" i="1" dirty="0"/>
              <a:t>FY 2023-2024 Goals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FDC3A4-3ECB-4CC5-8031-F712224A9F4A}" type="slidenum">
              <a:rPr lang="en-US" altLang="en-US" smtClean="0"/>
              <a:pPr>
                <a:spcAft>
                  <a:spcPts val="600"/>
                </a:spcAft>
              </a:pPr>
              <a:t>5</a:t>
            </a:fld>
            <a:endParaRPr lang="en-US" altLang="en-US"/>
          </a:p>
        </p:txBody>
      </p:sp>
      <p:pic>
        <p:nvPicPr>
          <p:cNvPr id="4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Goal – </a:t>
            </a:r>
            <a:r>
              <a:rPr lang="en-US" sz="2000" dirty="0" smtClean="0"/>
              <a:t>be fully staffed – with vacancies, sick time, vacation time, personal time, injury, long term FMLA the department can be short over 20% of its workforce any given day. The most control is over empty positons. 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dirty="0" smtClean="0"/>
              <a:t>Main Budget Variances</a:t>
            </a:r>
          </a:p>
          <a:p>
            <a:pPr lvl="1"/>
            <a:r>
              <a:rPr lang="en-US" sz="1600" dirty="0" smtClean="0"/>
              <a:t>Salaries &amp; Standby pay due to new contract agreement with Local 30 drivers</a:t>
            </a:r>
          </a:p>
          <a:p>
            <a:pPr lvl="1"/>
            <a:r>
              <a:rPr lang="en-US" sz="1600" dirty="0" smtClean="0"/>
              <a:t>Salt account increase by $93,000 – salt price up $7.45 per ton to $69.55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22051</TotalTime>
  <Words>230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CITY OF STAMFORD Road Maintenance w/ Stormwater    Thomas Turk  03/10/2023 </vt:lpstr>
      <vt:lpstr>Department Introduction &amp; Brief History</vt:lpstr>
      <vt:lpstr>Road Maintenance Org. Chart</vt:lpstr>
      <vt:lpstr>PowerPoint Presentation</vt:lpstr>
      <vt:lpstr>FY 2023-2024 Goals</vt:lpstr>
    </vt:vector>
  </TitlesOfParts>
  <Company>City of Stamford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2014-15 Highlights    FY 2015-16 Outlook</dc:title>
  <dc:creator>Dr. Elda Sinani</dc:creator>
  <cp:lastModifiedBy>Turk, Thomas</cp:lastModifiedBy>
  <cp:revision>110</cp:revision>
  <cp:lastPrinted>2023-02-13T12:54:25Z</cp:lastPrinted>
  <dcterms:created xsi:type="dcterms:W3CDTF">2015-07-08T22:36:06Z</dcterms:created>
  <dcterms:modified xsi:type="dcterms:W3CDTF">2023-03-10T15:22:16Z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TC060891601033</vt:lpwstr>
  </property>
</Properties>
</file>