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8"/>
  </p:notesMasterIdLst>
  <p:handoutMasterIdLst>
    <p:handoutMasterId r:id="rId9"/>
  </p:handoutMasterIdLst>
  <p:sldIdLst>
    <p:sldId id="279" r:id="rId2"/>
    <p:sldId id="278" r:id="rId3"/>
    <p:sldId id="281" r:id="rId4"/>
    <p:sldId id="274" r:id="rId5"/>
    <p:sldId id="282" r:id="rId6"/>
    <p:sldId id="257" r:id="rId7"/>
  </p:sldIdLst>
  <p:sldSz cx="9144000" cy="6858000" type="screen4x3"/>
  <p:notesSz cx="7010400" cy="92964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204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8B8"/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950" y="-90"/>
      </p:cViewPr>
      <p:guideLst>
        <p:guide orient="horz" pos="2905"/>
        <p:guide pos="2204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552868-1F0B-4287-87B2-5247C1D97279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0142833-6F61-495F-8DB1-B99497CBB10C}">
      <dgm:prSet/>
      <dgm:spPr/>
      <dgm:t>
        <a:bodyPr/>
        <a:lstStyle/>
        <a:p>
          <a:r>
            <a:rPr lang="en-US" b="1" i="1" dirty="0"/>
            <a:t>What are your department goals and plans for 2023-2024</a:t>
          </a:r>
          <a:endParaRPr lang="en-US" dirty="0"/>
        </a:p>
      </dgm:t>
    </dgm:pt>
    <dgm:pt modelId="{C480E63A-B5F8-4420-B785-0180E9767A14}" type="parTrans" cxnId="{064893D8-CEA9-4D4C-B591-0FBCA9BA760D}">
      <dgm:prSet/>
      <dgm:spPr/>
      <dgm:t>
        <a:bodyPr/>
        <a:lstStyle/>
        <a:p>
          <a:endParaRPr lang="en-US"/>
        </a:p>
      </dgm:t>
    </dgm:pt>
    <dgm:pt modelId="{E7ED84BA-8247-46CD-B045-0AE11CDD170E}" type="sibTrans" cxnId="{064893D8-CEA9-4D4C-B591-0FBCA9BA760D}">
      <dgm:prSet/>
      <dgm:spPr/>
      <dgm:t>
        <a:bodyPr/>
        <a:lstStyle/>
        <a:p>
          <a:endParaRPr lang="en-US"/>
        </a:p>
      </dgm:t>
    </dgm:pt>
    <dgm:pt modelId="{F63D3D7A-94D7-46EB-BB1D-74B05C905B25}">
      <dgm:prSet/>
      <dgm:spPr/>
      <dgm:t>
        <a:bodyPr/>
        <a:lstStyle/>
        <a:p>
          <a:r>
            <a:rPr lang="en-US" b="1" i="1"/>
            <a:t>What is the Department’s/Program’s budget? (highlight changes) </a:t>
          </a:r>
          <a:endParaRPr lang="en-US"/>
        </a:p>
      </dgm:t>
    </dgm:pt>
    <dgm:pt modelId="{68A05F3F-3F09-417F-B65F-F7CC6A304CEA}" type="parTrans" cxnId="{0A4E7399-1628-42AF-892F-9C243B631384}">
      <dgm:prSet/>
      <dgm:spPr/>
      <dgm:t>
        <a:bodyPr/>
        <a:lstStyle/>
        <a:p>
          <a:endParaRPr lang="en-US"/>
        </a:p>
      </dgm:t>
    </dgm:pt>
    <dgm:pt modelId="{59E39071-BA89-4631-BD2C-ABBA5E6AE543}" type="sibTrans" cxnId="{0A4E7399-1628-42AF-892F-9C243B631384}">
      <dgm:prSet/>
      <dgm:spPr/>
      <dgm:t>
        <a:bodyPr/>
        <a:lstStyle/>
        <a:p>
          <a:endParaRPr lang="en-US"/>
        </a:p>
      </dgm:t>
    </dgm:pt>
    <dgm:pt modelId="{D1714936-6D83-4FDB-8A7C-E10E712C2BA8}">
      <dgm:prSet/>
      <dgm:spPr/>
      <dgm:t>
        <a:bodyPr/>
        <a:lstStyle/>
        <a:p>
          <a:r>
            <a:rPr lang="en-US" dirty="0" smtClean="0"/>
            <a:t>TCR is on track to </a:t>
          </a:r>
          <a:r>
            <a:rPr lang="en-US" dirty="0" err="1" smtClean="0"/>
            <a:t>to</a:t>
          </a:r>
          <a:r>
            <a:rPr lang="en-US" dirty="0" smtClean="0"/>
            <a:t> bring in 1.3M in revenue and should have a small surplus despite sharply </a:t>
          </a:r>
          <a:r>
            <a:rPr lang="en-US" smtClean="0"/>
            <a:t>increased gas/electric costs</a:t>
          </a:r>
          <a:endParaRPr lang="en-US" dirty="0"/>
        </a:p>
      </dgm:t>
    </dgm:pt>
    <dgm:pt modelId="{2B4403E5-5346-4A6D-BB1E-DE9DC7DBEBBB}" type="parTrans" cxnId="{4061205A-8EDA-4101-8BB6-3FE9492B515D}">
      <dgm:prSet/>
      <dgm:spPr/>
      <dgm:t>
        <a:bodyPr/>
        <a:lstStyle/>
        <a:p>
          <a:endParaRPr lang="en-US"/>
        </a:p>
      </dgm:t>
    </dgm:pt>
    <dgm:pt modelId="{5564996B-74E7-4BCB-8CEE-7966978680DB}" type="sibTrans" cxnId="{4061205A-8EDA-4101-8BB6-3FE9492B515D}">
      <dgm:prSet/>
      <dgm:spPr/>
      <dgm:t>
        <a:bodyPr/>
        <a:lstStyle/>
        <a:p>
          <a:endParaRPr lang="en-US"/>
        </a:p>
      </dgm:t>
    </dgm:pt>
    <dgm:pt modelId="{4E1BFC6A-7E91-4540-B038-84F1B383243C}">
      <dgm:prSet/>
      <dgm:spPr/>
      <dgm:t>
        <a:bodyPr/>
        <a:lstStyle/>
        <a:p>
          <a:endParaRPr lang="en-US" dirty="0"/>
        </a:p>
      </dgm:t>
    </dgm:pt>
    <dgm:pt modelId="{378EA2B8-9B46-4EF3-B08D-77EFD23D4D98}" type="parTrans" cxnId="{76A8C0CE-2B25-4A7E-BE68-047D14CCE54C}">
      <dgm:prSet/>
      <dgm:spPr/>
      <dgm:t>
        <a:bodyPr/>
        <a:lstStyle/>
        <a:p>
          <a:endParaRPr lang="en-US"/>
        </a:p>
      </dgm:t>
    </dgm:pt>
    <dgm:pt modelId="{1BCDC73E-9014-4C4C-805F-1E932B23152B}" type="sibTrans" cxnId="{76A8C0CE-2B25-4A7E-BE68-047D14CCE54C}">
      <dgm:prSet/>
      <dgm:spPr/>
      <dgm:t>
        <a:bodyPr/>
        <a:lstStyle/>
        <a:p>
          <a:endParaRPr lang="en-US"/>
        </a:p>
      </dgm:t>
    </dgm:pt>
    <dgm:pt modelId="{E65EE5BC-BD6B-4F28-B0CF-8594CFDA1BA3}">
      <dgm:prSet/>
      <dgm:spPr/>
      <dgm:t>
        <a:bodyPr/>
        <a:lstStyle/>
        <a:p>
          <a:r>
            <a:rPr lang="en-US" dirty="0" smtClean="0"/>
            <a:t>Rising expenses are our most prevalent obstacle </a:t>
          </a:r>
          <a:endParaRPr lang="en-US" dirty="0"/>
        </a:p>
      </dgm:t>
    </dgm:pt>
    <dgm:pt modelId="{270880F9-AAFF-4148-A780-465374453A27}" type="parTrans" cxnId="{E748C3F5-CC69-4454-874C-EEE691C5ACF0}">
      <dgm:prSet/>
      <dgm:spPr/>
      <dgm:t>
        <a:bodyPr/>
        <a:lstStyle/>
        <a:p>
          <a:endParaRPr lang="en-US"/>
        </a:p>
      </dgm:t>
    </dgm:pt>
    <dgm:pt modelId="{A167E5F4-E3C3-4AEF-8E48-58FFE5B54EA4}" type="sibTrans" cxnId="{E748C3F5-CC69-4454-874C-EEE691C5ACF0}">
      <dgm:prSet/>
      <dgm:spPr/>
      <dgm:t>
        <a:bodyPr/>
        <a:lstStyle/>
        <a:p>
          <a:endParaRPr lang="en-US"/>
        </a:p>
      </dgm:t>
    </dgm:pt>
    <dgm:pt modelId="{8B51770A-150D-4720-8651-CA0FDB72EF1C}">
      <dgm:prSet/>
      <dgm:spPr/>
      <dgm:t>
        <a:bodyPr/>
        <a:lstStyle/>
        <a:p>
          <a:r>
            <a:rPr lang="en-US" dirty="0"/>
            <a:t>How will you measure your success</a:t>
          </a:r>
          <a:r>
            <a:rPr lang="en-US" dirty="0" smtClean="0"/>
            <a:t>? By exceeding our expenses with positive revenue</a:t>
          </a:r>
          <a:endParaRPr lang="en-US" dirty="0"/>
        </a:p>
      </dgm:t>
    </dgm:pt>
    <dgm:pt modelId="{96198DF3-F442-4DE1-BD91-EA5AD6101C2C}" type="parTrans" cxnId="{5B009610-CAAA-4E2E-B89B-E6BC38016A62}">
      <dgm:prSet/>
      <dgm:spPr/>
      <dgm:t>
        <a:bodyPr/>
        <a:lstStyle/>
        <a:p>
          <a:endParaRPr lang="en-US"/>
        </a:p>
      </dgm:t>
    </dgm:pt>
    <dgm:pt modelId="{E0A0507B-C219-445F-BFFF-EA14BB074EFC}" type="sibTrans" cxnId="{5B009610-CAAA-4E2E-B89B-E6BC38016A62}">
      <dgm:prSet/>
      <dgm:spPr/>
      <dgm:t>
        <a:bodyPr/>
        <a:lstStyle/>
        <a:p>
          <a:endParaRPr lang="en-US"/>
        </a:p>
      </dgm:t>
    </dgm:pt>
    <dgm:pt modelId="{E56F3090-C2D5-4A5E-BC4D-41B75D843D4F}">
      <dgm:prSet/>
      <dgm:spPr/>
      <dgm:t>
        <a:bodyPr/>
        <a:lstStyle/>
        <a:p>
          <a:endParaRPr lang="en-US" dirty="0"/>
        </a:p>
      </dgm:t>
    </dgm:pt>
    <dgm:pt modelId="{42C24309-8764-4F9F-A40A-12044DDFF283}" type="parTrans" cxnId="{44137BF3-A14D-4837-A1BB-F67F45721CAE}">
      <dgm:prSet/>
      <dgm:spPr/>
      <dgm:t>
        <a:bodyPr/>
        <a:lstStyle/>
        <a:p>
          <a:endParaRPr lang="en-US"/>
        </a:p>
      </dgm:t>
    </dgm:pt>
    <dgm:pt modelId="{C3EF1206-730C-42A7-8437-BA6786019729}" type="sibTrans" cxnId="{44137BF3-A14D-4837-A1BB-F67F45721CAE}">
      <dgm:prSet/>
      <dgm:spPr/>
      <dgm:t>
        <a:bodyPr/>
        <a:lstStyle/>
        <a:p>
          <a:endParaRPr lang="en-US"/>
        </a:p>
      </dgm:t>
    </dgm:pt>
    <dgm:pt modelId="{B1B3C548-CB2B-4A97-9469-5B5D177D70D3}" type="pres">
      <dgm:prSet presAssocID="{E7552868-1F0B-4287-87B2-5247C1D972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7328C5-BCB0-4832-A416-14E6DE7199FD}" type="pres">
      <dgm:prSet presAssocID="{F63D3D7A-94D7-46EB-BB1D-74B05C905B25}" presName="boxAndChildren" presStyleCnt="0"/>
      <dgm:spPr/>
    </dgm:pt>
    <dgm:pt modelId="{7DFAEF5A-6E85-44BC-9DB8-4C4B9E95F777}" type="pres">
      <dgm:prSet presAssocID="{F63D3D7A-94D7-46EB-BB1D-74B05C905B25}" presName="parentTextBox" presStyleLbl="node1" presStyleIdx="0" presStyleCnt="2"/>
      <dgm:spPr/>
      <dgm:t>
        <a:bodyPr/>
        <a:lstStyle/>
        <a:p>
          <a:endParaRPr lang="en-US"/>
        </a:p>
      </dgm:t>
    </dgm:pt>
    <dgm:pt modelId="{99AC56C2-CD6B-48E5-895C-AD46E4CFDEF5}" type="pres">
      <dgm:prSet presAssocID="{F63D3D7A-94D7-46EB-BB1D-74B05C905B25}" presName="entireBox" presStyleLbl="node1" presStyleIdx="0" presStyleCnt="2"/>
      <dgm:spPr/>
      <dgm:t>
        <a:bodyPr/>
        <a:lstStyle/>
        <a:p>
          <a:endParaRPr lang="en-US"/>
        </a:p>
      </dgm:t>
    </dgm:pt>
    <dgm:pt modelId="{2C23394B-8563-4EC2-996A-8A5FE62AA511}" type="pres">
      <dgm:prSet presAssocID="{F63D3D7A-94D7-46EB-BB1D-74B05C905B25}" presName="descendantBox" presStyleCnt="0"/>
      <dgm:spPr/>
    </dgm:pt>
    <dgm:pt modelId="{0E46897B-2DAA-4F03-9DA5-EFE77D749F48}" type="pres">
      <dgm:prSet presAssocID="{D1714936-6D83-4FDB-8A7C-E10E712C2BA8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25EA10-1F7A-4257-AE8A-7C4911FD706A}" type="pres">
      <dgm:prSet presAssocID="{4E1BFC6A-7E91-4540-B038-84F1B383243C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2FBE5-368B-48D8-BDB3-F7FC4A4174A0}" type="pres">
      <dgm:prSet presAssocID="{E65EE5BC-BD6B-4F28-B0CF-8594CFDA1BA3}" presName="childTextBox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A662A3-1314-4186-89D2-5D5421959C05}" type="pres">
      <dgm:prSet presAssocID="{8B51770A-150D-4720-8651-CA0FDB72EF1C}" presName="childTextBox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B1F4B8-6059-4781-AD13-FBFD6A7CFA3C}" type="pres">
      <dgm:prSet presAssocID="{E56F3090-C2D5-4A5E-BC4D-41B75D843D4F}" presName="childTextBox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737C2-E6F8-415D-8AE4-C15DE868E729}" type="pres">
      <dgm:prSet presAssocID="{E7ED84BA-8247-46CD-B045-0AE11CDD170E}" presName="sp" presStyleCnt="0"/>
      <dgm:spPr/>
    </dgm:pt>
    <dgm:pt modelId="{68A23B8E-03EE-476A-B4F1-88F8B46EC673}" type="pres">
      <dgm:prSet presAssocID="{80142833-6F61-495F-8DB1-B99497CBB10C}" presName="arrowAndChildren" presStyleCnt="0"/>
      <dgm:spPr/>
    </dgm:pt>
    <dgm:pt modelId="{BBAAF9E2-C4A6-4336-836D-7B867EBC4AA0}" type="pres">
      <dgm:prSet presAssocID="{80142833-6F61-495F-8DB1-B99497CBB10C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0A4E7399-1628-42AF-892F-9C243B631384}" srcId="{E7552868-1F0B-4287-87B2-5247C1D97279}" destId="{F63D3D7A-94D7-46EB-BB1D-74B05C905B25}" srcOrd="1" destOrd="0" parTransId="{68A05F3F-3F09-417F-B65F-F7CC6A304CEA}" sibTransId="{59E39071-BA89-4631-BD2C-ABBA5E6AE543}"/>
    <dgm:cxn modelId="{5B009610-CAAA-4E2E-B89B-E6BC38016A62}" srcId="{F63D3D7A-94D7-46EB-BB1D-74B05C905B25}" destId="{8B51770A-150D-4720-8651-CA0FDB72EF1C}" srcOrd="3" destOrd="0" parTransId="{96198DF3-F442-4DE1-BD91-EA5AD6101C2C}" sibTransId="{E0A0507B-C219-445F-BFFF-EA14BB074EFC}"/>
    <dgm:cxn modelId="{E748C3F5-CC69-4454-874C-EEE691C5ACF0}" srcId="{F63D3D7A-94D7-46EB-BB1D-74B05C905B25}" destId="{E65EE5BC-BD6B-4F28-B0CF-8594CFDA1BA3}" srcOrd="2" destOrd="0" parTransId="{270880F9-AAFF-4148-A780-465374453A27}" sibTransId="{A167E5F4-E3C3-4AEF-8E48-58FFE5B54EA4}"/>
    <dgm:cxn modelId="{7CBF4131-1C8F-4049-99DC-3D2D8E1155D3}" type="presOf" srcId="{D1714936-6D83-4FDB-8A7C-E10E712C2BA8}" destId="{0E46897B-2DAA-4F03-9DA5-EFE77D749F48}" srcOrd="0" destOrd="0" presId="urn:microsoft.com/office/officeart/2005/8/layout/process4"/>
    <dgm:cxn modelId="{4061205A-8EDA-4101-8BB6-3FE9492B515D}" srcId="{F63D3D7A-94D7-46EB-BB1D-74B05C905B25}" destId="{D1714936-6D83-4FDB-8A7C-E10E712C2BA8}" srcOrd="0" destOrd="0" parTransId="{2B4403E5-5346-4A6D-BB1E-DE9DC7DBEBBB}" sibTransId="{5564996B-74E7-4BCB-8CEE-7966978680DB}"/>
    <dgm:cxn modelId="{14F76A63-2357-4DC9-9E24-DE704AD4D6D0}" type="presOf" srcId="{E7552868-1F0B-4287-87B2-5247C1D97279}" destId="{B1B3C548-CB2B-4A97-9469-5B5D177D70D3}" srcOrd="0" destOrd="0" presId="urn:microsoft.com/office/officeart/2005/8/layout/process4"/>
    <dgm:cxn modelId="{77EA9B62-FBCA-4CB6-9147-51AF91E2FE35}" type="presOf" srcId="{4E1BFC6A-7E91-4540-B038-84F1B383243C}" destId="{5C25EA10-1F7A-4257-AE8A-7C4911FD706A}" srcOrd="0" destOrd="0" presId="urn:microsoft.com/office/officeart/2005/8/layout/process4"/>
    <dgm:cxn modelId="{6DF6BBEA-9A0F-45C2-B27E-FFC333FCCBA2}" type="presOf" srcId="{E56F3090-C2D5-4A5E-BC4D-41B75D843D4F}" destId="{D6B1F4B8-6059-4781-AD13-FBFD6A7CFA3C}" srcOrd="0" destOrd="0" presId="urn:microsoft.com/office/officeart/2005/8/layout/process4"/>
    <dgm:cxn modelId="{DD50DF5F-5BC0-426A-B5D7-A9459686D665}" type="presOf" srcId="{F63D3D7A-94D7-46EB-BB1D-74B05C905B25}" destId="{99AC56C2-CD6B-48E5-895C-AD46E4CFDEF5}" srcOrd="1" destOrd="0" presId="urn:microsoft.com/office/officeart/2005/8/layout/process4"/>
    <dgm:cxn modelId="{44137BF3-A14D-4837-A1BB-F67F45721CAE}" srcId="{F63D3D7A-94D7-46EB-BB1D-74B05C905B25}" destId="{E56F3090-C2D5-4A5E-BC4D-41B75D843D4F}" srcOrd="4" destOrd="0" parTransId="{42C24309-8764-4F9F-A40A-12044DDFF283}" sibTransId="{C3EF1206-730C-42A7-8437-BA6786019729}"/>
    <dgm:cxn modelId="{D1DAACDF-81CB-4B5C-B247-C9DB57B61D71}" type="presOf" srcId="{E65EE5BC-BD6B-4F28-B0CF-8594CFDA1BA3}" destId="{EF12FBE5-368B-48D8-BDB3-F7FC4A4174A0}" srcOrd="0" destOrd="0" presId="urn:microsoft.com/office/officeart/2005/8/layout/process4"/>
    <dgm:cxn modelId="{064893D8-CEA9-4D4C-B591-0FBCA9BA760D}" srcId="{E7552868-1F0B-4287-87B2-5247C1D97279}" destId="{80142833-6F61-495F-8DB1-B99497CBB10C}" srcOrd="0" destOrd="0" parTransId="{C480E63A-B5F8-4420-B785-0180E9767A14}" sibTransId="{E7ED84BA-8247-46CD-B045-0AE11CDD170E}"/>
    <dgm:cxn modelId="{BEC33EC4-76BB-4428-8A43-4F3498068F7E}" type="presOf" srcId="{80142833-6F61-495F-8DB1-B99497CBB10C}" destId="{BBAAF9E2-C4A6-4336-836D-7B867EBC4AA0}" srcOrd="0" destOrd="0" presId="urn:microsoft.com/office/officeart/2005/8/layout/process4"/>
    <dgm:cxn modelId="{C9EFA0EA-F172-4908-92BC-00C86F68A9D7}" type="presOf" srcId="{F63D3D7A-94D7-46EB-BB1D-74B05C905B25}" destId="{7DFAEF5A-6E85-44BC-9DB8-4C4B9E95F777}" srcOrd="0" destOrd="0" presId="urn:microsoft.com/office/officeart/2005/8/layout/process4"/>
    <dgm:cxn modelId="{47AB53E2-F4B8-476B-B0D3-1BF0B5DDA506}" type="presOf" srcId="{8B51770A-150D-4720-8651-CA0FDB72EF1C}" destId="{C9A662A3-1314-4186-89D2-5D5421959C05}" srcOrd="0" destOrd="0" presId="urn:microsoft.com/office/officeart/2005/8/layout/process4"/>
    <dgm:cxn modelId="{76A8C0CE-2B25-4A7E-BE68-047D14CCE54C}" srcId="{F63D3D7A-94D7-46EB-BB1D-74B05C905B25}" destId="{4E1BFC6A-7E91-4540-B038-84F1B383243C}" srcOrd="1" destOrd="0" parTransId="{378EA2B8-9B46-4EF3-B08D-77EFD23D4D98}" sibTransId="{1BCDC73E-9014-4C4C-805F-1E932B23152B}"/>
    <dgm:cxn modelId="{FB74D5A6-1CE8-47D9-98D3-C731CC957155}" type="presParOf" srcId="{B1B3C548-CB2B-4A97-9469-5B5D177D70D3}" destId="{FF7328C5-BCB0-4832-A416-14E6DE7199FD}" srcOrd="0" destOrd="0" presId="urn:microsoft.com/office/officeart/2005/8/layout/process4"/>
    <dgm:cxn modelId="{995659A0-9827-42FF-84C1-B03B6924D6D9}" type="presParOf" srcId="{FF7328C5-BCB0-4832-A416-14E6DE7199FD}" destId="{7DFAEF5A-6E85-44BC-9DB8-4C4B9E95F777}" srcOrd="0" destOrd="0" presId="urn:microsoft.com/office/officeart/2005/8/layout/process4"/>
    <dgm:cxn modelId="{1C9E03F5-6E95-4350-840B-FC30F490902D}" type="presParOf" srcId="{FF7328C5-BCB0-4832-A416-14E6DE7199FD}" destId="{99AC56C2-CD6B-48E5-895C-AD46E4CFDEF5}" srcOrd="1" destOrd="0" presId="urn:microsoft.com/office/officeart/2005/8/layout/process4"/>
    <dgm:cxn modelId="{A4E87573-1BB3-4F0B-9799-B7A49F6E7152}" type="presParOf" srcId="{FF7328C5-BCB0-4832-A416-14E6DE7199FD}" destId="{2C23394B-8563-4EC2-996A-8A5FE62AA511}" srcOrd="2" destOrd="0" presId="urn:microsoft.com/office/officeart/2005/8/layout/process4"/>
    <dgm:cxn modelId="{7C653240-DD70-4538-8EF7-257A4AD187B6}" type="presParOf" srcId="{2C23394B-8563-4EC2-996A-8A5FE62AA511}" destId="{0E46897B-2DAA-4F03-9DA5-EFE77D749F48}" srcOrd="0" destOrd="0" presId="urn:microsoft.com/office/officeart/2005/8/layout/process4"/>
    <dgm:cxn modelId="{5525446D-7957-4E0D-9A43-1A5E13A1909A}" type="presParOf" srcId="{2C23394B-8563-4EC2-996A-8A5FE62AA511}" destId="{5C25EA10-1F7A-4257-AE8A-7C4911FD706A}" srcOrd="1" destOrd="0" presId="urn:microsoft.com/office/officeart/2005/8/layout/process4"/>
    <dgm:cxn modelId="{FB545529-5ADB-41B8-BA22-1BBFC1607A83}" type="presParOf" srcId="{2C23394B-8563-4EC2-996A-8A5FE62AA511}" destId="{EF12FBE5-368B-48D8-BDB3-F7FC4A4174A0}" srcOrd="2" destOrd="0" presId="urn:microsoft.com/office/officeart/2005/8/layout/process4"/>
    <dgm:cxn modelId="{E6156B15-4932-4172-8E9C-7C80ABC6353C}" type="presParOf" srcId="{2C23394B-8563-4EC2-996A-8A5FE62AA511}" destId="{C9A662A3-1314-4186-89D2-5D5421959C05}" srcOrd="3" destOrd="0" presId="urn:microsoft.com/office/officeart/2005/8/layout/process4"/>
    <dgm:cxn modelId="{786D670E-725C-4488-9ECD-61331EB3928E}" type="presParOf" srcId="{2C23394B-8563-4EC2-996A-8A5FE62AA511}" destId="{D6B1F4B8-6059-4781-AD13-FBFD6A7CFA3C}" srcOrd="4" destOrd="0" presId="urn:microsoft.com/office/officeart/2005/8/layout/process4"/>
    <dgm:cxn modelId="{FF5B4BF6-CF36-4A12-B017-0FC4BF508260}" type="presParOf" srcId="{B1B3C548-CB2B-4A97-9469-5B5D177D70D3}" destId="{767737C2-E6F8-415D-8AE4-C15DE868E729}" srcOrd="1" destOrd="0" presId="urn:microsoft.com/office/officeart/2005/8/layout/process4"/>
    <dgm:cxn modelId="{6E7A60EC-CD32-4DE0-B9ED-C77FD3466245}" type="presParOf" srcId="{B1B3C548-CB2B-4A97-9469-5B5D177D70D3}" destId="{68A23B8E-03EE-476A-B4F1-88F8B46EC673}" srcOrd="2" destOrd="0" presId="urn:microsoft.com/office/officeart/2005/8/layout/process4"/>
    <dgm:cxn modelId="{DA721BB2-82E0-40BF-B8F5-8E8792789940}" type="presParOf" srcId="{68A23B8E-03EE-476A-B4F1-88F8B46EC673}" destId="{BBAAF9E2-C4A6-4336-836D-7B867EBC4AA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C56C2-CD6B-48E5-895C-AD46E4CFDEF5}">
      <dsp:nvSpPr>
        <dsp:cNvPr id="0" name=""/>
        <dsp:cNvSpPr/>
      </dsp:nvSpPr>
      <dsp:spPr>
        <a:xfrm>
          <a:off x="0" y="2853341"/>
          <a:ext cx="7886700" cy="18721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i="1" kern="1200"/>
            <a:t>What is the Department’s/Program’s budget? (highlight changes) </a:t>
          </a:r>
          <a:endParaRPr lang="en-US" sz="2300" kern="1200"/>
        </a:p>
      </dsp:txBody>
      <dsp:txXfrm>
        <a:off x="0" y="2853341"/>
        <a:ext cx="7886700" cy="1010934"/>
      </dsp:txXfrm>
    </dsp:sp>
    <dsp:sp modelId="{0E46897B-2DAA-4F03-9DA5-EFE77D749F48}">
      <dsp:nvSpPr>
        <dsp:cNvPr id="0" name=""/>
        <dsp:cNvSpPr/>
      </dsp:nvSpPr>
      <dsp:spPr>
        <a:xfrm>
          <a:off x="962" y="3826834"/>
          <a:ext cx="1576954" cy="86116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TCR is on track to </a:t>
          </a:r>
          <a:r>
            <a:rPr lang="en-US" sz="1000" kern="1200" dirty="0" err="1" smtClean="0"/>
            <a:t>to</a:t>
          </a:r>
          <a:r>
            <a:rPr lang="en-US" sz="1000" kern="1200" dirty="0" smtClean="0"/>
            <a:t> bring in 1.3M in revenue and should have a small surplus despite sharply </a:t>
          </a:r>
          <a:r>
            <a:rPr lang="en-US" sz="1000" kern="1200" smtClean="0"/>
            <a:t>increased gas/electric costs</a:t>
          </a:r>
          <a:endParaRPr lang="en-US" sz="1000" kern="1200" dirty="0"/>
        </a:p>
      </dsp:txBody>
      <dsp:txXfrm>
        <a:off x="962" y="3826834"/>
        <a:ext cx="1576954" cy="861166"/>
      </dsp:txXfrm>
    </dsp:sp>
    <dsp:sp modelId="{5C25EA10-1F7A-4257-AE8A-7C4911FD706A}">
      <dsp:nvSpPr>
        <dsp:cNvPr id="0" name=""/>
        <dsp:cNvSpPr/>
      </dsp:nvSpPr>
      <dsp:spPr>
        <a:xfrm>
          <a:off x="1577917" y="3826834"/>
          <a:ext cx="1576954" cy="861166"/>
        </a:xfrm>
        <a:prstGeom prst="rect">
          <a:avLst/>
        </a:prstGeom>
        <a:solidFill>
          <a:schemeClr val="accent5">
            <a:tint val="40000"/>
            <a:alpha val="90000"/>
            <a:hueOff val="-1684941"/>
            <a:satOff val="-5708"/>
            <a:lumOff val="-73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577917" y="3826834"/>
        <a:ext cx="1576954" cy="861166"/>
      </dsp:txXfrm>
    </dsp:sp>
    <dsp:sp modelId="{EF12FBE5-368B-48D8-BDB3-F7FC4A4174A0}">
      <dsp:nvSpPr>
        <dsp:cNvPr id="0" name=""/>
        <dsp:cNvSpPr/>
      </dsp:nvSpPr>
      <dsp:spPr>
        <a:xfrm>
          <a:off x="3154872" y="3826834"/>
          <a:ext cx="1576954" cy="861166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Rising expenses are our most prevalent obstacle </a:t>
          </a:r>
          <a:endParaRPr lang="en-US" sz="1000" kern="1200" dirty="0"/>
        </a:p>
      </dsp:txBody>
      <dsp:txXfrm>
        <a:off x="3154872" y="3826834"/>
        <a:ext cx="1576954" cy="861166"/>
      </dsp:txXfrm>
    </dsp:sp>
    <dsp:sp modelId="{C9A662A3-1314-4186-89D2-5D5421959C05}">
      <dsp:nvSpPr>
        <dsp:cNvPr id="0" name=""/>
        <dsp:cNvSpPr/>
      </dsp:nvSpPr>
      <dsp:spPr>
        <a:xfrm>
          <a:off x="4731827" y="3826834"/>
          <a:ext cx="1576954" cy="861166"/>
        </a:xfrm>
        <a:prstGeom prst="rect">
          <a:avLst/>
        </a:prstGeom>
        <a:solidFill>
          <a:schemeClr val="accent5">
            <a:tint val="40000"/>
            <a:alpha val="90000"/>
            <a:hueOff val="-5054821"/>
            <a:satOff val="-17124"/>
            <a:lumOff val="-219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How will you measure your success</a:t>
          </a:r>
          <a:r>
            <a:rPr lang="en-US" sz="1000" kern="1200" dirty="0" smtClean="0"/>
            <a:t>? By exceeding our expenses with positive revenue</a:t>
          </a:r>
          <a:endParaRPr lang="en-US" sz="1000" kern="1200" dirty="0"/>
        </a:p>
      </dsp:txBody>
      <dsp:txXfrm>
        <a:off x="4731827" y="3826834"/>
        <a:ext cx="1576954" cy="861166"/>
      </dsp:txXfrm>
    </dsp:sp>
    <dsp:sp modelId="{D6B1F4B8-6059-4781-AD13-FBFD6A7CFA3C}">
      <dsp:nvSpPr>
        <dsp:cNvPr id="0" name=""/>
        <dsp:cNvSpPr/>
      </dsp:nvSpPr>
      <dsp:spPr>
        <a:xfrm>
          <a:off x="6308782" y="3826834"/>
          <a:ext cx="1576954" cy="861166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6308782" y="3826834"/>
        <a:ext cx="1576954" cy="861166"/>
      </dsp:txXfrm>
    </dsp:sp>
    <dsp:sp modelId="{BBAAF9E2-C4A6-4336-836D-7B867EBC4AA0}">
      <dsp:nvSpPr>
        <dsp:cNvPr id="0" name=""/>
        <dsp:cNvSpPr/>
      </dsp:nvSpPr>
      <dsp:spPr>
        <a:xfrm rot="10800000">
          <a:off x="0" y="2131"/>
          <a:ext cx="7886700" cy="2879291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i="1" kern="1200" dirty="0"/>
            <a:t>What are your department goals and plans for 2023-2024</a:t>
          </a:r>
          <a:endParaRPr lang="en-US" sz="2300" kern="1200" dirty="0"/>
        </a:p>
      </dsp:txBody>
      <dsp:txXfrm rot="10800000">
        <a:off x="0" y="2131"/>
        <a:ext cx="7886700" cy="18708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t" anchorCtr="0" compatLnSpc="1">
            <a:prstTxWarp prst="textNoShape">
              <a:avLst/>
            </a:prstTxWarp>
          </a:bodyPr>
          <a:lstStyle>
            <a:lvl1pPr defTabSz="930102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37" y="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t" anchorCtr="0" compatLnSpc="1">
            <a:prstTxWarp prst="textNoShape">
              <a:avLst/>
            </a:prstTxWarp>
          </a:bodyPr>
          <a:lstStyle>
            <a:lvl1pPr algn="r" defTabSz="930102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062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b" anchorCtr="0" compatLnSpc="1">
            <a:prstTxWarp prst="textNoShape">
              <a:avLst/>
            </a:prstTxWarp>
          </a:bodyPr>
          <a:lstStyle>
            <a:lvl1pPr defTabSz="930102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37" y="883062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b" anchorCtr="0" compatLnSpc="1">
            <a:prstTxWarp prst="textNoShape">
              <a:avLst/>
            </a:prstTxWarp>
          </a:bodyPr>
          <a:lstStyle>
            <a:lvl1pPr algn="r" defTabSz="930102" eaLnBrk="1" hangingPunct="1">
              <a:defRPr kumimoji="1" sz="1200">
                <a:latin typeface="Arial Black" pitchFamily="34" charset="0"/>
              </a:defRPr>
            </a:lvl1pPr>
          </a:lstStyle>
          <a:p>
            <a:fld id="{342263C6-7E49-494E-A759-35C0EFEA31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831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ctr" anchorCtr="0" compatLnSpc="1">
            <a:prstTxWarp prst="textNoShape">
              <a:avLst/>
            </a:prstTxWarp>
          </a:bodyPr>
          <a:lstStyle>
            <a:lvl1pPr defTabSz="930102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40" y="0"/>
            <a:ext cx="3038160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086" tIns="46542" rIns="93086" bIns="46542" numCol="1" anchor="ctr" anchorCtr="0" compatLnSpc="1">
            <a:prstTxWarp prst="textNoShape">
              <a:avLst/>
            </a:prstTxWarp>
          </a:bodyPr>
          <a:lstStyle>
            <a:lvl1pPr algn="r" defTabSz="930102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9" y="4416115"/>
            <a:ext cx="5142244" cy="4182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2221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b" anchorCtr="0" compatLnSpc="1">
            <a:prstTxWarp prst="textNoShape">
              <a:avLst/>
            </a:prstTxWarp>
          </a:bodyPr>
          <a:lstStyle>
            <a:lvl1pPr defTabSz="930102">
              <a:defRPr sz="1200"/>
            </a:lvl1pPr>
          </a:lstStyle>
          <a:p>
            <a:endParaRPr lang="en-US" alt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40" y="8832221"/>
            <a:ext cx="3038160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086" tIns="46542" rIns="93086" bIns="46542" numCol="1" anchor="b" anchorCtr="0" compatLnSpc="1">
            <a:prstTxWarp prst="textNoShape">
              <a:avLst/>
            </a:prstTxWarp>
          </a:bodyPr>
          <a:lstStyle>
            <a:lvl1pPr algn="r" defTabSz="930102">
              <a:defRPr sz="1200">
                <a:latin typeface="Arial Black" pitchFamily="34" charset="0"/>
              </a:defRPr>
            </a:lvl1pPr>
          </a:lstStyle>
          <a:p>
            <a:fld id="{26FEBCC3-C707-49FC-8BCC-9CF4552027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460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DD6-E68C-4F7C-AF23-735217335D9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121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0CE1-866A-4BD4-ACD1-A60431EE721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615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F03A-583D-4A9B-999F-74DA13C958E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188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923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3D5B-07E7-4F0E-BCB2-32B96E85206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610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185-4B3A-4B3C-B1A3-48131BA4B7C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536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5048-FC03-4291-928B-BDB9F655CF7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124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5582-20C7-4B36-B562-5BE424F7108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88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C68F-1F6D-40C9-9574-8D30D2C4248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443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2F6-7821-4653-A61A-EEA69F8A5E0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039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6EF-D364-49C2-8EF9-0228E40A8C9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584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A2963-3AE2-4712-B816-981AE9D7052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436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DA79FF-DEFD-63B8-B7B8-7129E4606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79" y="1012536"/>
            <a:ext cx="3459975" cy="544312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200" b="1" dirty="0" smtClean="0"/>
              <a:t>Terry </a:t>
            </a:r>
            <a:r>
              <a:rPr lang="en-US" sz="4200" b="1" dirty="0" err="1" smtClean="0"/>
              <a:t>Conners</a:t>
            </a:r>
            <a:r>
              <a:rPr lang="en-US" sz="4200" b="1" dirty="0" smtClean="0"/>
              <a:t> Ice Rink</a:t>
            </a:r>
            <a:r>
              <a:rPr lang="en-US" sz="4200" b="1" dirty="0"/>
              <a:t/>
            </a:r>
            <a:br>
              <a:rPr lang="en-US" sz="4200" b="1" dirty="0"/>
            </a:br>
            <a:r>
              <a:rPr lang="en-US" sz="4200" b="1" dirty="0"/>
              <a:t/>
            </a:r>
            <a:br>
              <a:rPr lang="en-US" sz="4200" b="1" dirty="0"/>
            </a:br>
            <a:r>
              <a:rPr lang="en-US" sz="4200" b="1" dirty="0"/>
              <a:t/>
            </a:r>
            <a:br>
              <a:rPr lang="en-US" sz="4200" b="1" dirty="0"/>
            </a:br>
            <a:r>
              <a:rPr lang="en-US" sz="4200" b="1" dirty="0"/>
              <a:t/>
            </a:r>
            <a:br>
              <a:rPr lang="en-US" sz="42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4200" dirty="0"/>
              <a:t/>
            </a:r>
            <a:br>
              <a:rPr lang="en-US" sz="4200" dirty="0"/>
            </a:br>
            <a:endParaRPr lang="en-US" sz="42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3051498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2708597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691305" y="401193"/>
            <a:ext cx="3853890" cy="3051499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0B48F9-47B4-DAC6-44F7-5348296231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68" r="6061" b="-3"/>
          <a:stretch/>
        </p:blipFill>
        <p:spPr>
          <a:xfrm>
            <a:off x="4572000" y="1012536"/>
            <a:ext cx="3567121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90DC7-8EEC-D76C-8311-057BFAF7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72FDC3A4-3ECB-4CC5-8031-F712224A9F4A}" type="slidenum">
              <a:rPr lang="en-US" altLang="en-US" sz="1000">
                <a:solidFill>
                  <a:srgbClr val="FFFFFF"/>
                </a:solidFill>
                <a:latin typeface="Calibri" panose="020F0502020204030204"/>
              </a:rPr>
              <a:pPr defTabSz="914400">
                <a:spcAft>
                  <a:spcPts val="600"/>
                </a:spcAft>
                <a:defRPr/>
              </a:pPr>
              <a:t>1</a:t>
            </a:fld>
            <a:endParaRPr lang="en-US" altLang="en-US" sz="10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5963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b="1" i="1" dirty="0">
                <a:solidFill>
                  <a:srgbClr val="FFFFFF"/>
                </a:solidFill>
              </a:rPr>
              <a:t>Department Introduction &amp; Brief History</a:t>
            </a:r>
            <a:endParaRPr lang="en-US" sz="3500" i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28D4881-DA4B-A4F4-BCF2-8597FCF7B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117850"/>
            <a:ext cx="7886700" cy="335914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It is the mission of the Terry Conner's Ice Rink to provide a superior and affordable community public skating facility for residents and area non residents alike.  In addition TCR strives to offer varied skating activity for all users in hockey,  figure skating , synchronized skating, open skating, group lessons and camps.   We also strive to maintain a clean and safe skating environment at all times.</a:t>
            </a:r>
          </a:p>
          <a:p>
            <a:endParaRPr lang="en-US" dirty="0"/>
          </a:p>
          <a:p>
            <a:r>
              <a:rPr lang="en-US" dirty="0" smtClean="0"/>
              <a:t>It is TCR’s goal to cover all expenses with any surplus to go towards capital expenditures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1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A5F09E-F95E-3CC3-F678-88F847DDF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72FDC3A4-3ECB-4CC5-8031-F712224A9F4A}" type="slidenum">
              <a:rPr lang="en-US" altLang="en-US" smtClean="0"/>
              <a:pPr defTabSz="914400">
                <a:spcAft>
                  <a:spcPts val="600"/>
                </a:spcAft>
              </a:pPr>
              <a:t>3</a:t>
            </a:fld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983E90-249D-F8AF-526C-ACA97E8696E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371600" y="1143000"/>
            <a:ext cx="6629400" cy="3276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0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2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39772"/>
              </p:ext>
            </p:extLst>
          </p:nvPr>
        </p:nvGraphicFramePr>
        <p:xfrm>
          <a:off x="1143000" y="1015690"/>
          <a:ext cx="7543800" cy="582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Acrobat Document" r:id="rId3" imgW="7543621" imgH="5829181" progId="Acrobat.Document.DC">
                  <p:embed/>
                </p:oleObj>
              </mc:Choice>
              <mc:Fallback>
                <p:oleObj name="Acrobat Document" r:id="rId3" imgW="7543621" imgH="5829181" progId="Acrobat.Document.DC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015690"/>
                        <a:ext cx="7543800" cy="582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9690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72590A8-B39D-8D75-3409-A4E9958C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Major changes</a:t>
            </a:r>
            <a:br>
              <a:rPr lang="en-US" sz="3500" dirty="0">
                <a:solidFill>
                  <a:srgbClr val="FFFFFF"/>
                </a:solidFill>
              </a:rPr>
            </a:br>
            <a:endParaRPr lang="en-US" sz="35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267" y="2632076"/>
            <a:ext cx="7281746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100" b="1" i="1" dirty="0"/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sz="2100" dirty="0" smtClean="0"/>
              <a:t>We are trending towards online registration for our Group Lesson and Summer Skating Camps</a:t>
            </a:r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sz="2100" dirty="0" smtClean="0"/>
              <a:t>We have re-established an adult lesson program and look to grow it this coming fiscal </a:t>
            </a:r>
            <a:r>
              <a:rPr lang="en-US" sz="2100" dirty="0" smtClean="0"/>
              <a:t>year</a:t>
            </a:r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sz="2100" dirty="0" smtClean="0"/>
              <a:t>We are on track for a new flat roof in the near future using newly acquired state funding</a:t>
            </a:r>
            <a:endParaRPr lang="en-US" sz="21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1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z="900"/>
              <a:pPr>
                <a:spcAft>
                  <a:spcPts val="600"/>
                </a:spcAft>
              </a:pPr>
              <a:t>4</a:t>
            </a:fld>
            <a:endParaRPr lang="en-US" altLang="en-US" sz="900"/>
          </a:p>
        </p:txBody>
      </p:sp>
      <p:pic>
        <p:nvPicPr>
          <p:cNvPr id="5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322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3" name="Graphic 50182" descr="Upward trend">
            <a:extLst>
              <a:ext uri="{FF2B5EF4-FFF2-40B4-BE49-F238E27FC236}">
                <a16:creationId xmlns:a16="http://schemas.microsoft.com/office/drawing/2014/main" id="{B56CD6CF-0E61-82DD-64E5-360099232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01097" y="1759590"/>
            <a:ext cx="2907124" cy="2907124"/>
          </a:xfrm>
          <a:prstGeom prst="rect">
            <a:avLst/>
          </a:prstGeom>
        </p:spPr>
      </p:pic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708221" y="1219200"/>
            <a:ext cx="5070019" cy="5029200"/>
          </a:xfrm>
        </p:spPr>
        <p:txBody>
          <a:bodyPr anchor="t">
            <a:normAutofit/>
          </a:bodyPr>
          <a:lstStyle/>
          <a:p>
            <a:pPr marL="457200" lvl="1" indent="0">
              <a:buNone/>
            </a:pPr>
            <a:r>
              <a:rPr lang="en-US" altLang="en-US" sz="1700" b="1" i="1" dirty="0"/>
              <a:t>What are the most significant accomplishments made &amp; challenges faced by the department in the last FY 2021-2022.</a:t>
            </a:r>
          </a:p>
          <a:p>
            <a:pPr marL="457200" lvl="1" indent="0">
              <a:buNone/>
            </a:pPr>
            <a:endParaRPr lang="en-US" altLang="en-US" sz="1700" dirty="0"/>
          </a:p>
          <a:p>
            <a:pPr lvl="2"/>
            <a:r>
              <a:rPr lang="en-US" altLang="en-US" sz="1700" dirty="0" smtClean="0"/>
              <a:t>We restructured our group lessons program to create more room on the ice surface </a:t>
            </a:r>
            <a:endParaRPr lang="en-US" altLang="en-US" sz="1700" dirty="0"/>
          </a:p>
          <a:p>
            <a:pPr lvl="2"/>
            <a:r>
              <a:rPr lang="en-US" altLang="en-US" sz="1700" dirty="0" smtClean="0"/>
              <a:t>We are looking to exceed our revenue intake to cover ALL expenses associated with operating an ice rink</a:t>
            </a:r>
          </a:p>
          <a:p>
            <a:pPr lvl="2"/>
            <a:r>
              <a:rPr lang="en-US" altLang="en-US" sz="1700" dirty="0" smtClean="0"/>
              <a:t>We strive to maintain a clean safe skating environment</a:t>
            </a:r>
            <a:endParaRPr lang="en-US" altLang="en-US" sz="1700" dirty="0"/>
          </a:p>
          <a:p>
            <a:pPr lvl="2"/>
            <a:r>
              <a:rPr lang="en-US" altLang="en-US" sz="1700" dirty="0" smtClean="0"/>
              <a:t>As mentioned previously we added an adult group lessons program</a:t>
            </a:r>
          </a:p>
          <a:p>
            <a:pPr lvl="2"/>
            <a:r>
              <a:rPr lang="en-US" altLang="en-US" sz="1700" dirty="0" smtClean="0"/>
              <a:t>We are on track to slightly exceed expenses despite skyrocketing natural gas and electric costs</a:t>
            </a:r>
            <a:endParaRPr lang="en-US" altLang="en-US" sz="1700" dirty="0"/>
          </a:p>
          <a:p>
            <a:pPr marL="914400" lvl="2" indent="0">
              <a:buNone/>
            </a:pPr>
            <a:endParaRPr lang="en-US" altLang="en-US" sz="17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z="10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altLang="en-US" sz="1000">
              <a:solidFill>
                <a:srgbClr val="FFFFFF"/>
              </a:solidFill>
            </a:endParaRPr>
          </a:p>
        </p:txBody>
      </p:sp>
      <p:pic>
        <p:nvPicPr>
          <p:cNvPr id="4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73525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48" name="Rectangle 5147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628650" y="556995"/>
            <a:ext cx="7886700" cy="1133693"/>
          </a:xfrm>
        </p:spPr>
        <p:txBody>
          <a:bodyPr>
            <a:normAutofit/>
          </a:bodyPr>
          <a:lstStyle/>
          <a:p>
            <a:pPr marL="800100"/>
            <a:r>
              <a:rPr lang="en-US" sz="4500" b="1" i="1" dirty="0"/>
              <a:t>FY 2023-2024 Goals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mtClean="0"/>
              <a:pPr>
                <a:spcAft>
                  <a:spcPts val="600"/>
                </a:spcAft>
              </a:pPr>
              <a:t>6</a:t>
            </a:fld>
            <a:endParaRPr lang="en-US" altLang="en-US"/>
          </a:p>
        </p:txBody>
      </p:sp>
      <p:pic>
        <p:nvPicPr>
          <p:cNvPr id="4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129" name="Rectangle 7">
            <a:extLst>
              <a:ext uri="{FF2B5EF4-FFF2-40B4-BE49-F238E27FC236}">
                <a16:creationId xmlns:a16="http://schemas.microsoft.com/office/drawing/2014/main" id="{D1F9C69E-4B77-BF42-0919-0A6E22D601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91872"/>
              </p:ext>
            </p:extLst>
          </p:nvPr>
        </p:nvGraphicFramePr>
        <p:xfrm>
          <a:off x="628650" y="1825624"/>
          <a:ext cx="7886700" cy="4727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24044</TotalTime>
  <Words>311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Wingdings</vt:lpstr>
      <vt:lpstr>Office Theme</vt:lpstr>
      <vt:lpstr>Acrobat Document</vt:lpstr>
      <vt:lpstr>Terry Conners Ice Rink      </vt:lpstr>
      <vt:lpstr>Department Introduction &amp; Brief History</vt:lpstr>
      <vt:lpstr> </vt:lpstr>
      <vt:lpstr>Major changes </vt:lpstr>
      <vt:lpstr>PowerPoint Presentation</vt:lpstr>
      <vt:lpstr>FY 2023-2024 Goals</vt:lpstr>
    </vt:vector>
  </TitlesOfParts>
  <Company>City of Stamford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2014-15 Highlights    FY 2015-16 Outlook</dc:title>
  <dc:creator>Dr. Elda Sinani</dc:creator>
  <cp:lastModifiedBy>Smith, Ken</cp:lastModifiedBy>
  <cp:revision>113</cp:revision>
  <cp:lastPrinted>2023-02-13T12:54:25Z</cp:lastPrinted>
  <dcterms:created xsi:type="dcterms:W3CDTF">2015-07-08T22:36:06Z</dcterms:created>
  <dcterms:modified xsi:type="dcterms:W3CDTF">2023-03-10T15:53:42Z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TC060891601033</vt:lpwstr>
  </property>
</Properties>
</file>