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3"/>
  </p:notesMasterIdLst>
  <p:handoutMasterIdLst>
    <p:handoutMasterId r:id="rId14"/>
  </p:handoutMasterIdLst>
  <p:sldIdLst>
    <p:sldId id="279" r:id="rId2"/>
    <p:sldId id="278" r:id="rId3"/>
    <p:sldId id="281" r:id="rId4"/>
    <p:sldId id="283" r:id="rId5"/>
    <p:sldId id="274" r:id="rId6"/>
    <p:sldId id="282" r:id="rId7"/>
    <p:sldId id="257" r:id="rId8"/>
    <p:sldId id="284" r:id="rId9"/>
    <p:sldId id="285" r:id="rId10"/>
    <p:sldId id="286" r:id="rId11"/>
    <p:sldId id="287" r:id="rId12"/>
  </p:sldIdLst>
  <p:sldSz cx="9144000" cy="6858000" type="screen4x3"/>
  <p:notesSz cx="7102475" cy="9388475"/>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82" userDrawn="1">
          <p15:clr>
            <a:srgbClr val="A4A3A4"/>
          </p15:clr>
        </p15:guide>
        <p15:guide id="2" pos="2262" userDrawn="1">
          <p15:clr>
            <a:srgbClr val="A4A3A4"/>
          </p15:clr>
        </p15:guide>
        <p15:guide id="3" orient="horz" pos="3006" userDrawn="1">
          <p15:clr>
            <a:srgbClr val="A4A3A4"/>
          </p15:clr>
        </p15:guide>
        <p15:guide id="4" pos="2266" userDrawn="1">
          <p15:clr>
            <a:srgbClr val="A4A3A4"/>
          </p15:clr>
        </p15:guide>
        <p15:guide id="5" orient="horz" pos="2934" userDrawn="1">
          <p15:clr>
            <a:srgbClr val="A4A3A4"/>
          </p15:clr>
        </p15:guide>
        <p15:guide id="6" orient="horz" pos="2957" userDrawn="1">
          <p15:clr>
            <a:srgbClr val="A4A3A4"/>
          </p15:clr>
        </p15:guide>
        <p15:guide id="7" pos="2233" userDrawn="1">
          <p15:clr>
            <a:srgbClr val="A4A3A4"/>
          </p15:clr>
        </p15:guide>
        <p15:guide id="8"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85" y="6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82"/>
        <p:guide pos="2262"/>
        <p:guide orient="horz" pos="3006"/>
        <p:guide pos="2266"/>
        <p:guide orient="horz" pos="2934"/>
        <p:guide orient="horz" pos="2957"/>
        <p:guide pos="2233"/>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52868-1F0B-4287-87B2-5247C1D97279}"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80142833-6F61-495F-8DB1-B99497CBB10C}">
      <dgm:prSet/>
      <dgm:spPr/>
      <dgm:t>
        <a:bodyPr/>
        <a:lstStyle/>
        <a:p>
          <a:r>
            <a:rPr lang="en-US" b="1" i="1" dirty="0"/>
            <a:t>What are your department goals and plans for 2023-2024</a:t>
          </a:r>
          <a:endParaRPr lang="en-US" dirty="0"/>
        </a:p>
      </dgm:t>
    </dgm:pt>
    <dgm:pt modelId="{C480E63A-B5F8-4420-B785-0180E9767A14}" type="parTrans" cxnId="{064893D8-CEA9-4D4C-B591-0FBCA9BA760D}">
      <dgm:prSet/>
      <dgm:spPr/>
      <dgm:t>
        <a:bodyPr/>
        <a:lstStyle/>
        <a:p>
          <a:endParaRPr lang="en-US"/>
        </a:p>
      </dgm:t>
    </dgm:pt>
    <dgm:pt modelId="{E7ED84BA-8247-46CD-B045-0AE11CDD170E}" type="sibTrans" cxnId="{064893D8-CEA9-4D4C-B591-0FBCA9BA760D}">
      <dgm:prSet/>
      <dgm:spPr/>
      <dgm:t>
        <a:bodyPr/>
        <a:lstStyle/>
        <a:p>
          <a:endParaRPr lang="en-US"/>
        </a:p>
      </dgm:t>
    </dgm:pt>
    <dgm:pt modelId="{F63D3D7A-94D7-46EB-BB1D-74B05C905B25}">
      <dgm:prSet/>
      <dgm:spPr/>
      <dgm:t>
        <a:bodyPr/>
        <a:lstStyle/>
        <a:p>
          <a:r>
            <a:rPr lang="en-US" b="1" i="1"/>
            <a:t>What is the Department’s/Program’s budget? (highlight changes) </a:t>
          </a:r>
          <a:endParaRPr lang="en-US"/>
        </a:p>
      </dgm:t>
    </dgm:pt>
    <dgm:pt modelId="{68A05F3F-3F09-417F-B65F-F7CC6A304CEA}" type="parTrans" cxnId="{0A4E7399-1628-42AF-892F-9C243B631384}">
      <dgm:prSet/>
      <dgm:spPr/>
      <dgm:t>
        <a:bodyPr/>
        <a:lstStyle/>
        <a:p>
          <a:endParaRPr lang="en-US"/>
        </a:p>
      </dgm:t>
    </dgm:pt>
    <dgm:pt modelId="{59E39071-BA89-4631-BD2C-ABBA5E6AE543}" type="sibTrans" cxnId="{0A4E7399-1628-42AF-892F-9C243B631384}">
      <dgm:prSet/>
      <dgm:spPr/>
      <dgm:t>
        <a:bodyPr/>
        <a:lstStyle/>
        <a:p>
          <a:endParaRPr lang="en-US"/>
        </a:p>
      </dgm:t>
    </dgm:pt>
    <dgm:pt modelId="{D1714936-6D83-4FDB-8A7C-E10E712C2BA8}">
      <dgm:prSet/>
      <dgm:spPr/>
      <dgm:t>
        <a:bodyPr/>
        <a:lstStyle/>
        <a:p>
          <a:r>
            <a:rPr lang="en-US" dirty="0"/>
            <a:t>List goals and priorities for your department</a:t>
          </a:r>
        </a:p>
      </dgm:t>
    </dgm:pt>
    <dgm:pt modelId="{2B4403E5-5346-4A6D-BB1E-DE9DC7DBEBBB}" type="parTrans" cxnId="{4061205A-8EDA-4101-8BB6-3FE9492B515D}">
      <dgm:prSet/>
      <dgm:spPr/>
      <dgm:t>
        <a:bodyPr/>
        <a:lstStyle/>
        <a:p>
          <a:endParaRPr lang="en-US"/>
        </a:p>
      </dgm:t>
    </dgm:pt>
    <dgm:pt modelId="{5564996B-74E7-4BCB-8CEE-7966978680DB}" type="sibTrans" cxnId="{4061205A-8EDA-4101-8BB6-3FE9492B515D}">
      <dgm:prSet/>
      <dgm:spPr/>
      <dgm:t>
        <a:bodyPr/>
        <a:lstStyle/>
        <a:p>
          <a:endParaRPr lang="en-US"/>
        </a:p>
      </dgm:t>
    </dgm:pt>
    <dgm:pt modelId="{4E1BFC6A-7E91-4540-B038-84F1B383243C}">
      <dgm:prSet/>
      <dgm:spPr/>
      <dgm:t>
        <a:bodyPr/>
        <a:lstStyle/>
        <a:p>
          <a:r>
            <a:rPr lang="en-US" dirty="0"/>
            <a:t>Describe in detail the plan to achieve them</a:t>
          </a:r>
        </a:p>
      </dgm:t>
    </dgm:pt>
    <dgm:pt modelId="{378EA2B8-9B46-4EF3-B08D-77EFD23D4D98}" type="parTrans" cxnId="{76A8C0CE-2B25-4A7E-BE68-047D14CCE54C}">
      <dgm:prSet/>
      <dgm:spPr/>
      <dgm:t>
        <a:bodyPr/>
        <a:lstStyle/>
        <a:p>
          <a:endParaRPr lang="en-US"/>
        </a:p>
      </dgm:t>
    </dgm:pt>
    <dgm:pt modelId="{1BCDC73E-9014-4C4C-805F-1E932B23152B}" type="sibTrans" cxnId="{76A8C0CE-2B25-4A7E-BE68-047D14CCE54C}">
      <dgm:prSet/>
      <dgm:spPr/>
      <dgm:t>
        <a:bodyPr/>
        <a:lstStyle/>
        <a:p>
          <a:endParaRPr lang="en-US"/>
        </a:p>
      </dgm:t>
    </dgm:pt>
    <dgm:pt modelId="{E65EE5BC-BD6B-4F28-B0CF-8594CFDA1BA3}">
      <dgm:prSet/>
      <dgm:spPr/>
      <dgm:t>
        <a:bodyPr/>
        <a:lstStyle/>
        <a:p>
          <a:r>
            <a:rPr lang="en-US" dirty="0"/>
            <a:t>What are the obstacles to attaining your goals?</a:t>
          </a:r>
        </a:p>
      </dgm:t>
    </dgm:pt>
    <dgm:pt modelId="{270880F9-AAFF-4148-A780-465374453A27}" type="parTrans" cxnId="{E748C3F5-CC69-4454-874C-EEE691C5ACF0}">
      <dgm:prSet/>
      <dgm:spPr/>
      <dgm:t>
        <a:bodyPr/>
        <a:lstStyle/>
        <a:p>
          <a:endParaRPr lang="en-US"/>
        </a:p>
      </dgm:t>
    </dgm:pt>
    <dgm:pt modelId="{A167E5F4-E3C3-4AEF-8E48-58FFE5B54EA4}" type="sibTrans" cxnId="{E748C3F5-CC69-4454-874C-EEE691C5ACF0}">
      <dgm:prSet/>
      <dgm:spPr/>
      <dgm:t>
        <a:bodyPr/>
        <a:lstStyle/>
        <a:p>
          <a:endParaRPr lang="en-US"/>
        </a:p>
      </dgm:t>
    </dgm:pt>
    <dgm:pt modelId="{8B51770A-150D-4720-8651-CA0FDB72EF1C}">
      <dgm:prSet/>
      <dgm:spPr/>
      <dgm:t>
        <a:bodyPr/>
        <a:lstStyle/>
        <a:p>
          <a:r>
            <a:rPr lang="en-US" dirty="0"/>
            <a:t>How will you measure your success?</a:t>
          </a:r>
        </a:p>
      </dgm:t>
    </dgm:pt>
    <dgm:pt modelId="{96198DF3-F442-4DE1-BD91-EA5AD6101C2C}" type="parTrans" cxnId="{5B009610-CAAA-4E2E-B89B-E6BC38016A62}">
      <dgm:prSet/>
      <dgm:spPr/>
      <dgm:t>
        <a:bodyPr/>
        <a:lstStyle/>
        <a:p>
          <a:endParaRPr lang="en-US"/>
        </a:p>
      </dgm:t>
    </dgm:pt>
    <dgm:pt modelId="{E0A0507B-C219-445F-BFFF-EA14BB074EFC}" type="sibTrans" cxnId="{5B009610-CAAA-4E2E-B89B-E6BC38016A62}">
      <dgm:prSet/>
      <dgm:spPr/>
      <dgm:t>
        <a:bodyPr/>
        <a:lstStyle/>
        <a:p>
          <a:endParaRPr lang="en-US"/>
        </a:p>
      </dgm:t>
    </dgm:pt>
    <dgm:pt modelId="{E56F3090-C2D5-4A5E-BC4D-41B75D843D4F}">
      <dgm:prSet/>
      <dgm:spPr/>
      <dgm:t>
        <a:bodyPr/>
        <a:lstStyle/>
        <a:p>
          <a:r>
            <a:rPr lang="en-US" dirty="0"/>
            <a:t>Budget highlights</a:t>
          </a:r>
        </a:p>
      </dgm:t>
    </dgm:pt>
    <dgm:pt modelId="{42C24309-8764-4F9F-A40A-12044DDFF283}" type="parTrans" cxnId="{44137BF3-A14D-4837-A1BB-F67F45721CAE}">
      <dgm:prSet/>
      <dgm:spPr/>
      <dgm:t>
        <a:bodyPr/>
        <a:lstStyle/>
        <a:p>
          <a:endParaRPr lang="en-US"/>
        </a:p>
      </dgm:t>
    </dgm:pt>
    <dgm:pt modelId="{C3EF1206-730C-42A7-8437-BA6786019729}" type="sibTrans" cxnId="{44137BF3-A14D-4837-A1BB-F67F45721CAE}">
      <dgm:prSet/>
      <dgm:spPr/>
      <dgm:t>
        <a:bodyPr/>
        <a:lstStyle/>
        <a:p>
          <a:endParaRPr lang="en-US"/>
        </a:p>
      </dgm:t>
    </dgm:pt>
    <dgm:pt modelId="{B1B3C548-CB2B-4A97-9469-5B5D177D70D3}" type="pres">
      <dgm:prSet presAssocID="{E7552868-1F0B-4287-87B2-5247C1D97279}" presName="Name0" presStyleCnt="0">
        <dgm:presLayoutVars>
          <dgm:dir/>
          <dgm:animLvl val="lvl"/>
          <dgm:resizeHandles val="exact"/>
        </dgm:presLayoutVars>
      </dgm:prSet>
      <dgm:spPr/>
    </dgm:pt>
    <dgm:pt modelId="{FF7328C5-BCB0-4832-A416-14E6DE7199FD}" type="pres">
      <dgm:prSet presAssocID="{F63D3D7A-94D7-46EB-BB1D-74B05C905B25}" presName="boxAndChildren" presStyleCnt="0"/>
      <dgm:spPr/>
    </dgm:pt>
    <dgm:pt modelId="{7DFAEF5A-6E85-44BC-9DB8-4C4B9E95F777}" type="pres">
      <dgm:prSet presAssocID="{F63D3D7A-94D7-46EB-BB1D-74B05C905B25}" presName="parentTextBox" presStyleLbl="node1" presStyleIdx="0" presStyleCnt="2"/>
      <dgm:spPr/>
    </dgm:pt>
    <dgm:pt modelId="{99AC56C2-CD6B-48E5-895C-AD46E4CFDEF5}" type="pres">
      <dgm:prSet presAssocID="{F63D3D7A-94D7-46EB-BB1D-74B05C905B25}" presName="entireBox" presStyleLbl="node1" presStyleIdx="0" presStyleCnt="2"/>
      <dgm:spPr/>
    </dgm:pt>
    <dgm:pt modelId="{2C23394B-8563-4EC2-996A-8A5FE62AA511}" type="pres">
      <dgm:prSet presAssocID="{F63D3D7A-94D7-46EB-BB1D-74B05C905B25}" presName="descendantBox" presStyleCnt="0"/>
      <dgm:spPr/>
    </dgm:pt>
    <dgm:pt modelId="{0E46897B-2DAA-4F03-9DA5-EFE77D749F48}" type="pres">
      <dgm:prSet presAssocID="{D1714936-6D83-4FDB-8A7C-E10E712C2BA8}" presName="childTextBox" presStyleLbl="fgAccFollowNode1" presStyleIdx="0" presStyleCnt="5">
        <dgm:presLayoutVars>
          <dgm:bulletEnabled val="1"/>
        </dgm:presLayoutVars>
      </dgm:prSet>
      <dgm:spPr/>
    </dgm:pt>
    <dgm:pt modelId="{5C25EA10-1F7A-4257-AE8A-7C4911FD706A}" type="pres">
      <dgm:prSet presAssocID="{4E1BFC6A-7E91-4540-B038-84F1B383243C}" presName="childTextBox" presStyleLbl="fgAccFollowNode1" presStyleIdx="1" presStyleCnt="5">
        <dgm:presLayoutVars>
          <dgm:bulletEnabled val="1"/>
        </dgm:presLayoutVars>
      </dgm:prSet>
      <dgm:spPr/>
    </dgm:pt>
    <dgm:pt modelId="{EF12FBE5-368B-48D8-BDB3-F7FC4A4174A0}" type="pres">
      <dgm:prSet presAssocID="{E65EE5BC-BD6B-4F28-B0CF-8594CFDA1BA3}" presName="childTextBox" presStyleLbl="fgAccFollowNode1" presStyleIdx="2" presStyleCnt="5">
        <dgm:presLayoutVars>
          <dgm:bulletEnabled val="1"/>
        </dgm:presLayoutVars>
      </dgm:prSet>
      <dgm:spPr/>
    </dgm:pt>
    <dgm:pt modelId="{C9A662A3-1314-4186-89D2-5D5421959C05}" type="pres">
      <dgm:prSet presAssocID="{8B51770A-150D-4720-8651-CA0FDB72EF1C}" presName="childTextBox" presStyleLbl="fgAccFollowNode1" presStyleIdx="3" presStyleCnt="5">
        <dgm:presLayoutVars>
          <dgm:bulletEnabled val="1"/>
        </dgm:presLayoutVars>
      </dgm:prSet>
      <dgm:spPr/>
    </dgm:pt>
    <dgm:pt modelId="{D6B1F4B8-6059-4781-AD13-FBFD6A7CFA3C}" type="pres">
      <dgm:prSet presAssocID="{E56F3090-C2D5-4A5E-BC4D-41B75D843D4F}" presName="childTextBox" presStyleLbl="fgAccFollowNode1" presStyleIdx="4" presStyleCnt="5">
        <dgm:presLayoutVars>
          <dgm:bulletEnabled val="1"/>
        </dgm:presLayoutVars>
      </dgm:prSet>
      <dgm:spPr/>
    </dgm:pt>
    <dgm:pt modelId="{767737C2-E6F8-415D-8AE4-C15DE868E729}" type="pres">
      <dgm:prSet presAssocID="{E7ED84BA-8247-46CD-B045-0AE11CDD170E}" presName="sp" presStyleCnt="0"/>
      <dgm:spPr/>
    </dgm:pt>
    <dgm:pt modelId="{68A23B8E-03EE-476A-B4F1-88F8B46EC673}" type="pres">
      <dgm:prSet presAssocID="{80142833-6F61-495F-8DB1-B99497CBB10C}" presName="arrowAndChildren" presStyleCnt="0"/>
      <dgm:spPr/>
    </dgm:pt>
    <dgm:pt modelId="{BBAAF9E2-C4A6-4336-836D-7B867EBC4AA0}" type="pres">
      <dgm:prSet presAssocID="{80142833-6F61-495F-8DB1-B99497CBB10C}" presName="parentTextArrow" presStyleLbl="node1" presStyleIdx="1" presStyleCnt="2"/>
      <dgm:spPr/>
    </dgm:pt>
  </dgm:ptLst>
  <dgm:cxnLst>
    <dgm:cxn modelId="{5B009610-CAAA-4E2E-B89B-E6BC38016A62}" srcId="{F63D3D7A-94D7-46EB-BB1D-74B05C905B25}" destId="{8B51770A-150D-4720-8651-CA0FDB72EF1C}" srcOrd="3" destOrd="0" parTransId="{96198DF3-F442-4DE1-BD91-EA5AD6101C2C}" sibTransId="{E0A0507B-C219-445F-BFFF-EA14BB074EFC}"/>
    <dgm:cxn modelId="{7CBF4131-1C8F-4049-99DC-3D2D8E1155D3}" type="presOf" srcId="{D1714936-6D83-4FDB-8A7C-E10E712C2BA8}" destId="{0E46897B-2DAA-4F03-9DA5-EFE77D749F48}" srcOrd="0" destOrd="0" presId="urn:microsoft.com/office/officeart/2005/8/layout/process4"/>
    <dgm:cxn modelId="{DD50DF5F-5BC0-426A-B5D7-A9459686D665}" type="presOf" srcId="{F63D3D7A-94D7-46EB-BB1D-74B05C905B25}" destId="{99AC56C2-CD6B-48E5-895C-AD46E4CFDEF5}" srcOrd="1" destOrd="0" presId="urn:microsoft.com/office/officeart/2005/8/layout/process4"/>
    <dgm:cxn modelId="{77EA9B62-FBCA-4CB6-9147-51AF91E2FE35}" type="presOf" srcId="{4E1BFC6A-7E91-4540-B038-84F1B383243C}" destId="{5C25EA10-1F7A-4257-AE8A-7C4911FD706A}" srcOrd="0" destOrd="0" presId="urn:microsoft.com/office/officeart/2005/8/layout/process4"/>
    <dgm:cxn modelId="{14F76A63-2357-4DC9-9E24-DE704AD4D6D0}" type="presOf" srcId="{E7552868-1F0B-4287-87B2-5247C1D97279}" destId="{B1B3C548-CB2B-4A97-9469-5B5D177D70D3}" srcOrd="0" destOrd="0" presId="urn:microsoft.com/office/officeart/2005/8/layout/process4"/>
    <dgm:cxn modelId="{4061205A-8EDA-4101-8BB6-3FE9492B515D}" srcId="{F63D3D7A-94D7-46EB-BB1D-74B05C905B25}" destId="{D1714936-6D83-4FDB-8A7C-E10E712C2BA8}" srcOrd="0" destOrd="0" parTransId="{2B4403E5-5346-4A6D-BB1E-DE9DC7DBEBBB}" sibTransId="{5564996B-74E7-4BCB-8CEE-7966978680DB}"/>
    <dgm:cxn modelId="{0A4E7399-1628-42AF-892F-9C243B631384}" srcId="{E7552868-1F0B-4287-87B2-5247C1D97279}" destId="{F63D3D7A-94D7-46EB-BB1D-74B05C905B25}" srcOrd="1" destOrd="0" parTransId="{68A05F3F-3F09-417F-B65F-F7CC6A304CEA}" sibTransId="{59E39071-BA89-4631-BD2C-ABBA5E6AE543}"/>
    <dgm:cxn modelId="{BEC33EC4-76BB-4428-8A43-4F3498068F7E}" type="presOf" srcId="{80142833-6F61-495F-8DB1-B99497CBB10C}" destId="{BBAAF9E2-C4A6-4336-836D-7B867EBC4AA0}" srcOrd="0" destOrd="0" presId="urn:microsoft.com/office/officeart/2005/8/layout/process4"/>
    <dgm:cxn modelId="{76A8C0CE-2B25-4A7E-BE68-047D14CCE54C}" srcId="{F63D3D7A-94D7-46EB-BB1D-74B05C905B25}" destId="{4E1BFC6A-7E91-4540-B038-84F1B383243C}" srcOrd="1" destOrd="0" parTransId="{378EA2B8-9B46-4EF3-B08D-77EFD23D4D98}" sibTransId="{1BCDC73E-9014-4C4C-805F-1E932B23152B}"/>
    <dgm:cxn modelId="{064893D8-CEA9-4D4C-B591-0FBCA9BA760D}" srcId="{E7552868-1F0B-4287-87B2-5247C1D97279}" destId="{80142833-6F61-495F-8DB1-B99497CBB10C}" srcOrd="0" destOrd="0" parTransId="{C480E63A-B5F8-4420-B785-0180E9767A14}" sibTransId="{E7ED84BA-8247-46CD-B045-0AE11CDD170E}"/>
    <dgm:cxn modelId="{D1DAACDF-81CB-4B5C-B247-C9DB57B61D71}" type="presOf" srcId="{E65EE5BC-BD6B-4F28-B0CF-8594CFDA1BA3}" destId="{EF12FBE5-368B-48D8-BDB3-F7FC4A4174A0}" srcOrd="0" destOrd="0" presId="urn:microsoft.com/office/officeart/2005/8/layout/process4"/>
    <dgm:cxn modelId="{47AB53E2-F4B8-476B-B0D3-1BF0B5DDA506}" type="presOf" srcId="{8B51770A-150D-4720-8651-CA0FDB72EF1C}" destId="{C9A662A3-1314-4186-89D2-5D5421959C05}" srcOrd="0" destOrd="0" presId="urn:microsoft.com/office/officeart/2005/8/layout/process4"/>
    <dgm:cxn modelId="{C9EFA0EA-F172-4908-92BC-00C86F68A9D7}" type="presOf" srcId="{F63D3D7A-94D7-46EB-BB1D-74B05C905B25}" destId="{7DFAEF5A-6E85-44BC-9DB8-4C4B9E95F777}" srcOrd="0" destOrd="0" presId="urn:microsoft.com/office/officeart/2005/8/layout/process4"/>
    <dgm:cxn modelId="{6DF6BBEA-9A0F-45C2-B27E-FFC333FCCBA2}" type="presOf" srcId="{E56F3090-C2D5-4A5E-BC4D-41B75D843D4F}" destId="{D6B1F4B8-6059-4781-AD13-FBFD6A7CFA3C}" srcOrd="0" destOrd="0" presId="urn:microsoft.com/office/officeart/2005/8/layout/process4"/>
    <dgm:cxn modelId="{44137BF3-A14D-4837-A1BB-F67F45721CAE}" srcId="{F63D3D7A-94D7-46EB-BB1D-74B05C905B25}" destId="{E56F3090-C2D5-4A5E-BC4D-41B75D843D4F}" srcOrd="4" destOrd="0" parTransId="{42C24309-8764-4F9F-A40A-12044DDFF283}" sibTransId="{C3EF1206-730C-42A7-8437-BA6786019729}"/>
    <dgm:cxn modelId="{E748C3F5-CC69-4454-874C-EEE691C5ACF0}" srcId="{F63D3D7A-94D7-46EB-BB1D-74B05C905B25}" destId="{E65EE5BC-BD6B-4F28-B0CF-8594CFDA1BA3}" srcOrd="2" destOrd="0" parTransId="{270880F9-AAFF-4148-A780-465374453A27}" sibTransId="{A167E5F4-E3C3-4AEF-8E48-58FFE5B54EA4}"/>
    <dgm:cxn modelId="{FB74D5A6-1CE8-47D9-98D3-C731CC957155}" type="presParOf" srcId="{B1B3C548-CB2B-4A97-9469-5B5D177D70D3}" destId="{FF7328C5-BCB0-4832-A416-14E6DE7199FD}" srcOrd="0" destOrd="0" presId="urn:microsoft.com/office/officeart/2005/8/layout/process4"/>
    <dgm:cxn modelId="{995659A0-9827-42FF-84C1-B03B6924D6D9}" type="presParOf" srcId="{FF7328C5-BCB0-4832-A416-14E6DE7199FD}" destId="{7DFAEF5A-6E85-44BC-9DB8-4C4B9E95F777}" srcOrd="0" destOrd="0" presId="urn:microsoft.com/office/officeart/2005/8/layout/process4"/>
    <dgm:cxn modelId="{1C9E03F5-6E95-4350-840B-FC30F490902D}" type="presParOf" srcId="{FF7328C5-BCB0-4832-A416-14E6DE7199FD}" destId="{99AC56C2-CD6B-48E5-895C-AD46E4CFDEF5}" srcOrd="1" destOrd="0" presId="urn:microsoft.com/office/officeart/2005/8/layout/process4"/>
    <dgm:cxn modelId="{A4E87573-1BB3-4F0B-9799-B7A49F6E7152}" type="presParOf" srcId="{FF7328C5-BCB0-4832-A416-14E6DE7199FD}" destId="{2C23394B-8563-4EC2-996A-8A5FE62AA511}" srcOrd="2" destOrd="0" presId="urn:microsoft.com/office/officeart/2005/8/layout/process4"/>
    <dgm:cxn modelId="{7C653240-DD70-4538-8EF7-257A4AD187B6}" type="presParOf" srcId="{2C23394B-8563-4EC2-996A-8A5FE62AA511}" destId="{0E46897B-2DAA-4F03-9DA5-EFE77D749F48}" srcOrd="0" destOrd="0" presId="urn:microsoft.com/office/officeart/2005/8/layout/process4"/>
    <dgm:cxn modelId="{5525446D-7957-4E0D-9A43-1A5E13A1909A}" type="presParOf" srcId="{2C23394B-8563-4EC2-996A-8A5FE62AA511}" destId="{5C25EA10-1F7A-4257-AE8A-7C4911FD706A}" srcOrd="1" destOrd="0" presId="urn:microsoft.com/office/officeart/2005/8/layout/process4"/>
    <dgm:cxn modelId="{FB545529-5ADB-41B8-BA22-1BBFC1607A83}" type="presParOf" srcId="{2C23394B-8563-4EC2-996A-8A5FE62AA511}" destId="{EF12FBE5-368B-48D8-BDB3-F7FC4A4174A0}" srcOrd="2" destOrd="0" presId="urn:microsoft.com/office/officeart/2005/8/layout/process4"/>
    <dgm:cxn modelId="{E6156B15-4932-4172-8E9C-7C80ABC6353C}" type="presParOf" srcId="{2C23394B-8563-4EC2-996A-8A5FE62AA511}" destId="{C9A662A3-1314-4186-89D2-5D5421959C05}" srcOrd="3" destOrd="0" presId="urn:microsoft.com/office/officeart/2005/8/layout/process4"/>
    <dgm:cxn modelId="{786D670E-725C-4488-9ECD-61331EB3928E}" type="presParOf" srcId="{2C23394B-8563-4EC2-996A-8A5FE62AA511}" destId="{D6B1F4B8-6059-4781-AD13-FBFD6A7CFA3C}" srcOrd="4" destOrd="0" presId="urn:microsoft.com/office/officeart/2005/8/layout/process4"/>
    <dgm:cxn modelId="{FF5B4BF6-CF36-4A12-B017-0FC4BF508260}" type="presParOf" srcId="{B1B3C548-CB2B-4A97-9469-5B5D177D70D3}" destId="{767737C2-E6F8-415D-8AE4-C15DE868E729}" srcOrd="1" destOrd="0" presId="urn:microsoft.com/office/officeart/2005/8/layout/process4"/>
    <dgm:cxn modelId="{6E7A60EC-CD32-4DE0-B9ED-C77FD3466245}" type="presParOf" srcId="{B1B3C548-CB2B-4A97-9469-5B5D177D70D3}" destId="{68A23B8E-03EE-476A-B4F1-88F8B46EC673}" srcOrd="2" destOrd="0" presId="urn:microsoft.com/office/officeart/2005/8/layout/process4"/>
    <dgm:cxn modelId="{DA721BB2-82E0-40BF-B8F5-8E8792789940}" type="presParOf" srcId="{68A23B8E-03EE-476A-B4F1-88F8B46EC673}" destId="{BBAAF9E2-C4A6-4336-836D-7B867EBC4AA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C56C2-CD6B-48E5-895C-AD46E4CFDEF5}">
      <dsp:nvSpPr>
        <dsp:cNvPr id="0" name=""/>
        <dsp:cNvSpPr/>
      </dsp:nvSpPr>
      <dsp:spPr>
        <a:xfrm>
          <a:off x="0" y="2626263"/>
          <a:ext cx="7886700" cy="17231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i="1" kern="1200"/>
            <a:t>What is the Department’s/Program’s budget? (highlight changes) </a:t>
          </a:r>
          <a:endParaRPr lang="en-US" sz="2200" kern="1200"/>
        </a:p>
      </dsp:txBody>
      <dsp:txXfrm>
        <a:off x="0" y="2626263"/>
        <a:ext cx="7886700" cy="930480"/>
      </dsp:txXfrm>
    </dsp:sp>
    <dsp:sp modelId="{0E46897B-2DAA-4F03-9DA5-EFE77D749F48}">
      <dsp:nvSpPr>
        <dsp:cNvPr id="0" name=""/>
        <dsp:cNvSpPr/>
      </dsp:nvSpPr>
      <dsp:spPr>
        <a:xfrm>
          <a:off x="962" y="3522281"/>
          <a:ext cx="1576954" cy="79263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List goals and priorities for your department</a:t>
          </a:r>
        </a:p>
      </dsp:txBody>
      <dsp:txXfrm>
        <a:off x="962" y="3522281"/>
        <a:ext cx="1576954" cy="792631"/>
      </dsp:txXfrm>
    </dsp:sp>
    <dsp:sp modelId="{5C25EA10-1F7A-4257-AE8A-7C4911FD706A}">
      <dsp:nvSpPr>
        <dsp:cNvPr id="0" name=""/>
        <dsp:cNvSpPr/>
      </dsp:nvSpPr>
      <dsp:spPr>
        <a:xfrm>
          <a:off x="1577917" y="3522281"/>
          <a:ext cx="1576954" cy="792631"/>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Describe in detail the plan to achieve them</a:t>
          </a:r>
        </a:p>
      </dsp:txBody>
      <dsp:txXfrm>
        <a:off x="1577917" y="3522281"/>
        <a:ext cx="1576954" cy="792631"/>
      </dsp:txXfrm>
    </dsp:sp>
    <dsp:sp modelId="{EF12FBE5-368B-48D8-BDB3-F7FC4A4174A0}">
      <dsp:nvSpPr>
        <dsp:cNvPr id="0" name=""/>
        <dsp:cNvSpPr/>
      </dsp:nvSpPr>
      <dsp:spPr>
        <a:xfrm>
          <a:off x="3154872" y="3522281"/>
          <a:ext cx="1576954" cy="792631"/>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What are the obstacles to attaining your goals?</a:t>
          </a:r>
        </a:p>
      </dsp:txBody>
      <dsp:txXfrm>
        <a:off x="3154872" y="3522281"/>
        <a:ext cx="1576954" cy="792631"/>
      </dsp:txXfrm>
    </dsp:sp>
    <dsp:sp modelId="{C9A662A3-1314-4186-89D2-5D5421959C05}">
      <dsp:nvSpPr>
        <dsp:cNvPr id="0" name=""/>
        <dsp:cNvSpPr/>
      </dsp:nvSpPr>
      <dsp:spPr>
        <a:xfrm>
          <a:off x="4731827" y="3522281"/>
          <a:ext cx="1576954" cy="792631"/>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How will you measure your success?</a:t>
          </a:r>
        </a:p>
      </dsp:txBody>
      <dsp:txXfrm>
        <a:off x="4731827" y="3522281"/>
        <a:ext cx="1576954" cy="792631"/>
      </dsp:txXfrm>
    </dsp:sp>
    <dsp:sp modelId="{D6B1F4B8-6059-4781-AD13-FBFD6A7CFA3C}">
      <dsp:nvSpPr>
        <dsp:cNvPr id="0" name=""/>
        <dsp:cNvSpPr/>
      </dsp:nvSpPr>
      <dsp:spPr>
        <a:xfrm>
          <a:off x="6308782" y="3522281"/>
          <a:ext cx="1576954" cy="792631"/>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Budget highlights</a:t>
          </a:r>
        </a:p>
      </dsp:txBody>
      <dsp:txXfrm>
        <a:off x="6308782" y="3522281"/>
        <a:ext cx="1576954" cy="792631"/>
      </dsp:txXfrm>
    </dsp:sp>
    <dsp:sp modelId="{BBAAF9E2-C4A6-4336-836D-7B867EBC4AA0}">
      <dsp:nvSpPr>
        <dsp:cNvPr id="0" name=""/>
        <dsp:cNvSpPr/>
      </dsp:nvSpPr>
      <dsp:spPr>
        <a:xfrm rot="10800000">
          <a:off x="0" y="1962"/>
          <a:ext cx="7886700" cy="2650147"/>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i="1" kern="1200" dirty="0"/>
            <a:t>What are your department goals and plans for 2023-2024</a:t>
          </a:r>
          <a:endParaRPr lang="en-US" sz="2200" kern="1200" dirty="0"/>
        </a:p>
      </dsp:txBody>
      <dsp:txXfrm rot="10800000">
        <a:off x="0" y="1962"/>
        <a:ext cx="7886700" cy="17219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7" y="2"/>
            <a:ext cx="3078064"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t" anchorCtr="0" compatLnSpc="1">
            <a:prstTxWarp prst="textNoShape">
              <a:avLst/>
            </a:prstTxWarp>
          </a:bodyPr>
          <a:lstStyle>
            <a:lvl1pPr defTabSz="940403"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4022788" y="2"/>
            <a:ext cx="3078064"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t" anchorCtr="0" compatLnSpc="1">
            <a:prstTxWarp prst="textNoShape">
              <a:avLst/>
            </a:prstTxWarp>
          </a:bodyPr>
          <a:lstStyle>
            <a:lvl1pPr algn="r" defTabSz="940403"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7" y="8918083"/>
            <a:ext cx="3078064"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b" anchorCtr="0" compatLnSpc="1">
            <a:prstTxWarp prst="textNoShape">
              <a:avLst/>
            </a:prstTxWarp>
          </a:bodyPr>
          <a:lstStyle>
            <a:lvl1pPr defTabSz="940403"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4022788" y="8918083"/>
            <a:ext cx="3078064"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b" anchorCtr="0" compatLnSpc="1">
            <a:prstTxWarp prst="textNoShape">
              <a:avLst/>
            </a:prstTxWarp>
          </a:bodyPr>
          <a:lstStyle>
            <a:lvl1pPr algn="r" defTabSz="940403"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7" y="2"/>
            <a:ext cx="3078064"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ctr" anchorCtr="0" compatLnSpc="1">
            <a:prstTxWarp prst="textNoShape">
              <a:avLst/>
            </a:prstTxWarp>
          </a:bodyPr>
          <a:lstStyle>
            <a:lvl1pPr defTabSz="940403">
              <a:defRPr sz="1200"/>
            </a:lvl1pPr>
          </a:lstStyle>
          <a:p>
            <a:endParaRPr lang="en-US" altLang="en-US" dirty="0"/>
          </a:p>
        </p:txBody>
      </p:sp>
      <p:sp>
        <p:nvSpPr>
          <p:cNvPr id="1027" name="Rectangle 3"/>
          <p:cNvSpPr>
            <a:spLocks noGrp="1" noChangeArrowheads="1"/>
          </p:cNvSpPr>
          <p:nvPr>
            <p:ph type="dt" idx="1"/>
          </p:nvPr>
        </p:nvSpPr>
        <p:spPr bwMode="auto">
          <a:xfrm>
            <a:off x="4024413" y="2"/>
            <a:ext cx="3078063"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117" tIns="47057" rIns="94117" bIns="47057" numCol="1" anchor="ctr" anchorCtr="0" compatLnSpc="1">
            <a:prstTxWarp prst="textNoShape">
              <a:avLst/>
            </a:prstTxWarp>
          </a:bodyPr>
          <a:lstStyle>
            <a:lvl1pPr algn="r" defTabSz="940403">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46347" y="4459855"/>
            <a:ext cx="5209783" cy="4223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7" y="8919700"/>
            <a:ext cx="3078064"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17" tIns="47057" rIns="94117" bIns="47057" numCol="1" anchor="b" anchorCtr="0" compatLnSpc="1">
            <a:prstTxWarp prst="textNoShape">
              <a:avLst/>
            </a:prstTxWarp>
          </a:bodyPr>
          <a:lstStyle>
            <a:lvl1pPr defTabSz="940403">
              <a:defRPr sz="1200"/>
            </a:lvl1pPr>
          </a:lstStyle>
          <a:p>
            <a:endParaRPr lang="en-US" altLang="en-US" dirty="0"/>
          </a:p>
        </p:txBody>
      </p:sp>
      <p:sp>
        <p:nvSpPr>
          <p:cNvPr id="1031" name="Rectangle 7"/>
          <p:cNvSpPr>
            <a:spLocks noGrp="1" noChangeArrowheads="1"/>
          </p:cNvSpPr>
          <p:nvPr>
            <p:ph type="sldNum" sz="quarter" idx="5"/>
          </p:nvPr>
        </p:nvSpPr>
        <p:spPr bwMode="auto">
          <a:xfrm>
            <a:off x="4024413" y="8919700"/>
            <a:ext cx="3078063" cy="468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117" tIns="47057" rIns="94117" bIns="47057" numCol="1" anchor="b" anchorCtr="0" compatLnSpc="1">
            <a:prstTxWarp prst="textNoShape">
              <a:avLst/>
            </a:prstTxWarp>
          </a:bodyPr>
          <a:lstStyle>
            <a:lvl1pPr algn="r" defTabSz="940403">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a:t>E Gaynor Brennan Golf Course</a:t>
            </a:r>
            <a:br>
              <a:rPr lang="en-US" sz="4200" b="1" dirty="0"/>
            </a:br>
            <a:br>
              <a:rPr lang="en-US" sz="4200" b="1" dirty="0"/>
            </a:br>
            <a:br>
              <a:rPr lang="en-US" sz="4200" b="1" dirty="0"/>
            </a:br>
            <a:br>
              <a:rPr lang="en-US" sz="4200" b="1" dirty="0"/>
            </a:br>
            <a:r>
              <a:rPr lang="en-US" sz="2000" b="1"/>
              <a:t>Hidalgo Nagashima, CGCS</a:t>
            </a:r>
            <a:br>
              <a:rPr lang="en-US" sz="2000" b="1" dirty="0"/>
            </a:br>
            <a:r>
              <a:rPr lang="en-US" sz="2000" b="1" dirty="0"/>
              <a:t>Superintendent of Greens</a:t>
            </a:r>
            <a:br>
              <a:rPr lang="en-US" sz="2000" b="1" dirty="0"/>
            </a:br>
            <a:r>
              <a:rPr lang="en-US" sz="2000" b="1" dirty="0"/>
              <a:t>March 1 , 2023</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Measurement of Success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Golf Rounds</a:t>
            </a:r>
          </a:p>
          <a:p>
            <a:pPr lvl="1">
              <a:buClr>
                <a:schemeClr val="bg2">
                  <a:lumMod val="75000"/>
                </a:schemeClr>
              </a:buClr>
              <a:buSzPct val="145000"/>
              <a:buFont typeface="Wingdings" panose="05000000000000000000" pitchFamily="2" charset="2"/>
              <a:buChar char="§"/>
            </a:pPr>
            <a:r>
              <a:rPr lang="en-US" sz="2100" dirty="0"/>
              <a:t>Customer comments</a:t>
            </a:r>
          </a:p>
          <a:p>
            <a:pPr lvl="1">
              <a:buClr>
                <a:schemeClr val="bg2">
                  <a:lumMod val="75000"/>
                </a:schemeClr>
              </a:buClr>
              <a:buSzPct val="145000"/>
              <a:buFont typeface="Wingdings" panose="05000000000000000000" pitchFamily="2" charset="2"/>
              <a:buChar char="§"/>
            </a:pPr>
            <a:r>
              <a:rPr lang="en-US" sz="2100" dirty="0"/>
              <a:t>Social media</a:t>
            </a:r>
          </a:p>
          <a:p>
            <a:pPr lvl="1">
              <a:buClr>
                <a:schemeClr val="bg2">
                  <a:lumMod val="75000"/>
                </a:schemeClr>
              </a:buClr>
              <a:buSzPct val="145000"/>
              <a:buFont typeface="Wingdings" panose="05000000000000000000" pitchFamily="2" charset="2"/>
              <a:buChar char="§"/>
            </a:pPr>
            <a:r>
              <a:rPr lang="en-US" sz="2100" dirty="0"/>
              <a:t>Retainage of customers</a:t>
            </a:r>
          </a:p>
          <a:p>
            <a:pPr lvl="1">
              <a:buClr>
                <a:schemeClr val="bg2">
                  <a:lumMod val="75000"/>
                </a:schemeClr>
              </a:buClr>
              <a:buSzPct val="145000"/>
              <a:buFont typeface="Wingdings" panose="05000000000000000000" pitchFamily="2" charset="2"/>
              <a:buChar char="§"/>
            </a:pPr>
            <a:endParaRPr lang="en-US" sz="2100" dirty="0"/>
          </a:p>
          <a:p>
            <a:pPr marL="457200" lvl="1" indent="0">
              <a:buClr>
                <a:schemeClr val="bg2">
                  <a:lumMod val="75000"/>
                </a:schemeClr>
              </a:buClr>
              <a:buSzPct val="145000"/>
              <a:buNone/>
            </a:pPr>
            <a:endParaRPr lang="en-US" sz="2100"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10</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60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Budget Highlights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a:bodyPr>
          <a:lstStyle/>
          <a:p>
            <a:pPr marL="0" indent="0">
              <a:buNone/>
            </a:pPr>
            <a:endParaRPr lang="en-US" sz="2100" b="1" i="1" dirty="0"/>
          </a:p>
          <a:p>
            <a:pPr marL="457200" lvl="1" indent="0">
              <a:buClr>
                <a:schemeClr val="bg2">
                  <a:lumMod val="75000"/>
                </a:schemeClr>
              </a:buClr>
              <a:buSzPct val="145000"/>
              <a:buNone/>
            </a:pPr>
            <a:endParaRPr lang="en-US" sz="2100" dirty="0"/>
          </a:p>
          <a:p>
            <a:pPr marL="457200" lvl="1" indent="0">
              <a:buClr>
                <a:schemeClr val="bg2">
                  <a:lumMod val="75000"/>
                </a:schemeClr>
              </a:buClr>
              <a:buSzPct val="145000"/>
              <a:buNone/>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11</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1011436636"/>
              </p:ext>
            </p:extLst>
          </p:nvPr>
        </p:nvGraphicFramePr>
        <p:xfrm>
          <a:off x="2057400" y="2743200"/>
          <a:ext cx="5486400" cy="3206749"/>
        </p:xfrm>
        <a:graphic>
          <a:graphicData uri="http://schemas.openxmlformats.org/drawingml/2006/table">
            <a:tbl>
              <a:tblPr>
                <a:tableStyleId>{5C22544A-7EE6-4342-B048-85BDC9FD1C3A}</a:tableStyleId>
              </a:tblPr>
              <a:tblGrid>
                <a:gridCol w="1505864">
                  <a:extLst>
                    <a:ext uri="{9D8B030D-6E8A-4147-A177-3AD203B41FA5}">
                      <a16:colId xmlns:a16="http://schemas.microsoft.com/office/drawing/2014/main" val="20000"/>
                    </a:ext>
                  </a:extLst>
                </a:gridCol>
                <a:gridCol w="1221540">
                  <a:extLst>
                    <a:ext uri="{9D8B030D-6E8A-4147-A177-3AD203B41FA5}">
                      <a16:colId xmlns:a16="http://schemas.microsoft.com/office/drawing/2014/main" val="20001"/>
                    </a:ext>
                  </a:extLst>
                </a:gridCol>
                <a:gridCol w="1221540">
                  <a:extLst>
                    <a:ext uri="{9D8B030D-6E8A-4147-A177-3AD203B41FA5}">
                      <a16:colId xmlns:a16="http://schemas.microsoft.com/office/drawing/2014/main" val="20002"/>
                    </a:ext>
                  </a:extLst>
                </a:gridCol>
                <a:gridCol w="1537456">
                  <a:extLst>
                    <a:ext uri="{9D8B030D-6E8A-4147-A177-3AD203B41FA5}">
                      <a16:colId xmlns:a16="http://schemas.microsoft.com/office/drawing/2014/main" val="20003"/>
                    </a:ext>
                  </a:extLst>
                </a:gridCol>
              </a:tblGrid>
              <a:tr h="223727">
                <a:tc gridSpan="4">
                  <a:txBody>
                    <a:bodyPr/>
                    <a:lstStyle/>
                    <a:p>
                      <a:pPr algn="ctr" fontAlgn="b"/>
                      <a:r>
                        <a:rPr lang="en-US" sz="1200" u="none" strike="noStrike">
                          <a:effectLst/>
                        </a:rPr>
                        <a:t>FY Comparison FY 2022-23 to FY 2021-22</a:t>
                      </a:r>
                      <a:endParaRPr lang="en-US" sz="1200" b="1"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3073">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213073">
                <a:tc>
                  <a:txBody>
                    <a:bodyPr/>
                    <a:lstStyle/>
                    <a:p>
                      <a:pPr algn="l" fontAlgn="b"/>
                      <a:endParaRPr lang="en-US" sz="1100" b="0" i="0" u="none" strike="noStrike">
                        <a:solidFill>
                          <a:srgbClr val="000000"/>
                        </a:solidFill>
                        <a:effectLst/>
                        <a:latin typeface="Calibri"/>
                      </a:endParaRPr>
                    </a:p>
                  </a:txBody>
                  <a:tcPr marL="9525" marR="9525" marT="9525" marB="0" anchor="b"/>
                </a:tc>
                <a:tc gridSpan="2">
                  <a:txBody>
                    <a:bodyPr/>
                    <a:lstStyle/>
                    <a:p>
                      <a:pPr algn="ctr" fontAlgn="b"/>
                      <a:r>
                        <a:rPr lang="en-US" sz="1100" u="none" strike="noStrike">
                          <a:effectLst/>
                        </a:rPr>
                        <a:t>Totals through end of Feb.</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13073">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FY 2022-23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FY 2021-22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Full FY 2021-22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13073">
                <a:tc>
                  <a:txBody>
                    <a:bodyPr/>
                    <a:lstStyle/>
                    <a:p>
                      <a:pPr algn="l" fontAlgn="b"/>
                      <a:r>
                        <a:rPr lang="en-US" sz="1100" u="none" strike="noStrike">
                          <a:effectLst/>
                        </a:rPr>
                        <a:t>Rounds Played</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23,922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22,442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38,262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13073">
                <a:tc>
                  <a:txBody>
                    <a:bodyPr/>
                    <a:lstStyle/>
                    <a:p>
                      <a:pPr algn="l" fontAlgn="b"/>
                      <a:r>
                        <a:rPr lang="en-US" sz="1100" u="none" strike="noStrike">
                          <a:effectLst/>
                        </a:rPr>
                        <a:t>Player Revenue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$736,533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$686,520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$1,160,948</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13073">
                <a:tc>
                  <a:txBody>
                    <a:bodyPr/>
                    <a:lstStyle/>
                    <a:p>
                      <a:pPr algn="l" fontAlgn="b"/>
                      <a:r>
                        <a:rPr lang="en-US" sz="1100" u="none" strike="noStrike">
                          <a:effectLst/>
                        </a:rPr>
                        <a:t>Carts Rented</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$19,232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$17,670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$29,844</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13073">
                <a:tc>
                  <a:txBody>
                    <a:bodyPr/>
                    <a:lstStyle/>
                    <a:p>
                      <a:pPr algn="l" fontAlgn="b"/>
                      <a:r>
                        <a:rPr lang="en-US" sz="1100" u="none" strike="noStrike">
                          <a:effectLst/>
                        </a:rPr>
                        <a:t>Carts Revenue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$298,660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$274,462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$462,713</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13073">
                <a:tc>
                  <a:txBody>
                    <a:bodyPr/>
                    <a:lstStyle/>
                    <a:p>
                      <a:pPr algn="l" fontAlgn="b"/>
                      <a:r>
                        <a:rPr lang="en-US" sz="1100" u="none" strike="noStrike">
                          <a:effectLst/>
                        </a:rPr>
                        <a:t>Resident Permits Sold</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308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269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1,458</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13073">
                <a:tc>
                  <a:txBody>
                    <a:bodyPr/>
                    <a:lstStyle/>
                    <a:p>
                      <a:pPr algn="l" fontAlgn="b"/>
                      <a:r>
                        <a:rPr lang="en-US" sz="1100" u="none" strike="noStrike">
                          <a:effectLst/>
                        </a:rPr>
                        <a:t>Permit Revenue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$24,880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$21,765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$110,555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13073">
                <a:tc>
                  <a:txBody>
                    <a:bodyPr/>
                    <a:lstStyle/>
                    <a:p>
                      <a:pPr algn="l" fontAlgn="b"/>
                      <a:r>
                        <a:rPr lang="en-US" sz="1100" u="none" strike="noStrike">
                          <a:effectLst/>
                        </a:rPr>
                        <a:t>PAR Pass Sold</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93</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13073">
                <a:tc>
                  <a:txBody>
                    <a:bodyPr/>
                    <a:lstStyle/>
                    <a:p>
                      <a:pPr algn="l" fontAlgn="b"/>
                      <a:r>
                        <a:rPr lang="en-US" sz="1100" u="none" strike="noStrike">
                          <a:effectLst/>
                        </a:rPr>
                        <a:t>PAR Pass Revenue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$6,300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$5,475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$17,875</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13073">
                <a:tc>
                  <a:txBody>
                    <a:bodyPr/>
                    <a:lstStyle/>
                    <a:p>
                      <a:pPr algn="l" fontAlgn="b"/>
                      <a:r>
                        <a:rPr lang="en-US" sz="1100" u="none" strike="noStrike">
                          <a:effectLst/>
                        </a:rPr>
                        <a:t>Sr Pass Sold</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147</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13073">
                <a:tc>
                  <a:txBody>
                    <a:bodyPr/>
                    <a:lstStyle/>
                    <a:p>
                      <a:pPr algn="l" fontAlgn="b"/>
                      <a:r>
                        <a:rPr lang="en-US" sz="1100" u="none" strike="noStrike">
                          <a:effectLst/>
                        </a:rPr>
                        <a:t>Sr Pass Revenue</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$3,600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$2,800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$11,760</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213073">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6365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650" y="3117851"/>
            <a:ext cx="7886700" cy="3059112"/>
          </a:xfrm>
        </p:spPr>
        <p:txBody>
          <a:bodyPr>
            <a:normAutofit fontScale="92500" lnSpcReduction="20000"/>
          </a:bodyPr>
          <a:lstStyle/>
          <a:p>
            <a:r>
              <a:rPr lang="en-US" dirty="0"/>
              <a:t>The Mission of E. Gaynor Brennan Municipal Golf Course is to provide the residents of Stamford and neighboring areas a preeminent public golf course.      E. Gaynor Brennan is an 18 Hole Golf Course with a practice chipping/putting green, a full-service restaurant and clubhouse containing a golf simulator, lockers and golf shop.  Amidst a competitive market for public golf the aim is for continually improving course conditions while being both fiscally responsible and environmentally mindful.</a:t>
            </a:r>
          </a:p>
          <a:p>
            <a:pPr marL="0" indent="0">
              <a:buNone/>
            </a:pPr>
            <a:endParaRPr lang="en-US" dirty="0"/>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3</a:t>
            </a:fld>
            <a:endParaRPr lang="en-US" altLang="en-US"/>
          </a:p>
        </p:txBody>
      </p:sp>
      <p:grpSp>
        <p:nvGrpSpPr>
          <p:cNvPr id="2" name="docshapegroup1"/>
          <p:cNvGrpSpPr>
            <a:grpSpLocks/>
          </p:cNvGrpSpPr>
          <p:nvPr/>
        </p:nvGrpSpPr>
        <p:grpSpPr bwMode="auto">
          <a:xfrm>
            <a:off x="914400" y="762000"/>
            <a:ext cx="7286265" cy="5334000"/>
            <a:chOff x="0" y="0"/>
            <a:chExt cx="7634" cy="5730"/>
          </a:xfrm>
        </p:grpSpPr>
        <p:pic>
          <p:nvPicPr>
            <p:cNvPr id="1035" name="docshap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34" cy="5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ocshape3"/>
            <p:cNvSpPr>
              <a:spLocks noChangeArrowheads="1"/>
            </p:cNvSpPr>
            <p:nvPr/>
          </p:nvSpPr>
          <p:spPr bwMode="auto">
            <a:xfrm>
              <a:off x="2335" y="2199"/>
              <a:ext cx="2930" cy="3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docshape4"/>
            <p:cNvSpPr txBox="1">
              <a:spLocks noChangeArrowheads="1"/>
            </p:cNvSpPr>
            <p:nvPr/>
          </p:nvSpPr>
          <p:spPr bwMode="auto">
            <a:xfrm>
              <a:off x="2611" y="2260"/>
              <a:ext cx="237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72000"/>
                </a:lnSpc>
                <a:spcBef>
                  <a:spcPct val="0"/>
                </a:spcBef>
                <a:spcAft>
                  <a:spcPts val="1000"/>
                </a:spcAft>
                <a:buClrTx/>
                <a:buSzTx/>
                <a:buFontTx/>
                <a:buNone/>
                <a:tabLst/>
              </a:pPr>
              <a:r>
                <a:rPr kumimoji="0" lang="en-US" altLang="en-US" sz="1300" b="1" i="0" u="none" strike="noStrike" cap="none" normalizeH="0" baseline="0" dirty="0">
                  <a:ln>
                    <a:noFill/>
                  </a:ln>
                  <a:solidFill>
                    <a:schemeClr val="tx1"/>
                  </a:solidFill>
                  <a:effectLst/>
                  <a:latin typeface="Calibri" pitchFamily="34" charset="0"/>
                  <a:cs typeface="Arial" pitchFamily="34" charset="0"/>
                </a:rPr>
                <a:t>Director of Parks and Recreation</a:t>
              </a:r>
              <a:endParaRPr kumimoji="0" lang="en-US" altLang="en-US" sz="1300" b="1" i="0" u="none" strike="noStrike" cap="none" normalizeH="0" baseline="0" dirty="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99969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777AF5-3848-61C7-4390-D451FC27ED59}"/>
              </a:ext>
            </a:extLst>
          </p:cNvPr>
          <p:cNvSpPr>
            <a:spLocks noGrp="1"/>
          </p:cNvSpPr>
          <p:nvPr>
            <p:ph type="sldNum" sz="quarter" idx="12"/>
          </p:nvPr>
        </p:nvSpPr>
        <p:spPr/>
        <p:txBody>
          <a:bodyPr/>
          <a:lstStyle/>
          <a:p>
            <a:fld id="{C3E3C68F-1F6D-40C9-9574-8D30D2C4248C}" type="slidenum">
              <a:rPr lang="en-US" altLang="en-US" smtClean="0"/>
              <a:pPr/>
              <a:t>4</a:t>
            </a:fld>
            <a:endParaRPr lang="en-US" altLang="en-US" dirty="0"/>
          </a:p>
        </p:txBody>
      </p:sp>
      <p:sp>
        <p:nvSpPr>
          <p:cNvPr id="3" name="TextBox 2">
            <a:extLst>
              <a:ext uri="{FF2B5EF4-FFF2-40B4-BE49-F238E27FC236}">
                <a16:creationId xmlns:a16="http://schemas.microsoft.com/office/drawing/2014/main" id="{3D8B11F3-CF3C-BC6F-68BE-3AAD64297472}"/>
              </a:ext>
            </a:extLst>
          </p:cNvPr>
          <p:cNvSpPr txBox="1"/>
          <p:nvPr/>
        </p:nvSpPr>
        <p:spPr>
          <a:xfrm>
            <a:off x="1676400" y="1569349"/>
            <a:ext cx="5660571" cy="4969564"/>
          </a:xfrm>
          <a:prstGeom prst="rect">
            <a:avLst/>
          </a:prstGeom>
          <a:noFill/>
        </p:spPr>
        <p:txBody>
          <a:bodyPr wrap="square" rtlCol="0">
            <a:spAutoFit/>
          </a:bodyPr>
          <a:lstStyle/>
          <a:p>
            <a:pPr defTabSz="914400">
              <a:lnSpc>
                <a:spcPct val="90000"/>
              </a:lnSpc>
              <a:spcBef>
                <a:spcPts val="100"/>
              </a:spcBef>
              <a:buClr>
                <a:srgbClr val="62C7CD"/>
              </a:buClr>
              <a:buSzPct val="100000"/>
            </a:pPr>
            <a:r>
              <a:rPr lang="en-US" sz="2200" dirty="0">
                <a:solidFill>
                  <a:srgbClr val="3C4663"/>
                </a:solidFill>
              </a:rPr>
              <a:t>Superintendent of Greens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Responsible for all facets of golf course maintenance including</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planning, budgeting, and implementing maintenance programs</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solidFill>
                <a:srgbClr val="3C4663"/>
              </a:solidFill>
            </a:endParaRPr>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solidFill>
                  <a:srgbClr val="3C4663"/>
                </a:solidFill>
              </a:rPr>
              <a:t>Assistant Superintendent of Greens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Responsible for in the field supervision, monitoring of turf conditions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and equipment, supervision of full time and seasonal staff</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solidFill>
                <a:srgbClr val="3C4663"/>
              </a:solidFill>
            </a:endParaRPr>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solidFill>
                  <a:srgbClr val="3C4663"/>
                </a:solidFill>
              </a:rPr>
              <a:t>Administrative Assistant/Data Analyst</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Tracks and maintains monthly/yearly rounds of play and cart rentals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Processes Requisitions and payments for vendors, on boards </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Seasonal employees and assists with payroll</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solidFill>
                <a:srgbClr val="3C4663"/>
              </a:solidFill>
            </a:endParaRPr>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solidFill>
                  <a:srgbClr val="3C4663"/>
                </a:solidFill>
              </a:rPr>
              <a:t>3 Full Time Laborers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Performs tasks as directed for all outdoor work</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solidFill>
                <a:srgbClr val="3C4663"/>
              </a:solidFill>
            </a:endParaRPr>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solidFill>
                  <a:srgbClr val="3C4663"/>
                </a:solidFill>
              </a:rPr>
              <a:t>4 Seasonal Laborers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Performs tasks as directed for all outdoor work</a:t>
            </a:r>
          </a:p>
          <a:p>
            <a:pPr marL="548640" lvl="1" indent="-91440" defTabSz="914400">
              <a:lnSpc>
                <a:spcPct val="90000"/>
              </a:lnSpc>
              <a:spcBef>
                <a:spcPts val="100"/>
              </a:spcBef>
              <a:buClr>
                <a:srgbClr val="62C7CD"/>
              </a:buClr>
              <a:buSzPct val="100000"/>
              <a:buFont typeface="Tw Cen MT" panose="020B0602020104020603" pitchFamily="34" charset="0"/>
              <a:buChar char=" "/>
            </a:pPr>
            <a:endParaRPr lang="en-US" sz="800" dirty="0">
              <a:solidFill>
                <a:srgbClr val="3C4663"/>
              </a:solidFill>
            </a:endParaRPr>
          </a:p>
          <a:p>
            <a:pPr marL="91440" indent="-91440" defTabSz="914400">
              <a:lnSpc>
                <a:spcPct val="90000"/>
              </a:lnSpc>
              <a:spcBef>
                <a:spcPts val="100"/>
              </a:spcBef>
              <a:buClr>
                <a:srgbClr val="62C7CD"/>
              </a:buClr>
              <a:buSzPct val="100000"/>
              <a:buFont typeface="Tw Cen MT" panose="020B0602020104020603" pitchFamily="34" charset="0"/>
              <a:buChar char=" "/>
            </a:pPr>
            <a:r>
              <a:rPr lang="en-US" sz="2200" dirty="0">
                <a:solidFill>
                  <a:srgbClr val="3C4663"/>
                </a:solidFill>
              </a:rPr>
              <a:t>6 Seasonal Rangers</a:t>
            </a:r>
          </a:p>
          <a:p>
            <a:pPr marL="548640" lvl="1"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On course enforcement for play rules</a:t>
            </a:r>
          </a:p>
          <a:p>
            <a:pPr marL="91440" indent="-91440" defTabSz="914400">
              <a:lnSpc>
                <a:spcPct val="90000"/>
              </a:lnSpc>
              <a:spcBef>
                <a:spcPts val="100"/>
              </a:spcBef>
              <a:buClr>
                <a:srgbClr val="62C7CD"/>
              </a:buClr>
              <a:buSzPct val="100000"/>
              <a:buFont typeface="Tw Cen MT" panose="020B0602020104020603" pitchFamily="34" charset="0"/>
              <a:buChar char=" "/>
            </a:pPr>
            <a:endParaRPr lang="en-US" sz="2200" dirty="0">
              <a:solidFill>
                <a:srgbClr val="3C4663"/>
              </a:solidFill>
            </a:endParaRPr>
          </a:p>
        </p:txBody>
      </p:sp>
      <p:sp>
        <p:nvSpPr>
          <p:cNvPr id="6" name="Title 1">
            <a:extLst>
              <a:ext uri="{FF2B5EF4-FFF2-40B4-BE49-F238E27FC236}">
                <a16:creationId xmlns:a16="http://schemas.microsoft.com/office/drawing/2014/main" id="{C57C7042-9E52-7838-58E4-67A5B7929BA2}"/>
              </a:ext>
            </a:extLst>
          </p:cNvPr>
          <p:cNvSpPr txBox="1">
            <a:spLocks/>
          </p:cNvSpPr>
          <p:nvPr/>
        </p:nvSpPr>
        <p:spPr>
          <a:xfrm>
            <a:off x="1024128" y="585216"/>
            <a:ext cx="6900672" cy="99755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Current Staff</a:t>
            </a:r>
          </a:p>
        </p:txBody>
      </p:sp>
    </p:spTree>
    <p:extLst>
      <p:ext uri="{BB962C8B-B14F-4D97-AF65-F5344CB8AC3E}">
        <p14:creationId xmlns:p14="http://schemas.microsoft.com/office/powerpoint/2010/main" val="397716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fontScale="92500"/>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E. Gaynor Brennan Municipal Golf Course will be upgrading our Irrigation System in the upcoming years.  This will improve the course aesthetic appeal, maximize water delivery system, reduce waste, minimize repairs of our current system while saving labor.</a:t>
            </a:r>
          </a:p>
          <a:p>
            <a:pPr marL="457200" lvl="1" indent="0">
              <a:buClr>
                <a:schemeClr val="bg2">
                  <a:lumMod val="75000"/>
                </a:schemeClr>
              </a:buClr>
              <a:buSzPct val="145000"/>
              <a:buNone/>
            </a:pPr>
            <a:endParaRPr lang="en-US" sz="2100" dirty="0"/>
          </a:p>
          <a:p>
            <a:pPr lvl="1">
              <a:buClr>
                <a:schemeClr val="bg2">
                  <a:lumMod val="75000"/>
                </a:schemeClr>
              </a:buClr>
              <a:buSzPct val="145000"/>
              <a:buFont typeface="Wingdings" panose="05000000000000000000" pitchFamily="2" charset="2"/>
              <a:buChar char="§"/>
            </a:pPr>
            <a:r>
              <a:rPr lang="en-US" sz="2100" dirty="0"/>
              <a:t>E. Gaynor Brennan Municipal Golf Course keeps a lean number staff employees to reduce the cost of labor.  We purchase products on an as needed  basis to keep minimum on hand.  We utilize competitive bids and state contract pricing to get the best price for products and services.</a:t>
            </a:r>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5</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097" y="1759590"/>
            <a:ext cx="2907124" cy="2907124"/>
          </a:xfrm>
          <a:prstGeom prst="rect">
            <a:avLst/>
          </a:prstGeom>
        </p:spPr>
      </p:pic>
      <p:sp>
        <p:nvSpPr>
          <p:cNvPr id="50179" name="Rectangle 3"/>
          <p:cNvSpPr>
            <a:spLocks noGrp="1" noChangeArrowheads="1"/>
          </p:cNvSpPr>
          <p:nvPr>
            <p:ph idx="1"/>
          </p:nvPr>
        </p:nvSpPr>
        <p:spPr>
          <a:xfrm>
            <a:off x="3708221" y="1219200"/>
            <a:ext cx="5070019" cy="5029200"/>
          </a:xfrm>
        </p:spPr>
        <p:txBody>
          <a:bodyPr anchor="t">
            <a:normAutofit/>
          </a:bodyPr>
          <a:lstStyle/>
          <a:p>
            <a:pPr marL="457200" lvl="1" indent="0">
              <a:buNone/>
            </a:pPr>
            <a:r>
              <a:rPr lang="en-US" altLang="en-US" sz="1700" b="1" i="1" dirty="0"/>
              <a:t>What are the most significant accomplishments made &amp; challenges faced by the department in the last FY 2021-2022.</a:t>
            </a:r>
          </a:p>
          <a:p>
            <a:pPr marL="457200" lvl="1" indent="0">
              <a:buNone/>
            </a:pPr>
            <a:endParaRPr lang="en-US" altLang="en-US" sz="1700" dirty="0"/>
          </a:p>
          <a:p>
            <a:pPr lvl="2"/>
            <a:r>
              <a:rPr lang="en-US" altLang="en-US" sz="1700" dirty="0"/>
              <a:t>As more recreation options are available, we have maintained our customer base established during the peak of COVID.</a:t>
            </a:r>
          </a:p>
          <a:p>
            <a:pPr marL="914400" lvl="2" indent="0">
              <a:buNone/>
            </a:pPr>
            <a:endParaRPr lang="en-US" altLang="en-US" sz="1700" dirty="0"/>
          </a:p>
          <a:p>
            <a:pPr lvl="2"/>
            <a:r>
              <a:rPr lang="en-US" altLang="en-US" sz="1700" dirty="0"/>
              <a:t>The golf course has increased the tee time interval to 10 minutes resulting in faster pace of play and increased player satisfaction.</a:t>
            </a:r>
          </a:p>
          <a:p>
            <a:pPr marL="914400" lvl="2" indent="0">
              <a:buNone/>
            </a:pPr>
            <a:endParaRPr lang="en-US" altLang="en-US" sz="1700" dirty="0"/>
          </a:p>
          <a:p>
            <a:pPr lvl="2"/>
            <a:r>
              <a:rPr lang="en-US" altLang="en-US" sz="1700" dirty="0"/>
              <a:t>Coordinating maintenance crew start times with first tee times to maximize efficiency out on the course.</a:t>
            </a:r>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6</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556995"/>
            <a:ext cx="7886700" cy="1133693"/>
          </a:xfrm>
        </p:spPr>
        <p:txBody>
          <a:bodyPr>
            <a:normAutofit/>
          </a:bodyPr>
          <a:lstStyle/>
          <a:p>
            <a:pPr marL="800100"/>
            <a:r>
              <a:rPr lang="en-US" sz="4500" b="1" i="1" dirty="0"/>
              <a:t>FY 2023-2024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7</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129" name="Rectangle 7">
            <a:extLst>
              <a:ext uri="{FF2B5EF4-FFF2-40B4-BE49-F238E27FC236}">
                <a16:creationId xmlns:a16="http://schemas.microsoft.com/office/drawing/2014/main" id="{D1F9C69E-4B77-BF42-0919-0A6E22D60173}"/>
              </a:ext>
            </a:extLst>
          </p:cNvPr>
          <p:cNvGraphicFramePr>
            <a:graphicFrameLocks noGrp="1"/>
          </p:cNvGraphicFramePr>
          <p:nvPr>
            <p:ph idx="1"/>
            <p:extLst>
              <p:ext uri="{D42A27DB-BD31-4B8C-83A1-F6EECF244321}">
                <p14:modId xmlns:p14="http://schemas.microsoft.com/office/powerpoint/2010/main" val="251721359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Achievement Plan of Goals &amp; Priorities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fontScale="77500" lnSpcReduction="20000"/>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Meet targeted  rounds</a:t>
            </a:r>
          </a:p>
          <a:p>
            <a:pPr lvl="1">
              <a:buClr>
                <a:schemeClr val="bg2">
                  <a:lumMod val="75000"/>
                </a:schemeClr>
              </a:buClr>
              <a:buSzPct val="145000"/>
              <a:buFont typeface="Wingdings" panose="05000000000000000000" pitchFamily="2" charset="2"/>
              <a:buChar char="§"/>
            </a:pPr>
            <a:r>
              <a:rPr lang="en-US" sz="2100" dirty="0"/>
              <a:t>Provide excellent customer service</a:t>
            </a:r>
          </a:p>
          <a:p>
            <a:pPr lvl="1">
              <a:buClr>
                <a:schemeClr val="bg2">
                  <a:lumMod val="75000"/>
                </a:schemeClr>
              </a:buClr>
              <a:buSzPct val="145000"/>
              <a:buFont typeface="Wingdings" panose="05000000000000000000" pitchFamily="2" charset="2"/>
              <a:buChar char="§"/>
            </a:pPr>
            <a:r>
              <a:rPr lang="en-US" sz="2100" dirty="0"/>
              <a:t>Provide consistent golf course conditions</a:t>
            </a:r>
          </a:p>
          <a:p>
            <a:pPr lvl="1">
              <a:buClr>
                <a:schemeClr val="bg2">
                  <a:lumMod val="75000"/>
                </a:schemeClr>
              </a:buClr>
              <a:buSzPct val="145000"/>
              <a:buFont typeface="Wingdings" panose="05000000000000000000" pitchFamily="2" charset="2"/>
              <a:buChar char="§"/>
            </a:pPr>
            <a:r>
              <a:rPr lang="en-US" sz="2100" dirty="0"/>
              <a:t>Stay within budget</a:t>
            </a:r>
          </a:p>
          <a:p>
            <a:pPr lvl="1">
              <a:buClr>
                <a:schemeClr val="bg2">
                  <a:lumMod val="75000"/>
                </a:schemeClr>
              </a:buClr>
              <a:buSzPct val="145000"/>
              <a:buFont typeface="Wingdings" panose="05000000000000000000" pitchFamily="2" charset="2"/>
              <a:buChar char="§"/>
            </a:pPr>
            <a:endParaRPr lang="en-US" sz="2100" dirty="0"/>
          </a:p>
          <a:p>
            <a:pPr marL="457200" lvl="1" indent="0">
              <a:buClr>
                <a:schemeClr val="bg2">
                  <a:lumMod val="75000"/>
                </a:schemeClr>
              </a:buClr>
              <a:buSzPct val="145000"/>
              <a:buNone/>
            </a:pPr>
            <a:r>
              <a:rPr lang="en-US" sz="2100" dirty="0"/>
              <a:t>By creating an appropriate fee structure that meets revenue goals and to give the golf community the best value for the cost.</a:t>
            </a:r>
          </a:p>
          <a:p>
            <a:pPr marL="457200" lvl="1" indent="0">
              <a:buClr>
                <a:schemeClr val="bg2">
                  <a:lumMod val="75000"/>
                </a:schemeClr>
              </a:buClr>
              <a:buSzPct val="145000"/>
              <a:buNone/>
            </a:pPr>
            <a:endParaRPr lang="en-US" sz="2100" i="1" dirty="0"/>
          </a:p>
          <a:p>
            <a:pPr marL="457200" lvl="1" indent="0">
              <a:buClr>
                <a:schemeClr val="bg2">
                  <a:lumMod val="75000"/>
                </a:schemeClr>
              </a:buClr>
              <a:buSzPct val="145000"/>
              <a:buNone/>
            </a:pPr>
            <a:r>
              <a:rPr lang="en-US" sz="2100" dirty="0"/>
              <a:t>By being fiscally responsible:</a:t>
            </a:r>
          </a:p>
          <a:p>
            <a:pPr lvl="2">
              <a:buClr>
                <a:schemeClr val="bg2">
                  <a:lumMod val="75000"/>
                </a:schemeClr>
              </a:buClr>
              <a:buSzPct val="145000"/>
            </a:pPr>
            <a:r>
              <a:rPr lang="en-US" sz="1700" dirty="0"/>
              <a:t>Sound purchasing practices</a:t>
            </a:r>
          </a:p>
          <a:p>
            <a:pPr lvl="2">
              <a:buClr>
                <a:schemeClr val="bg2">
                  <a:lumMod val="75000"/>
                </a:schemeClr>
              </a:buClr>
              <a:buSzPct val="145000"/>
            </a:pPr>
            <a:r>
              <a:rPr lang="en-US" sz="1700" dirty="0"/>
              <a:t>Labor efficiency</a:t>
            </a:r>
          </a:p>
          <a:p>
            <a:pPr lvl="2">
              <a:buClr>
                <a:schemeClr val="bg2">
                  <a:lumMod val="75000"/>
                </a:schemeClr>
              </a:buClr>
              <a:buSzPct val="145000"/>
            </a:pPr>
            <a:r>
              <a:rPr lang="en-US" sz="1700" dirty="0"/>
              <a:t>Attracting and hiring the best candidates</a:t>
            </a:r>
          </a:p>
          <a:p>
            <a:pPr lvl="1">
              <a:buClr>
                <a:schemeClr val="bg2">
                  <a:lumMod val="75000"/>
                </a:schemeClr>
              </a:buClr>
              <a:buSzPct val="145000"/>
            </a:pPr>
            <a:endParaRPr lang="en-US" sz="2100" dirty="0"/>
          </a:p>
          <a:p>
            <a:pPr marL="457200" lvl="1" indent="0">
              <a:buClr>
                <a:schemeClr val="bg2">
                  <a:lumMod val="75000"/>
                </a:schemeClr>
              </a:buClr>
              <a:buSzPct val="145000"/>
              <a:buNone/>
            </a:pPr>
            <a:r>
              <a:rPr lang="en-US" sz="2100" i="1" dirty="0"/>
              <a:t>	</a:t>
            </a: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8</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26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fontScale="90000"/>
          </a:bodyPr>
          <a:lstStyle/>
          <a:p>
            <a:r>
              <a:rPr lang="en-US" sz="3500" dirty="0">
                <a:solidFill>
                  <a:srgbClr val="FFFFFF"/>
                </a:solidFill>
              </a:rPr>
              <a:t>Obstacle Resolution to Obtain Department Goals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a:bodyPr>
          <a:lstStyle/>
          <a:p>
            <a:pPr marL="0" indent="0">
              <a:buNone/>
            </a:pPr>
            <a:endParaRPr lang="en-US" sz="2100" b="1" i="1" dirty="0"/>
          </a:p>
          <a:p>
            <a:pPr lvl="1">
              <a:buClr>
                <a:schemeClr val="bg2">
                  <a:lumMod val="75000"/>
                </a:schemeClr>
              </a:buClr>
              <a:buSzPct val="145000"/>
              <a:buFont typeface="Wingdings" panose="05000000000000000000" pitchFamily="2" charset="2"/>
              <a:buChar char="§"/>
            </a:pPr>
            <a:r>
              <a:rPr lang="en-US" sz="2100" dirty="0"/>
              <a:t>Weather</a:t>
            </a:r>
          </a:p>
          <a:p>
            <a:pPr lvl="1">
              <a:buClr>
                <a:schemeClr val="bg2">
                  <a:lumMod val="75000"/>
                </a:schemeClr>
              </a:buClr>
              <a:buSzPct val="145000"/>
              <a:buFont typeface="Wingdings" panose="05000000000000000000" pitchFamily="2" charset="2"/>
              <a:buChar char="§"/>
            </a:pPr>
            <a:r>
              <a:rPr lang="en-US" sz="2100" dirty="0"/>
              <a:t>Competition</a:t>
            </a:r>
          </a:p>
          <a:p>
            <a:pPr lvl="1">
              <a:buClr>
                <a:schemeClr val="bg2">
                  <a:lumMod val="75000"/>
                </a:schemeClr>
              </a:buClr>
              <a:buSzPct val="145000"/>
              <a:buFont typeface="Wingdings" panose="05000000000000000000" pitchFamily="2" charset="2"/>
              <a:buChar char="§"/>
            </a:pPr>
            <a:r>
              <a:rPr lang="en-US" sz="2100" dirty="0"/>
              <a:t>Supply chain cost</a:t>
            </a:r>
          </a:p>
          <a:p>
            <a:pPr lvl="1">
              <a:buClr>
                <a:schemeClr val="bg2">
                  <a:lumMod val="75000"/>
                </a:schemeClr>
              </a:buClr>
              <a:buSzPct val="145000"/>
              <a:buFont typeface="Wingdings" panose="05000000000000000000" pitchFamily="2" charset="2"/>
              <a:buChar char="§"/>
            </a:pPr>
            <a:r>
              <a:rPr lang="en-US" sz="2100" dirty="0"/>
              <a:t>Utility cost </a:t>
            </a:r>
          </a:p>
          <a:p>
            <a:pPr lvl="1">
              <a:buClr>
                <a:schemeClr val="bg2">
                  <a:lumMod val="75000"/>
                </a:schemeClr>
              </a:buClr>
              <a:buSzPct val="145000"/>
              <a:buFont typeface="Wingdings" panose="05000000000000000000" pitchFamily="2" charset="2"/>
              <a:buChar char="§"/>
            </a:pPr>
            <a:r>
              <a:rPr lang="en-US" sz="2100" dirty="0"/>
              <a:t>Labor shortage</a:t>
            </a:r>
          </a:p>
          <a:p>
            <a:pPr lvl="1">
              <a:buClr>
                <a:schemeClr val="bg2">
                  <a:lumMod val="75000"/>
                </a:schemeClr>
              </a:buClr>
              <a:buSzPct val="145000"/>
              <a:buFont typeface="Wingdings" panose="05000000000000000000" pitchFamily="2" charset="2"/>
              <a:buChar char="§"/>
            </a:pPr>
            <a:endParaRPr lang="en-US" sz="2100" dirty="0"/>
          </a:p>
          <a:p>
            <a:pPr marL="457200" lvl="1" indent="0">
              <a:buClr>
                <a:schemeClr val="bg2">
                  <a:lumMod val="75000"/>
                </a:schemeClr>
              </a:buClr>
              <a:buSzPct val="145000"/>
              <a:buNone/>
            </a:pPr>
            <a:endParaRPr lang="en-US" sz="2100"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9</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4553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26504</TotalTime>
  <Words>665</Words>
  <Application>Microsoft Office PowerPoint</Application>
  <PresentationFormat>On-screen Show (4:3)</PresentationFormat>
  <Paragraphs>133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Calibri</vt:lpstr>
      <vt:lpstr>Calibri Light</vt:lpstr>
      <vt:lpstr>Tw Cen MT</vt:lpstr>
      <vt:lpstr>Wingdings</vt:lpstr>
      <vt:lpstr>Office Theme</vt:lpstr>
      <vt:lpstr>CITY OF STAMFORD E Gaynor Brennan Golf Course    Hidalgo Nagashima, CGCS Superintendent of Greens March 1 , 2023 </vt:lpstr>
      <vt:lpstr>Department Introduction &amp; Brief History</vt:lpstr>
      <vt:lpstr>PowerPoint Presentation</vt:lpstr>
      <vt:lpstr>PowerPoint Presentation</vt:lpstr>
      <vt:lpstr>Major changes </vt:lpstr>
      <vt:lpstr>PowerPoint Presentation</vt:lpstr>
      <vt:lpstr>FY 2023-2024 Goals</vt:lpstr>
      <vt:lpstr>Achievement Plan of Goals &amp; Priorities </vt:lpstr>
      <vt:lpstr>Obstacle Resolution to Obtain Department Goals </vt:lpstr>
      <vt:lpstr>Measurement of Success </vt:lpstr>
      <vt:lpstr>Budget Highlights </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Hidalgo Nagashima</cp:lastModifiedBy>
  <cp:revision>126</cp:revision>
  <cp:lastPrinted>2023-03-02T15:36:49Z</cp:lastPrinted>
  <dcterms:created xsi:type="dcterms:W3CDTF">2015-07-08T22:36:06Z</dcterms:created>
  <dcterms:modified xsi:type="dcterms:W3CDTF">2023-03-04T14:13:59Z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