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7"/>
  </p:notesMasterIdLst>
  <p:handoutMasterIdLst>
    <p:handoutMasterId r:id="rId8"/>
  </p:handoutMasterIdLst>
  <p:sldIdLst>
    <p:sldId id="264" r:id="rId2"/>
    <p:sldId id="279" r:id="rId3"/>
    <p:sldId id="275" r:id="rId4"/>
    <p:sldId id="278" r:id="rId5"/>
    <p:sldId id="281" r:id="rId6"/>
  </p:sldIdLst>
  <p:sldSz cx="9144000" cy="6858000" type="screen4x3"/>
  <p:notesSz cx="6950075" cy="9236075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6" userDrawn="1">
          <p15:clr>
            <a:srgbClr val="A4A3A4"/>
          </p15:clr>
        </p15:guide>
        <p15:guide id="2" pos="2185" userDrawn="1">
          <p15:clr>
            <a:srgbClr val="A4A3A4"/>
          </p15:clr>
        </p15:guide>
        <p15:guide id="3" orient="horz" pos="2909" userDrawn="1">
          <p15:clr>
            <a:srgbClr val="A4A3A4"/>
          </p15:clr>
        </p15:guide>
        <p15:guide id="4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>
      <p:cViewPr varScale="1">
        <p:scale>
          <a:sx n="106" d="100"/>
          <a:sy n="106" d="100"/>
        </p:scale>
        <p:origin x="120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886"/>
        <p:guide pos="2185"/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3012017" cy="46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8" rIns="92398" bIns="46198" numCol="1" anchor="t" anchorCtr="0" compatLnSpc="1">
            <a:prstTxWarp prst="textNoShape">
              <a:avLst/>
            </a:prstTxWarp>
          </a:bodyPr>
          <a:lstStyle>
            <a:lvl1pPr defTabSz="923228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470" y="0"/>
            <a:ext cx="3012017" cy="46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8" rIns="92398" bIns="46198" numCol="1" anchor="t" anchorCtr="0" compatLnSpc="1">
            <a:prstTxWarp prst="textNoShape">
              <a:avLst/>
            </a:prstTxWarp>
          </a:bodyPr>
          <a:lstStyle>
            <a:lvl1pPr algn="r" defTabSz="923228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8773318"/>
            <a:ext cx="3012017" cy="46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8" rIns="92398" bIns="46198" numCol="1" anchor="b" anchorCtr="0" compatLnSpc="1">
            <a:prstTxWarp prst="textNoShape">
              <a:avLst/>
            </a:prstTxWarp>
          </a:bodyPr>
          <a:lstStyle>
            <a:lvl1pPr defTabSz="923228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470" y="8773318"/>
            <a:ext cx="3012017" cy="46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8" rIns="92398" bIns="46198" numCol="1" anchor="b" anchorCtr="0" compatLnSpc="1">
            <a:prstTxWarp prst="textNoShape">
              <a:avLst/>
            </a:prstTxWarp>
          </a:bodyPr>
          <a:lstStyle>
            <a:lvl1pPr algn="r" defTabSz="923228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3012017" cy="46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8" rIns="92398" bIns="46198" numCol="1" anchor="ctr" anchorCtr="0" compatLnSpc="1">
            <a:prstTxWarp prst="textNoShape">
              <a:avLst/>
            </a:prstTxWarp>
          </a:bodyPr>
          <a:lstStyle>
            <a:lvl1pPr defTabSz="923228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059" y="0"/>
            <a:ext cx="3012016" cy="46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398" tIns="46198" rIns="92398" bIns="46198" numCol="1" anchor="ctr" anchorCtr="0" compatLnSpc="1">
            <a:prstTxWarp prst="textNoShape">
              <a:avLst/>
            </a:prstTxWarp>
          </a:bodyPr>
          <a:lstStyle>
            <a:lvl1pPr algn="r" defTabSz="923228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041" y="4387459"/>
            <a:ext cx="5097995" cy="4155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8" rIns="92398" bIns="461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8774908"/>
            <a:ext cx="3012017" cy="46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8" rIns="92398" bIns="46198" numCol="1" anchor="b" anchorCtr="0" compatLnSpc="1">
            <a:prstTxWarp prst="textNoShape">
              <a:avLst/>
            </a:prstTxWarp>
          </a:bodyPr>
          <a:lstStyle>
            <a:lvl1pPr defTabSz="923228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059" y="8774908"/>
            <a:ext cx="3012016" cy="46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398" tIns="46198" rIns="92398" bIns="46198" numCol="1" anchor="b" anchorCtr="0" compatLnSpc="1">
            <a:prstTxWarp prst="textNoShape">
              <a:avLst/>
            </a:prstTxWarp>
          </a:bodyPr>
          <a:lstStyle>
            <a:lvl1pPr algn="r" defTabSz="923228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BE1DC-9567-4DF2-A5A4-E70526E5C522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5987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>
                <a:latin typeface="Times New Roman" pitchFamily="18" charset="0"/>
              </a:endParaRPr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 dirty="0">
                <a:latin typeface="Times New Roman" pitchFamily="18" charset="0"/>
              </a:endParaRPr>
            </a:p>
          </p:txBody>
        </p:sp>
        <p:grpSp>
          <p:nvGrpSpPr>
            <p:cNvPr id="9011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9011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1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2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2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2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2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2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2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2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012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9012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012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013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46DDD6-E68C-4F7C-AF23-735217335D9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01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7F0CE1-866A-4BD4-ACD1-A60431EE721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35495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60F03A-583D-4A9B-999F-74DA13C958E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8633113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r>
              <a:rPr lang="en-US" dirty="0"/>
              <a:t>Click icon to add clip art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BBBF2EB-0ABC-420B-9A3A-3FEA6EB3E23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169426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r>
              <a:rPr lang="en-US" dirty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364151F-E22A-4E1F-80D9-891E81A5768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0121469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7C54018-77D9-4F9E-B61C-ADBB8299D2A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61668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4897187-BCAA-470B-862C-7D8D4EF39AE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894520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FDC3A4-3ECB-4CC5-8031-F712224A9F4A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780468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163D5B-07E7-4F0E-BCB2-32B96E85206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30431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242185-4B3A-4B3C-B1A3-48131BA4B7C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224913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775048-FC03-4291-928B-BDB9F655CF7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65104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95582-20C7-4B36-B562-5BE424F7108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697862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E3C68F-1F6D-40C9-9574-8D30D2C4248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96593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7432F6-7821-4653-A61A-EEA69F8A5E0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840520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6CA6EF-D364-49C2-8EF9-0228E40A8C9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87316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90A2963-3AE2-4712-B816-981AE9D70521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8909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90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>
                <a:latin typeface="Times New Roman" pitchFamily="18" charset="0"/>
              </a:endParaRPr>
            </a:p>
          </p:txBody>
        </p:sp>
        <p:sp>
          <p:nvSpPr>
            <p:cNvPr id="8909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 dirty="0">
                <a:latin typeface="Times New Roman" pitchFamily="18" charset="0"/>
              </a:endParaRPr>
            </a:p>
          </p:txBody>
        </p:sp>
        <p:sp>
          <p:nvSpPr>
            <p:cNvPr id="8909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dirty="0">
                <a:solidFill>
                  <a:schemeClr val="hlink"/>
                </a:solidFill>
              </a:endParaRPr>
            </a:p>
          </p:txBody>
        </p:sp>
        <p:sp>
          <p:nvSpPr>
            <p:cNvPr id="8909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dirty="0">
                <a:solidFill>
                  <a:schemeClr val="hlink"/>
                </a:solidFill>
              </a:endParaRPr>
            </a:p>
          </p:txBody>
        </p:sp>
        <p:sp>
          <p:nvSpPr>
            <p:cNvPr id="8909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8909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dirty="0">
                <a:solidFill>
                  <a:schemeClr val="hlink"/>
                </a:solidFill>
              </a:endParaRPr>
            </a:p>
          </p:txBody>
        </p:sp>
        <p:sp>
          <p:nvSpPr>
            <p:cNvPr id="8909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 dirty="0">
                <a:latin typeface="Times New Roman" pitchFamily="18" charset="0"/>
              </a:endParaRPr>
            </a:p>
          </p:txBody>
        </p:sp>
        <p:sp>
          <p:nvSpPr>
            <p:cNvPr id="8910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8910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8910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91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91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ransition spd="slow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1816424"/>
            <a:ext cx="6480175" cy="223138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300" dirty="0">
                <a:solidFill>
                  <a:schemeClr val="bg1"/>
                </a:solidFill>
              </a:rPr>
              <a:t>FY </a:t>
            </a:r>
            <a:r>
              <a:rPr lang="en-US" altLang="en-US" sz="3300" dirty="0" smtClean="0">
                <a:solidFill>
                  <a:schemeClr val="bg1"/>
                </a:solidFill>
              </a:rPr>
              <a:t>2023-24</a:t>
            </a:r>
            <a:r>
              <a:rPr lang="en-US" altLang="en-US" sz="3300" dirty="0">
                <a:solidFill>
                  <a:schemeClr val="bg1"/>
                </a:solidFill>
              </a:rPr>
              <a:t/>
            </a:r>
            <a:br>
              <a:rPr lang="en-US" altLang="en-US" sz="3300" dirty="0">
                <a:solidFill>
                  <a:schemeClr val="bg1"/>
                </a:solidFill>
              </a:rPr>
            </a:br>
            <a:r>
              <a:rPr lang="en-US" altLang="en-US" sz="3300" dirty="0" smtClean="0">
                <a:solidFill>
                  <a:schemeClr val="bg1"/>
                </a:solidFill>
              </a:rPr>
              <a:t>Budget Presentation</a:t>
            </a:r>
            <a:br>
              <a:rPr lang="en-US" altLang="en-US" sz="3300" dirty="0" smtClean="0">
                <a:solidFill>
                  <a:schemeClr val="bg1"/>
                </a:solidFill>
              </a:rPr>
            </a:br>
            <a:r>
              <a:rPr lang="en-US" altLang="en-US" sz="3300" dirty="0">
                <a:solidFill>
                  <a:schemeClr val="bg1"/>
                </a:solidFill>
              </a:rPr>
              <a:t/>
            </a:r>
            <a:br>
              <a:rPr lang="en-US" altLang="en-US" sz="3300" dirty="0">
                <a:solidFill>
                  <a:schemeClr val="bg1"/>
                </a:solidFill>
              </a:rPr>
            </a:br>
            <a:endParaRPr lang="en-US" altLang="en-US" sz="4000" dirty="0">
              <a:solidFill>
                <a:schemeClr val="bg1"/>
              </a:solidFill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186545" y="381000"/>
            <a:ext cx="3962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b="1" dirty="0">
                <a:solidFill>
                  <a:schemeClr val="accent2"/>
                </a:solidFill>
              </a:rPr>
              <a:t>City of Stamford </a:t>
            </a:r>
            <a:r>
              <a:rPr lang="en-US" altLang="en-US" sz="2800" b="1" dirty="0" smtClean="0">
                <a:solidFill>
                  <a:schemeClr val="accent2"/>
                </a:solidFill>
              </a:rPr>
              <a:t>Fire Department</a:t>
            </a:r>
            <a:endParaRPr lang="en-US" altLang="en-US" sz="28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9" y="4315575"/>
            <a:ext cx="1981201" cy="246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Department Changes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4273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Changes in Department Budget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smtClean="0"/>
              <a:t>FY2022/23           </a:t>
            </a:r>
            <a:r>
              <a:rPr lang="en-US" sz="2000" dirty="0" smtClean="0"/>
              <a:t>To         </a:t>
            </a:r>
            <a:r>
              <a:rPr lang="en-US" sz="2000" dirty="0" smtClean="0"/>
              <a:t>FY2023/24</a:t>
            </a:r>
            <a:endParaRPr lang="en-US" sz="20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/>
              <a:t>Increase to </a:t>
            </a:r>
            <a:r>
              <a:rPr lang="en-US" sz="2000" dirty="0" smtClean="0"/>
              <a:t>LRFD - </a:t>
            </a:r>
            <a:r>
              <a:rPr lang="en-US" sz="2000" dirty="0"/>
              <a:t>CBA Salary increase</a:t>
            </a:r>
            <a:endParaRPr lang="en-US" sz="20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/>
              <a:t>Increase to </a:t>
            </a:r>
            <a:r>
              <a:rPr lang="en-US" sz="2000" dirty="0" smtClean="0"/>
              <a:t>Alarm &amp; Systems Maintenance </a:t>
            </a:r>
            <a:r>
              <a:rPr lang="en-US" sz="2000" dirty="0"/>
              <a:t>- Replacing station alerting. Replacing RMS and adding Pre-Plan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/>
              <a:t>Increase to </a:t>
            </a:r>
            <a:r>
              <a:rPr lang="en-US" sz="2000" dirty="0"/>
              <a:t>Overtime - We hired 19 firefighter to fill vacancies, more vacancies expected after July 1st. New firefighters will not reduce overtime till September. Firefighter </a:t>
            </a:r>
            <a:r>
              <a:rPr lang="en-US" sz="2000" dirty="0" smtClean="0"/>
              <a:t>Academy</a:t>
            </a:r>
            <a:endParaRPr lang="en-US" sz="20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/>
              <a:t>Increase to </a:t>
            </a:r>
            <a:r>
              <a:rPr lang="en-US" sz="2000" dirty="0" smtClean="0"/>
              <a:t>Utilities and Fuel 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/>
              <a:t>Increase to Vehicle Maintenance - </a:t>
            </a:r>
            <a:r>
              <a:rPr lang="en-US" sz="2000" dirty="0"/>
              <a:t>Our fleet is aging and </a:t>
            </a:r>
            <a:r>
              <a:rPr lang="en-US" sz="2000" dirty="0" smtClean="0"/>
              <a:t>growing.</a:t>
            </a:r>
            <a:r>
              <a:rPr lang="en-US" sz="2000" dirty="0" smtClean="0"/>
              <a:t> </a:t>
            </a:r>
          </a:p>
          <a:p>
            <a:pPr marL="514350" indent="-514350">
              <a:buFont typeface="+mj-lt"/>
              <a:buAutoNum type="romanUcPeriod"/>
            </a:pPr>
            <a:endParaRPr lang="en-US" sz="2000" dirty="0" smtClean="0"/>
          </a:p>
          <a:p>
            <a:pPr marL="514350" indent="-514350">
              <a:buFont typeface="+mj-lt"/>
              <a:buAutoNum type="romanUcPeriod"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042501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26" y="547399"/>
            <a:ext cx="8229600" cy="883227"/>
          </a:xfrm>
        </p:spPr>
        <p:txBody>
          <a:bodyPr/>
          <a:lstStyle/>
          <a:p>
            <a:r>
              <a:rPr lang="en-US" sz="2800" b="1" i="1" dirty="0" smtClean="0"/>
              <a:t>Capital Request </a:t>
            </a:r>
            <a:r>
              <a:rPr lang="en-US" sz="2800" b="1" i="1" dirty="0" smtClean="0"/>
              <a:t>2023-24</a:t>
            </a:r>
            <a:endParaRPr lang="en-US" sz="32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3184525"/>
            <a:ext cx="12382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dirty="0" smtClean="0"/>
              <a:t>Apparatus $1.7M</a:t>
            </a:r>
          </a:p>
          <a:p>
            <a:r>
              <a:rPr lang="en-US" dirty="0" smtClean="0"/>
              <a:t>Hydrants </a:t>
            </a:r>
            <a:r>
              <a:rPr lang="en-US" dirty="0" smtClean="0"/>
              <a:t>$</a:t>
            </a:r>
            <a:r>
              <a:rPr lang="en-US" dirty="0"/>
              <a:t>5</a:t>
            </a:r>
            <a:r>
              <a:rPr lang="en-US" dirty="0" smtClean="0"/>
              <a:t>00</a:t>
            </a:r>
            <a:r>
              <a:rPr lang="en-US" dirty="0" smtClean="0"/>
              <a:t>K</a:t>
            </a:r>
            <a:endParaRPr lang="en-US" dirty="0" smtClean="0"/>
          </a:p>
          <a:p>
            <a:r>
              <a:rPr lang="en-US" dirty="0" smtClean="0"/>
              <a:t>PPE $</a:t>
            </a:r>
            <a:r>
              <a:rPr lang="en-US" dirty="0" smtClean="0"/>
              <a:t>50K</a:t>
            </a:r>
          </a:p>
          <a:p>
            <a:r>
              <a:rPr lang="en-US" dirty="0" smtClean="0"/>
              <a:t>Glenbrook roof repairs and g</a:t>
            </a:r>
            <a:r>
              <a:rPr lang="en-US" dirty="0" smtClean="0"/>
              <a:t>enerator $</a:t>
            </a:r>
            <a:r>
              <a:rPr lang="en-US" dirty="0" smtClean="0"/>
              <a:t>200</a:t>
            </a:r>
            <a:r>
              <a:rPr lang="en-US" dirty="0" smtClean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2570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Productivity and Efficiency Improvements</a:t>
            </a:r>
            <a:r>
              <a:rPr lang="en-US" sz="3600" dirty="0" smtClean="0"/>
              <a:t>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sz="2000" dirty="0" smtClean="0"/>
              <a:t>New records management </a:t>
            </a:r>
            <a:r>
              <a:rPr lang="en-US" sz="2000" dirty="0" smtClean="0"/>
              <a:t>system with Pre-Plan and community portal.</a:t>
            </a:r>
            <a:endParaRPr lang="en-US" sz="2000" dirty="0" smtClean="0"/>
          </a:p>
          <a:p>
            <a:r>
              <a:rPr lang="en-US" sz="2000" dirty="0" smtClean="0"/>
              <a:t>New </a:t>
            </a:r>
            <a:r>
              <a:rPr lang="en-US" sz="2000" dirty="0" smtClean="0"/>
              <a:t>incident command vehicle/technology.</a:t>
            </a:r>
            <a:endParaRPr lang="en-US" sz="2000" dirty="0" smtClean="0"/>
          </a:p>
          <a:p>
            <a:r>
              <a:rPr lang="en-US" sz="2000" dirty="0" smtClean="0"/>
              <a:t>Water mains and hydrants were improved in multiple parts of the city.</a:t>
            </a:r>
          </a:p>
          <a:p>
            <a:r>
              <a:rPr lang="en-US" sz="2000" dirty="0" smtClean="0"/>
              <a:t>Upgrade </a:t>
            </a:r>
            <a:r>
              <a:rPr lang="en-US" sz="2000" dirty="0" smtClean="0"/>
              <a:t>to station alerting </a:t>
            </a:r>
            <a:r>
              <a:rPr lang="en-US" sz="2000" dirty="0" smtClean="0"/>
              <a:t>system and digital paging. Will reduce response time. </a:t>
            </a:r>
            <a:endParaRPr lang="en-US" sz="2000" dirty="0" smtClean="0"/>
          </a:p>
          <a:p>
            <a:r>
              <a:rPr lang="en-US" sz="2000" dirty="0" smtClean="0"/>
              <a:t>Continue radio </a:t>
            </a:r>
            <a:r>
              <a:rPr lang="en-US" sz="2000" dirty="0" smtClean="0"/>
              <a:t>upgrades. </a:t>
            </a:r>
            <a:r>
              <a:rPr lang="en-US" sz="2000" dirty="0" smtClean="0"/>
              <a:t>Allows multi jurisdiction communications.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69890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26" y="547399"/>
            <a:ext cx="8229600" cy="883227"/>
          </a:xfrm>
        </p:spPr>
        <p:txBody>
          <a:bodyPr/>
          <a:lstStyle/>
          <a:p>
            <a:r>
              <a:rPr lang="en-US" sz="2800" b="1" i="1" dirty="0" smtClean="0"/>
              <a:t>Major Department Contributions Made </a:t>
            </a:r>
            <a:r>
              <a:rPr lang="en-US" sz="2800" b="1" i="1" dirty="0" smtClean="0"/>
              <a:t>2022-23</a:t>
            </a:r>
            <a:endParaRPr lang="en-US" sz="32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3184525"/>
            <a:ext cx="12382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sz="2000" dirty="0" smtClean="0"/>
              <a:t>2021 Ford F250 delivered </a:t>
            </a:r>
            <a:r>
              <a:rPr lang="en-US" sz="2000" dirty="0" smtClean="0"/>
              <a:t>and </a:t>
            </a:r>
            <a:r>
              <a:rPr lang="en-US" sz="2000" dirty="0" smtClean="0"/>
              <a:t>put </a:t>
            </a:r>
            <a:r>
              <a:rPr lang="en-US" sz="2000" dirty="0" smtClean="0"/>
              <a:t>in service as </a:t>
            </a:r>
            <a:r>
              <a:rPr lang="en-US" sz="2000" dirty="0" smtClean="0"/>
              <a:t>Unit 4 (command).</a:t>
            </a:r>
            <a:endParaRPr lang="en-US" sz="2000" dirty="0" smtClean="0"/>
          </a:p>
          <a:p>
            <a:r>
              <a:rPr lang="en-US" sz="2000" dirty="0" smtClean="0"/>
              <a:t>2022 Pierce </a:t>
            </a:r>
            <a:r>
              <a:rPr lang="en-US" sz="2000" dirty="0" smtClean="0"/>
              <a:t>Ascendant </a:t>
            </a:r>
            <a:r>
              <a:rPr lang="en-US" sz="2000" dirty="0" smtClean="0"/>
              <a:t>100’ </a:t>
            </a:r>
            <a:r>
              <a:rPr lang="en-US" sz="2000" dirty="0" smtClean="0"/>
              <a:t>Tower ordered to be </a:t>
            </a:r>
            <a:r>
              <a:rPr lang="en-US" sz="2000" dirty="0" smtClean="0"/>
              <a:t>delivered 1Qt 2024. </a:t>
            </a:r>
          </a:p>
          <a:p>
            <a:r>
              <a:rPr lang="en-US" sz="2000" dirty="0" smtClean="0"/>
              <a:t>About 100 hydrants replaced through out the city.</a:t>
            </a:r>
          </a:p>
          <a:p>
            <a:r>
              <a:rPr lang="en-US" sz="2000" dirty="0" smtClean="0"/>
              <a:t>Station 4 bathroom upgrade.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21569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Grant proposa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Grant proposal</Template>
  <TotalTime>58078</TotalTime>
  <Words>213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Times New Roman</vt:lpstr>
      <vt:lpstr>Wingdings</vt:lpstr>
      <vt:lpstr>Grant proposal</vt:lpstr>
      <vt:lpstr>FY 2023-24 Budget Presentation  </vt:lpstr>
      <vt:lpstr>Department Changes </vt:lpstr>
      <vt:lpstr>Capital Request 2023-24</vt:lpstr>
      <vt:lpstr>Productivity and Efficiency Improvements </vt:lpstr>
      <vt:lpstr>Major Department Contributions Made 2022-23</vt:lpstr>
    </vt:vector>
  </TitlesOfParts>
  <Company>City of Stamford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Administrator</dc:creator>
  <cp:lastModifiedBy>Robles, Miguel</cp:lastModifiedBy>
  <cp:revision>152</cp:revision>
  <cp:lastPrinted>2023-03-16T13:40:35Z</cp:lastPrinted>
  <dcterms:created xsi:type="dcterms:W3CDTF">2015-07-08T22:36:06Z</dcterms:created>
  <dcterms:modified xsi:type="dcterms:W3CDTF">2023-03-16T14:02:28Z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