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9"/>
  </p:notesMasterIdLst>
  <p:handoutMasterIdLst>
    <p:handoutMasterId r:id="rId10"/>
  </p:handoutMasterIdLst>
  <p:sldIdLst>
    <p:sldId id="279" r:id="rId2"/>
    <p:sldId id="278" r:id="rId3"/>
    <p:sldId id="283" r:id="rId4"/>
    <p:sldId id="274" r:id="rId5"/>
    <p:sldId id="282" r:id="rId6"/>
    <p:sldId id="257" r:id="rId7"/>
    <p:sldId id="281" r:id="rId8"/>
  </p:sldIdLst>
  <p:sldSz cx="9144000" cy="6858000" type="screen4x3"/>
  <p:notesSz cx="7010400" cy="9296400"/>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94" autoAdjust="0"/>
  </p:normalViewPr>
  <p:slideViewPr>
    <p:cSldViewPr>
      <p:cViewPr varScale="1">
        <p:scale>
          <a:sx n="96" d="100"/>
          <a:sy n="96" d="100"/>
        </p:scale>
        <p:origin x="1698" y="9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reed@stamfordct.go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BUILDING DEPARTMENT</a:t>
            </a:r>
            <a:br>
              <a:rPr lang="en-US" sz="4200" b="1" dirty="0"/>
            </a:br>
            <a:br>
              <a:rPr lang="en-US" sz="4200" b="1" dirty="0"/>
            </a:br>
            <a:br>
              <a:rPr lang="en-US" sz="4200" b="1" dirty="0"/>
            </a:br>
            <a:br>
              <a:rPr lang="en-US" sz="4200" b="1" dirty="0"/>
            </a:br>
            <a:r>
              <a:rPr lang="en-US" sz="2000" b="1" dirty="0"/>
              <a:t>Shawn Reed</a:t>
            </a:r>
            <a:br>
              <a:rPr lang="en-US" sz="2000" b="1" dirty="0"/>
            </a:br>
            <a:r>
              <a:rPr lang="en-US" sz="2000" b="1" dirty="0">
                <a:hlinkClick r:id="rId2"/>
              </a:rPr>
              <a:t>sreed@stamfordct.gov</a:t>
            </a:r>
            <a:br>
              <a:rPr lang="en-US" sz="2000" b="1" dirty="0"/>
            </a:br>
            <a:r>
              <a:rPr lang="en-US" sz="2000" b="1" dirty="0"/>
              <a:t>March 28, 2023</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3"/>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895417" y="2251517"/>
            <a:ext cx="7886700" cy="2095502"/>
          </a:xfrm>
        </p:spPr>
        <p:txBody>
          <a:bodyPr>
            <a:norm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a:t>Mission: </a:t>
            </a:r>
            <a:r>
              <a:rPr kumimoji="0" lang="en-US" sz="1900" b="1" i="0" u="none" strike="noStrike" kern="1200" cap="none" spc="0" normalizeH="0" baseline="0" noProof="0" dirty="0">
                <a:ln>
                  <a:noFill/>
                </a:ln>
                <a:solidFill>
                  <a:srgbClr val="000000"/>
                </a:solidFill>
                <a:effectLst/>
                <a:uLnTx/>
                <a:uFillTx/>
                <a:latin typeface="Arial" charset="0"/>
                <a:ea typeface="+mn-ea"/>
                <a:cs typeface="+mn-cs"/>
              </a:rPr>
              <a:t>The Building Department’s mission is to protect the health, safety and welfare of the Stamford Community by ensuring that construction, renovation, alteration, repair, move or demolition of buildings conform to applicable requirements of the State Building, Mechanical, Electrical, Plumbing and Demolition codes, regulations and ordinances.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800" b="1" i="0" u="none" strike="noStrike" kern="1200" cap="none" spc="0" normalizeH="0" baseline="0" noProof="0" dirty="0">
              <a:ln>
                <a:noFill/>
              </a:ln>
              <a:solidFill>
                <a:srgbClr val="000000"/>
              </a:solidFill>
              <a:effectLst/>
              <a:uLnTx/>
              <a:uFillTx/>
              <a:latin typeface="Arial" charset="0"/>
              <a:ea typeface="+mn-ea"/>
              <a:cs typeface="+mn-cs"/>
            </a:endParaRP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1D1C-3ED8-184D-A973-1D8508C8795E}"/>
              </a:ext>
            </a:extLst>
          </p:cNvPr>
          <p:cNvSpPr>
            <a:spLocks noGrp="1"/>
          </p:cNvSpPr>
          <p:nvPr>
            <p:ph type="title"/>
          </p:nvPr>
        </p:nvSpPr>
        <p:spPr/>
        <p:txBody>
          <a:bodyPr/>
          <a:lstStyle/>
          <a:p>
            <a:r>
              <a:rPr lang="en-US" dirty="0"/>
              <a:t>Department Overview </a:t>
            </a:r>
          </a:p>
        </p:txBody>
      </p:sp>
      <p:graphicFrame>
        <p:nvGraphicFramePr>
          <p:cNvPr id="6" name="Table 6">
            <a:extLst>
              <a:ext uri="{FF2B5EF4-FFF2-40B4-BE49-F238E27FC236}">
                <a16:creationId xmlns:a16="http://schemas.microsoft.com/office/drawing/2014/main" id="{64769879-CC67-F2C6-443C-C40C0EE79E05}"/>
              </a:ext>
            </a:extLst>
          </p:cNvPr>
          <p:cNvGraphicFramePr>
            <a:graphicFrameLocks noGrp="1"/>
          </p:cNvGraphicFramePr>
          <p:nvPr>
            <p:ph idx="1"/>
            <p:extLst>
              <p:ext uri="{D42A27DB-BD31-4B8C-83A1-F6EECF244321}">
                <p14:modId xmlns:p14="http://schemas.microsoft.com/office/powerpoint/2010/main" val="2126335979"/>
              </p:ext>
            </p:extLst>
          </p:nvPr>
        </p:nvGraphicFramePr>
        <p:xfrm>
          <a:off x="628650" y="1825625"/>
          <a:ext cx="7886700" cy="35712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150813956"/>
                    </a:ext>
                  </a:extLst>
                </a:gridCol>
                <a:gridCol w="4495800">
                  <a:extLst>
                    <a:ext uri="{9D8B030D-6E8A-4147-A177-3AD203B41FA5}">
                      <a16:colId xmlns:a16="http://schemas.microsoft.com/office/drawing/2014/main" val="710997074"/>
                    </a:ext>
                  </a:extLst>
                </a:gridCol>
                <a:gridCol w="2190750">
                  <a:extLst>
                    <a:ext uri="{9D8B030D-6E8A-4147-A177-3AD203B41FA5}">
                      <a16:colId xmlns:a16="http://schemas.microsoft.com/office/drawing/2014/main" val="1778624114"/>
                    </a:ext>
                  </a:extLst>
                </a:gridCol>
              </a:tblGrid>
              <a:tr h="370840">
                <a:tc>
                  <a:txBody>
                    <a:bodyPr/>
                    <a:lstStyle/>
                    <a:p>
                      <a:r>
                        <a:rPr lang="en-US" dirty="0"/>
                        <a:t>Programs</a:t>
                      </a:r>
                    </a:p>
                  </a:txBody>
                  <a:tcPr/>
                </a:tc>
                <a:tc>
                  <a:txBody>
                    <a:bodyPr/>
                    <a:lstStyle/>
                    <a:p>
                      <a:r>
                        <a:rPr lang="en-US" dirty="0"/>
                        <a:t>Services Provided</a:t>
                      </a:r>
                    </a:p>
                  </a:txBody>
                  <a:tcPr/>
                </a:tc>
                <a:tc>
                  <a:txBody>
                    <a:bodyPr/>
                    <a:lstStyle/>
                    <a:p>
                      <a:r>
                        <a:rPr lang="en-US" dirty="0"/>
                        <a:t>Approx. Volume</a:t>
                      </a:r>
                    </a:p>
                  </a:txBody>
                  <a:tcPr/>
                </a:tc>
                <a:extLst>
                  <a:ext uri="{0D108BD9-81ED-4DB2-BD59-A6C34878D82A}">
                    <a16:rowId xmlns:a16="http://schemas.microsoft.com/office/drawing/2014/main" val="8778142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CACAFF">
                              <a:lumMod val="50000"/>
                            </a:srgbClr>
                          </a:solidFill>
                          <a:effectLst/>
                          <a:uLnTx/>
                          <a:uFillTx/>
                          <a:latin typeface="Arial"/>
                          <a:ea typeface="+mn-ea"/>
                          <a:cs typeface="+mn-cs"/>
                        </a:rPr>
                        <a:t>Critical &amp; Mandated </a:t>
                      </a:r>
                    </a:p>
                    <a:p>
                      <a:endParaRPr lang="en-US" dirty="0"/>
                    </a:p>
                  </a:txBody>
                  <a:tcPr/>
                </a:tc>
                <a:tc>
                  <a:txBody>
                    <a:bodyPr/>
                    <a:lstStyle/>
                    <a:p>
                      <a:r>
                        <a:rPr lang="en-US" dirty="0"/>
                        <a:t>Issuance of Building Permits</a:t>
                      </a:r>
                    </a:p>
                    <a:p>
                      <a:r>
                        <a:rPr lang="en-US" dirty="0"/>
                        <a:t>Construction Phase Inspections and Close-out</a:t>
                      </a:r>
                    </a:p>
                    <a:p>
                      <a:r>
                        <a:rPr lang="en-US" dirty="0"/>
                        <a:t>Building Code Enforcement / Complaint Investigations</a:t>
                      </a:r>
                    </a:p>
                    <a:p>
                      <a:r>
                        <a:rPr lang="en-US" dirty="0"/>
                        <a:t>Incident Management. (emergency call-outs)</a:t>
                      </a:r>
                    </a:p>
                    <a:p>
                      <a:endParaRPr lang="en-US" dirty="0"/>
                    </a:p>
                  </a:txBody>
                  <a:tcPr/>
                </a:tc>
                <a:tc>
                  <a:txBody>
                    <a:bodyPr/>
                    <a:lstStyle/>
                    <a:p>
                      <a:pPr algn="ctr"/>
                      <a:r>
                        <a:rPr lang="en-US" sz="1800" dirty="0"/>
                        <a:t>180/week</a:t>
                      </a:r>
                    </a:p>
                    <a:p>
                      <a:pPr algn="ctr"/>
                      <a:r>
                        <a:rPr lang="en-US" sz="1800" dirty="0"/>
                        <a:t>252/week</a:t>
                      </a:r>
                    </a:p>
                    <a:p>
                      <a:pPr algn="ctr"/>
                      <a:r>
                        <a:rPr lang="en-US" sz="1800" dirty="0"/>
                        <a:t>2/week</a:t>
                      </a:r>
                    </a:p>
                    <a:p>
                      <a:pPr algn="ctr"/>
                      <a:endParaRPr lang="en-US" sz="1800" dirty="0"/>
                    </a:p>
                    <a:p>
                      <a:pPr algn="ctr"/>
                      <a:r>
                        <a:rPr lang="en-US" sz="1800" dirty="0"/>
                        <a:t>Varies (less than 1/week</a:t>
                      </a:r>
                    </a:p>
                    <a:p>
                      <a:endParaRPr lang="en-US" dirty="0"/>
                    </a:p>
                  </a:txBody>
                  <a:tcPr/>
                </a:tc>
                <a:extLst>
                  <a:ext uri="{0D108BD9-81ED-4DB2-BD59-A6C34878D82A}">
                    <a16:rowId xmlns:a16="http://schemas.microsoft.com/office/drawing/2014/main" val="36842828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CACAFF">
                              <a:lumMod val="50000"/>
                            </a:srgbClr>
                          </a:solidFill>
                          <a:effectLst/>
                          <a:uLnTx/>
                          <a:uFillTx/>
                          <a:latin typeface="Arial"/>
                          <a:ea typeface="+mn-ea"/>
                          <a:cs typeface="+mn-cs"/>
                        </a:rPr>
                        <a:t>Other</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Outreach – Plan Review Meetings, Web Page, FAQs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Technical Support for City Projects</a:t>
                      </a:r>
                    </a:p>
                    <a:p>
                      <a:endParaRPr lang="en-US" dirty="0"/>
                    </a:p>
                  </a:txBody>
                  <a:tcPr/>
                </a:tc>
                <a:tc>
                  <a:txBody>
                    <a:bodyPr/>
                    <a:lstStyle/>
                    <a:p>
                      <a:endParaRPr lang="en-US" dirty="0"/>
                    </a:p>
                  </a:txBody>
                  <a:tcPr/>
                </a:tc>
                <a:extLst>
                  <a:ext uri="{0D108BD9-81ED-4DB2-BD59-A6C34878D82A}">
                    <a16:rowId xmlns:a16="http://schemas.microsoft.com/office/drawing/2014/main" val="2317785516"/>
                  </a:ext>
                </a:extLst>
              </a:tr>
            </a:tbl>
          </a:graphicData>
        </a:graphic>
      </p:graphicFrame>
      <p:sp>
        <p:nvSpPr>
          <p:cNvPr id="4" name="Slide Number Placeholder 3">
            <a:extLst>
              <a:ext uri="{FF2B5EF4-FFF2-40B4-BE49-F238E27FC236}">
                <a16:creationId xmlns:a16="http://schemas.microsoft.com/office/drawing/2014/main" id="{DEA4B915-9767-7D20-DA61-BC37AF6FCBDA}"/>
              </a:ext>
            </a:extLst>
          </p:cNvPr>
          <p:cNvSpPr>
            <a:spLocks noGrp="1"/>
          </p:cNvSpPr>
          <p:nvPr>
            <p:ph type="sldNum" sz="quarter" idx="12"/>
          </p:nvPr>
        </p:nvSpPr>
        <p:spPr/>
        <p:txBody>
          <a:bodyPr/>
          <a:lstStyle/>
          <a:p>
            <a:fld id="{72FDC3A4-3ECB-4CC5-8031-F712224A9F4A}" type="slidenum">
              <a:rPr lang="en-US" altLang="en-US" smtClean="0"/>
              <a:pPr/>
              <a:t>3</a:t>
            </a:fld>
            <a:endParaRPr lang="en-US" altLang="en-US" dirty="0"/>
          </a:p>
        </p:txBody>
      </p:sp>
    </p:spTree>
    <p:extLst>
      <p:ext uri="{BB962C8B-B14F-4D97-AF65-F5344CB8AC3E}">
        <p14:creationId xmlns:p14="http://schemas.microsoft.com/office/powerpoint/2010/main" val="3223875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490436"/>
            <a:ext cx="7281746" cy="3567173"/>
          </a:xfrm>
        </p:spPr>
        <p:txBody>
          <a:bodyPr anchor="ctr">
            <a:normAutofit/>
          </a:bodyPr>
          <a:lstStyle/>
          <a:p>
            <a:pPr marL="457200" lvl="1" indent="0">
              <a:buClr>
                <a:schemeClr val="bg2">
                  <a:lumMod val="75000"/>
                </a:schemeClr>
              </a:buClr>
              <a:buSzPct val="145000"/>
              <a:buNone/>
            </a:pPr>
            <a:r>
              <a:rPr lang="en-US" sz="2100" dirty="0"/>
              <a:t>Ongoing enhancements to the online permit portal</a:t>
            </a:r>
          </a:p>
          <a:p>
            <a:pPr lvl="2">
              <a:buClr>
                <a:schemeClr val="bg2">
                  <a:lumMod val="75000"/>
                </a:schemeClr>
              </a:buClr>
              <a:buSzPct val="145000"/>
              <a:buFont typeface="Wingdings" panose="05000000000000000000" pitchFamily="2" charset="2"/>
              <a:buChar char="§"/>
            </a:pPr>
            <a:r>
              <a:rPr lang="en-US" sz="1700" dirty="0"/>
              <a:t>Adjustments to workflow process and notifications to internal staff member to improve customer experience and follow-up</a:t>
            </a:r>
          </a:p>
          <a:p>
            <a:pPr marL="457200" lvl="1" indent="0">
              <a:buClr>
                <a:schemeClr val="bg2">
                  <a:lumMod val="75000"/>
                </a:schemeClr>
              </a:buClr>
              <a:buSzPct val="145000"/>
              <a:buNone/>
            </a:pPr>
            <a:endParaRPr lang="en-US" sz="2100" dirty="0"/>
          </a:p>
          <a:p>
            <a:pPr marL="457200" lvl="1" indent="0">
              <a:buClr>
                <a:schemeClr val="bg2">
                  <a:lumMod val="75000"/>
                </a:schemeClr>
              </a:buClr>
              <a:buSzPct val="145000"/>
              <a:buNone/>
            </a:pPr>
            <a:r>
              <a:rPr lang="en-US" sz="2100" dirty="0"/>
              <a:t>Updated 16-year-old formulas for cost of construction to better valuate the cost of projects in today’s dollars</a:t>
            </a:r>
          </a:p>
          <a:p>
            <a:pPr lvl="2">
              <a:buClr>
                <a:schemeClr val="bg2">
                  <a:lumMod val="75000"/>
                </a:schemeClr>
              </a:buClr>
              <a:buSzPct val="145000"/>
              <a:buFont typeface="Wingdings" panose="05000000000000000000" pitchFamily="2" charset="2"/>
              <a:buChar char="§"/>
            </a:pPr>
            <a:r>
              <a:rPr lang="en-US" sz="1700" dirty="0"/>
              <a:t>Impacts permit fees collected</a:t>
            </a:r>
          </a:p>
          <a:p>
            <a:pPr lvl="2">
              <a:buClr>
                <a:schemeClr val="bg2">
                  <a:lumMod val="75000"/>
                </a:schemeClr>
              </a:buClr>
              <a:buSzPct val="145000"/>
              <a:buFont typeface="Wingdings" panose="05000000000000000000" pitchFamily="2" charset="2"/>
              <a:buChar char="§"/>
            </a:pPr>
            <a:r>
              <a:rPr lang="en-US" sz="1700" dirty="0"/>
              <a:t>Researched industry rates for commercial construction and permit fee rates for comparable cities</a:t>
            </a:r>
          </a:p>
          <a:p>
            <a:pPr lvl="1">
              <a:buFont typeface="Wingdings" panose="05000000000000000000" pitchFamily="2" charset="2"/>
              <a:buChar char="§"/>
            </a:pPr>
            <a:endParaRPr lang="en-US" sz="2100" i="1" dirty="0"/>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4</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200" y="185795"/>
            <a:ext cx="1600200" cy="1600200"/>
          </a:xfrm>
          <a:prstGeom prst="rect">
            <a:avLst/>
          </a:prstGeom>
        </p:spPr>
      </p:pic>
      <p:sp>
        <p:nvSpPr>
          <p:cNvPr id="50179" name="Rectangle 3"/>
          <p:cNvSpPr>
            <a:spLocks noGrp="1" noChangeArrowheads="1"/>
          </p:cNvSpPr>
          <p:nvPr>
            <p:ph idx="1"/>
          </p:nvPr>
        </p:nvSpPr>
        <p:spPr>
          <a:xfrm>
            <a:off x="1752600" y="1219200"/>
            <a:ext cx="7025641" cy="5029200"/>
          </a:xfrm>
        </p:spPr>
        <p:txBody>
          <a:bodyPr anchor="t">
            <a:normAutofit fontScale="92500" lnSpcReduction="20000"/>
          </a:bodyPr>
          <a:lstStyle/>
          <a:p>
            <a:pPr marL="457200" lvl="1" indent="0">
              <a:buNone/>
            </a:pPr>
            <a:r>
              <a:rPr lang="en-US" altLang="en-US" sz="1700" b="1" i="1" dirty="0"/>
              <a:t>Accomplishments made &amp; challenges faced by the department in the last FY 2021-2022.</a:t>
            </a:r>
          </a:p>
          <a:p>
            <a:pPr marL="457200" lvl="1" indent="0">
              <a:buNone/>
            </a:pPr>
            <a:endParaRPr lang="en-US" altLang="en-US" sz="1700" dirty="0"/>
          </a:p>
          <a:p>
            <a:pPr marL="0" marR="0" indent="0">
              <a:lnSpc>
                <a:spcPct val="115000"/>
              </a:lnSpc>
              <a:spcBef>
                <a:spcPts val="0"/>
              </a:spcBef>
              <a:spcAft>
                <a:spcPts val="0"/>
              </a:spcAft>
              <a:buNone/>
            </a:pPr>
            <a:r>
              <a:rPr lang="en-US" sz="1600" b="1" dirty="0">
                <a:latin typeface="Calibri"/>
                <a:ea typeface="Calibri"/>
                <a:cs typeface="Times New Roman"/>
              </a:rPr>
              <a:t>Recent Accomplishments</a:t>
            </a:r>
          </a:p>
          <a:p>
            <a:pPr marL="457200" marR="0">
              <a:lnSpc>
                <a:spcPct val="115000"/>
              </a:lnSpc>
              <a:spcBef>
                <a:spcPts val="0"/>
              </a:spcBef>
              <a:spcAft>
                <a:spcPts val="0"/>
              </a:spcAft>
            </a:pPr>
            <a:r>
              <a:rPr lang="en-US" sz="1600" dirty="0">
                <a:latin typeface="Calibri"/>
                <a:ea typeface="Calibri"/>
                <a:cs typeface="Times New Roman"/>
              </a:rPr>
              <a:t>Improved on the average # of days to permit issuance</a:t>
            </a:r>
          </a:p>
          <a:p>
            <a:pPr marL="457200" marR="0">
              <a:lnSpc>
                <a:spcPct val="115000"/>
              </a:lnSpc>
              <a:spcBef>
                <a:spcPts val="0"/>
              </a:spcBef>
              <a:spcAft>
                <a:spcPts val="0"/>
              </a:spcAft>
            </a:pPr>
            <a:r>
              <a:rPr lang="en-US" sz="1600" dirty="0">
                <a:latin typeface="Calibri"/>
                <a:ea typeface="Calibri"/>
                <a:cs typeface="Times New Roman"/>
              </a:rPr>
              <a:t>Enabled proactive customer notifications and follow-up in permitting portal</a:t>
            </a:r>
          </a:p>
          <a:p>
            <a:pPr marL="457200" marR="0">
              <a:lnSpc>
                <a:spcPct val="115000"/>
              </a:lnSpc>
              <a:spcBef>
                <a:spcPts val="0"/>
              </a:spcBef>
              <a:spcAft>
                <a:spcPts val="0"/>
              </a:spcAft>
            </a:pPr>
            <a:r>
              <a:rPr lang="en-US" sz="1700" dirty="0">
                <a:effectLst/>
                <a:latin typeface="Calibri" panose="020F0502020204030204" pitchFamily="34" charset="0"/>
                <a:ea typeface="Calibri" panose="020F0502020204030204" pitchFamily="34" charset="0"/>
              </a:rPr>
              <a:t>Hired 3 Construction Building Inspectors and Coordinator of Major Projects (backfill of vacancies)</a:t>
            </a:r>
          </a:p>
          <a:p>
            <a:pPr marL="457200" marR="0">
              <a:lnSpc>
                <a:spcPct val="115000"/>
              </a:lnSpc>
              <a:spcBef>
                <a:spcPts val="0"/>
              </a:spcBef>
              <a:spcAft>
                <a:spcPts val="0"/>
              </a:spcAft>
            </a:pPr>
            <a:r>
              <a:rPr lang="en-US" sz="1600" dirty="0">
                <a:latin typeface="Calibri"/>
                <a:ea typeface="Calibri"/>
                <a:cs typeface="Times New Roman"/>
              </a:rPr>
              <a:t>Improved inter-department coordination</a:t>
            </a:r>
          </a:p>
          <a:p>
            <a:pPr marL="0" indent="0">
              <a:lnSpc>
                <a:spcPct val="115000"/>
              </a:lnSpc>
              <a:spcBef>
                <a:spcPts val="0"/>
              </a:spcBef>
              <a:spcAft>
                <a:spcPts val="0"/>
              </a:spcAft>
              <a:buNone/>
            </a:pPr>
            <a:r>
              <a:rPr lang="en-US" sz="1600" b="1" dirty="0">
                <a:solidFill>
                  <a:srgbClr val="000000"/>
                </a:solidFill>
                <a:latin typeface="Calibri"/>
                <a:ea typeface="Calibri"/>
                <a:cs typeface="Times New Roman"/>
              </a:rPr>
              <a:t>Challenges that drive Program Costs and Impact Productivity</a:t>
            </a:r>
          </a:p>
          <a:p>
            <a:pPr marL="457200" marR="0">
              <a:lnSpc>
                <a:spcPct val="115000"/>
              </a:lnSpc>
              <a:spcBef>
                <a:spcPts val="0"/>
              </a:spcBef>
              <a:spcAft>
                <a:spcPts val="0"/>
              </a:spcAft>
            </a:pPr>
            <a:r>
              <a:rPr lang="en-US" sz="1700" dirty="0">
                <a:latin typeface="Calibri"/>
                <a:ea typeface="Calibri"/>
                <a:cs typeface="Times New Roman"/>
              </a:rPr>
              <a:t>Projects are growing in complexity and volume</a:t>
            </a:r>
          </a:p>
          <a:p>
            <a:pPr marL="457200" marR="0">
              <a:lnSpc>
                <a:spcPct val="115000"/>
              </a:lnSpc>
              <a:spcBef>
                <a:spcPts val="0"/>
              </a:spcBef>
              <a:spcAft>
                <a:spcPts val="0"/>
              </a:spcAft>
            </a:pPr>
            <a:r>
              <a:rPr lang="en-US" sz="1700" dirty="0">
                <a:latin typeface="Calibri"/>
                <a:ea typeface="Calibri"/>
                <a:cs typeface="Times New Roman"/>
              </a:rPr>
              <a:t>Training and professional development for new hires</a:t>
            </a:r>
          </a:p>
          <a:p>
            <a:pPr marL="457200" marR="0">
              <a:lnSpc>
                <a:spcPct val="115000"/>
              </a:lnSpc>
              <a:spcBef>
                <a:spcPts val="0"/>
              </a:spcBef>
              <a:spcAft>
                <a:spcPts val="0"/>
              </a:spcAft>
            </a:pPr>
            <a:r>
              <a:rPr lang="en-US" sz="1700" dirty="0">
                <a:latin typeface="Calibri"/>
                <a:ea typeface="Calibri"/>
                <a:cs typeface="Times New Roman"/>
              </a:rPr>
              <a:t>Oversight of third-party reviewers and special inspection reports</a:t>
            </a:r>
          </a:p>
          <a:p>
            <a:pPr marL="457200" marR="0">
              <a:lnSpc>
                <a:spcPct val="115000"/>
              </a:lnSpc>
              <a:spcBef>
                <a:spcPts val="0"/>
              </a:spcBef>
              <a:spcAft>
                <a:spcPts val="0"/>
              </a:spcAft>
            </a:pPr>
            <a:r>
              <a:rPr lang="en-US" sz="1700" dirty="0">
                <a:latin typeface="Calibri"/>
                <a:ea typeface="Calibri"/>
                <a:cs typeface="Times New Roman"/>
              </a:rPr>
              <a:t>Records management and retrieval (</a:t>
            </a:r>
            <a:r>
              <a:rPr lang="en-US" sz="1500" dirty="0">
                <a:latin typeface="Calibri"/>
                <a:ea typeface="Calibri"/>
                <a:cs typeface="Times New Roman"/>
              </a:rPr>
              <a:t>older physical plans can be difficult to locate</a:t>
            </a:r>
            <a:r>
              <a:rPr lang="en-US" sz="1700" dirty="0">
                <a:latin typeface="Calibri"/>
                <a:ea typeface="Calibri"/>
                <a:cs typeface="Times New Roman"/>
              </a:rPr>
              <a:t>)</a:t>
            </a:r>
          </a:p>
          <a:p>
            <a:pPr marL="457200" marR="0">
              <a:lnSpc>
                <a:spcPct val="115000"/>
              </a:lnSpc>
              <a:spcBef>
                <a:spcPts val="0"/>
              </a:spcBef>
              <a:spcAft>
                <a:spcPts val="0"/>
              </a:spcAft>
            </a:pPr>
            <a:r>
              <a:rPr lang="en-US" sz="1700" dirty="0">
                <a:latin typeface="Calibri"/>
                <a:ea typeface="Calibri"/>
                <a:cs typeface="Times New Roman"/>
              </a:rPr>
              <a:t>Aging fleet cars</a:t>
            </a:r>
          </a:p>
          <a:p>
            <a:pPr marL="0" marR="0" indent="0">
              <a:lnSpc>
                <a:spcPct val="115000"/>
              </a:lnSpc>
              <a:spcBef>
                <a:spcPts val="0"/>
              </a:spcBef>
              <a:spcAft>
                <a:spcPts val="0"/>
              </a:spcAft>
              <a:buNone/>
            </a:pPr>
            <a:r>
              <a:rPr lang="en-US" sz="1600" b="1" dirty="0">
                <a:latin typeface="Calibri"/>
                <a:ea typeface="Calibri"/>
                <a:cs typeface="Times New Roman"/>
              </a:rPr>
              <a:t>This is what is coming - proposed changes for long term impact</a:t>
            </a:r>
          </a:p>
          <a:p>
            <a:pPr marL="457200" marR="0">
              <a:lnSpc>
                <a:spcPct val="115000"/>
              </a:lnSpc>
              <a:spcBef>
                <a:spcPts val="0"/>
              </a:spcBef>
              <a:spcAft>
                <a:spcPts val="0"/>
              </a:spcAft>
            </a:pPr>
            <a:r>
              <a:rPr lang="en-US" sz="1700" dirty="0">
                <a:latin typeface="Calibri"/>
                <a:ea typeface="Calibri"/>
                <a:cs typeface="Times New Roman"/>
              </a:rPr>
              <a:t>Increase reliance on digital storage and retrieval</a:t>
            </a:r>
          </a:p>
          <a:p>
            <a:pPr marL="457200" marR="0">
              <a:lnSpc>
                <a:spcPct val="115000"/>
              </a:lnSpc>
              <a:spcBef>
                <a:spcPts val="0"/>
              </a:spcBef>
              <a:spcAft>
                <a:spcPts val="0"/>
              </a:spcAft>
            </a:pPr>
            <a:r>
              <a:rPr lang="en-US" sz="1700" dirty="0">
                <a:latin typeface="Calibri"/>
                <a:ea typeface="Calibri"/>
                <a:cs typeface="Times New Roman"/>
              </a:rPr>
              <a:t>Better oversight of large commercial projects </a:t>
            </a:r>
          </a:p>
          <a:p>
            <a:pPr marL="0" marR="0" indent="0">
              <a:lnSpc>
                <a:spcPct val="115000"/>
              </a:lnSpc>
              <a:spcBef>
                <a:spcPts val="0"/>
              </a:spcBef>
              <a:spcAft>
                <a:spcPts val="0"/>
              </a:spcAft>
              <a:buNone/>
            </a:pPr>
            <a:r>
              <a:rPr lang="en-US" sz="1600" b="1" dirty="0">
                <a:latin typeface="Calibri"/>
                <a:ea typeface="Calibri"/>
                <a:cs typeface="Times New Roman"/>
              </a:rPr>
              <a:t>Budget Items related to this Program</a:t>
            </a:r>
            <a:endParaRPr lang="en-US" sz="1600" dirty="0">
              <a:latin typeface="Calibri"/>
              <a:ea typeface="Calibri"/>
              <a:cs typeface="Times New Roman"/>
            </a:endParaRPr>
          </a:p>
          <a:p>
            <a:pPr marL="457200" marR="0">
              <a:lnSpc>
                <a:spcPct val="115000"/>
              </a:lnSpc>
              <a:spcBef>
                <a:spcPts val="0"/>
              </a:spcBef>
              <a:spcAft>
                <a:spcPts val="0"/>
              </a:spcAft>
            </a:pPr>
            <a:r>
              <a:rPr lang="en-US" sz="1700" dirty="0">
                <a:latin typeface="Calibri"/>
                <a:ea typeface="Calibri"/>
                <a:cs typeface="Times New Roman"/>
              </a:rPr>
              <a:t>Request for (2) additional staff members</a:t>
            </a:r>
          </a:p>
          <a:p>
            <a:pPr marL="457200" marR="0">
              <a:lnSpc>
                <a:spcPct val="115000"/>
              </a:lnSpc>
              <a:spcBef>
                <a:spcPts val="0"/>
              </a:spcBef>
              <a:spcAft>
                <a:spcPts val="0"/>
              </a:spcAft>
            </a:pPr>
            <a:r>
              <a:rPr lang="en-US" sz="1700" dirty="0">
                <a:latin typeface="Calibri"/>
                <a:ea typeface="Calibri"/>
                <a:cs typeface="Times New Roman"/>
              </a:rPr>
              <a:t>Funds for new state mandated code books</a:t>
            </a:r>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5</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556995"/>
            <a:ext cx="7886700" cy="1133693"/>
          </a:xfrm>
        </p:spPr>
        <p:txBody>
          <a:bodyPr>
            <a:normAutofit/>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3EAE8CFD-1494-EB05-A102-8B7D4B1A99B7}"/>
              </a:ext>
            </a:extLst>
          </p:cNvPr>
          <p:cNvSpPr>
            <a:spLocks noGrp="1"/>
          </p:cNvSpPr>
          <p:nvPr>
            <p:ph idx="1"/>
          </p:nvPr>
        </p:nvSpPr>
        <p:spPr>
          <a:xfrm>
            <a:off x="628650" y="1825625"/>
            <a:ext cx="7886700" cy="4475380"/>
          </a:xfrm>
        </p:spPr>
        <p:txBody>
          <a:bodyPr>
            <a:normAutofit fontScale="62500" lnSpcReduction="20000"/>
          </a:bodyPr>
          <a:lstStyle/>
          <a:p>
            <a:pPr marL="0" marR="0" indent="0">
              <a:lnSpc>
                <a:spcPct val="115000"/>
              </a:lnSpc>
              <a:spcBef>
                <a:spcPts val="0"/>
              </a:spcBef>
              <a:spcAft>
                <a:spcPts val="0"/>
              </a:spcAft>
              <a:buNone/>
            </a:pPr>
            <a:r>
              <a:rPr lang="en-US" b="1" dirty="0">
                <a:latin typeface="Calibri"/>
                <a:ea typeface="Calibri"/>
                <a:cs typeface="Times New Roman"/>
              </a:rPr>
              <a:t>Focus for </a:t>
            </a:r>
            <a:r>
              <a:rPr lang="en-US" b="1">
                <a:latin typeface="Calibri"/>
                <a:ea typeface="Calibri"/>
                <a:cs typeface="Times New Roman"/>
              </a:rPr>
              <a:t>next fiscal year  </a:t>
            </a:r>
            <a:endParaRPr lang="en-US" dirty="0">
              <a:latin typeface="Calibri"/>
              <a:ea typeface="Calibri"/>
              <a:cs typeface="Times New Roman"/>
            </a:endParaRPr>
          </a:p>
          <a:p>
            <a:pPr marL="742950" marR="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Ongoing process improvements and internal controls to reduce costs and improve service delivery</a:t>
            </a:r>
          </a:p>
          <a:p>
            <a:pPr marL="742950" marR="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Leverage current permitting portal (Viewpoint Cloud) and Bluebeam (construction software) for streamlining plan reviews</a:t>
            </a:r>
          </a:p>
          <a:p>
            <a:pPr marL="742950" marR="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Develop protocols for digital plan reviews with Bluebeam</a:t>
            </a:r>
          </a:p>
          <a:p>
            <a:pPr marL="742950" marR="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Configure new Oracle permitting platform, streamline application process and make more customer-friendly</a:t>
            </a:r>
          </a:p>
          <a:p>
            <a:pPr marL="742950" marR="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Improve customer outreach – Monthly walk-in permitting center for residential and minor commercial projects</a:t>
            </a:r>
          </a:p>
          <a:p>
            <a:pPr marL="74295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Hire a Commercial Construction Inspector to monitor large commercial projects and high-risk structures</a:t>
            </a:r>
          </a:p>
          <a:p>
            <a:pPr marL="742950" indent="-285750">
              <a:lnSpc>
                <a:spcPct val="115000"/>
              </a:lnSpc>
              <a:spcBef>
                <a:spcPts val="0"/>
              </a:spcBef>
              <a:spcAft>
                <a:spcPts val="0"/>
              </a:spcAft>
              <a:buFont typeface="Wingdings" panose="05000000000000000000" pitchFamily="2" charset="2"/>
              <a:buChar char="q"/>
            </a:pPr>
            <a:r>
              <a:rPr lang="en-US" sz="3200" dirty="0">
                <a:latin typeface="Calibri"/>
                <a:ea typeface="Calibri"/>
                <a:cs typeface="Times New Roman"/>
              </a:rPr>
              <a:t>Hire additional Permit Technician to help oversee the enormous number of documents and reports generated for large commercial projects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7</a:t>
            </a:fld>
            <a:endParaRPr lang="en-US" altLang="en-US"/>
          </a:p>
        </p:txBody>
      </p:sp>
      <p:pic>
        <p:nvPicPr>
          <p:cNvPr id="15" name="Picture 14">
            <a:extLst>
              <a:ext uri="{FF2B5EF4-FFF2-40B4-BE49-F238E27FC236}">
                <a16:creationId xmlns:a16="http://schemas.microsoft.com/office/drawing/2014/main" id="{22D92528-9B45-D12E-FF8F-23F39A4758A5}"/>
              </a:ext>
            </a:extLst>
          </p:cNvPr>
          <p:cNvPicPr>
            <a:picLocks noChangeAspect="1"/>
          </p:cNvPicPr>
          <p:nvPr/>
        </p:nvPicPr>
        <p:blipFill>
          <a:blip r:embed="rId2"/>
          <a:stretch>
            <a:fillRect/>
          </a:stretch>
        </p:blipFill>
        <p:spPr>
          <a:xfrm>
            <a:off x="1162476" y="781381"/>
            <a:ext cx="6819048" cy="5295238"/>
          </a:xfrm>
          <a:prstGeom prst="rect">
            <a:avLst/>
          </a:prstGeom>
        </p:spPr>
      </p:pic>
    </p:spTree>
    <p:extLst>
      <p:ext uri="{BB962C8B-B14F-4D97-AF65-F5344CB8AC3E}">
        <p14:creationId xmlns:p14="http://schemas.microsoft.com/office/powerpoint/2010/main" val="29996900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22330</TotalTime>
  <Words>470</Words>
  <Application>Microsoft Office PowerPoint</Application>
  <PresentationFormat>On-screen Show (4:3)</PresentationFormat>
  <Paragraphs>64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Calibri Light</vt:lpstr>
      <vt:lpstr>Wingdings</vt:lpstr>
      <vt:lpstr>Office Theme</vt:lpstr>
      <vt:lpstr>CITY OF STAMFORD BUILDING DEPARTMENT    Shawn Reed sreed@stamfordct.gov March 28, 2023 </vt:lpstr>
      <vt:lpstr>Department Introduction &amp; Brief History</vt:lpstr>
      <vt:lpstr>Department Overview </vt:lpstr>
      <vt:lpstr>Major changes </vt:lpstr>
      <vt:lpstr>PowerPoint Presentation</vt:lpstr>
      <vt:lpstr>FY 2023-2024 Goals</vt:lpstr>
      <vt:lpstr>PowerPoint Presentation</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Reed, Shawn</cp:lastModifiedBy>
  <cp:revision>108</cp:revision>
  <cp:lastPrinted>2023-02-13T12:54:25Z</cp:lastPrinted>
  <dcterms:created xsi:type="dcterms:W3CDTF">2015-07-08T22:36:06Z</dcterms:created>
  <dcterms:modified xsi:type="dcterms:W3CDTF">2023-03-23T17:44:27Z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