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3"/>
  </p:notesMasterIdLst>
  <p:handoutMasterIdLst>
    <p:handoutMasterId r:id="rId14"/>
  </p:handoutMasterIdLst>
  <p:sldIdLst>
    <p:sldId id="279" r:id="rId2"/>
    <p:sldId id="408" r:id="rId3"/>
    <p:sldId id="282" r:id="rId4"/>
    <p:sldId id="410" r:id="rId5"/>
    <p:sldId id="412" r:id="rId6"/>
    <p:sldId id="409" r:id="rId7"/>
    <p:sldId id="281" r:id="rId8"/>
    <p:sldId id="411" r:id="rId9"/>
    <p:sldId id="415" r:id="rId10"/>
    <p:sldId id="413" r:id="rId11"/>
    <p:sldId id="414" r:id="rId12"/>
  </p:sldIdLst>
  <p:sldSz cx="9144000" cy="6858000" type="screen4x3"/>
  <p:notesSz cx="7102475" cy="9388475"/>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userDrawn="1">
          <p15:clr>
            <a:srgbClr val="A4A3A4"/>
          </p15:clr>
        </p15:guide>
        <p15:guide id="2" pos="2233" userDrawn="1">
          <p15:clr>
            <a:srgbClr val="A4A3A4"/>
          </p15:clr>
        </p15:guide>
        <p15:guide id="3" orient="horz" pos="2957" userDrawn="1">
          <p15:clr>
            <a:srgbClr val="A4A3A4"/>
          </p15:clr>
        </p15:guide>
        <p15:guide id="4"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722" y="84"/>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34"/>
        <p:guide pos="2233"/>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7" y="1"/>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t" anchorCtr="0" compatLnSpc="1">
            <a:prstTxWarp prst="textNoShape">
              <a:avLst/>
            </a:prstTxWarp>
          </a:bodyPr>
          <a:lstStyle>
            <a:lvl1pPr defTabSz="940488"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4022788" y="1"/>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t" anchorCtr="0" compatLnSpc="1">
            <a:prstTxWarp prst="textNoShape">
              <a:avLst/>
            </a:prstTxWarp>
          </a:bodyPr>
          <a:lstStyle>
            <a:lvl1pPr algn="r" defTabSz="940488"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7" y="8918082"/>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b" anchorCtr="0" compatLnSpc="1">
            <a:prstTxWarp prst="textNoShape">
              <a:avLst/>
            </a:prstTxWarp>
          </a:bodyPr>
          <a:lstStyle>
            <a:lvl1pPr defTabSz="940488"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4022788" y="8918082"/>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b" anchorCtr="0" compatLnSpc="1">
            <a:prstTxWarp prst="textNoShape">
              <a:avLst/>
            </a:prstTxWarp>
          </a:bodyPr>
          <a:lstStyle>
            <a:lvl1pPr algn="r" defTabSz="940488"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7" y="1"/>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ctr" anchorCtr="0" compatLnSpc="1">
            <a:prstTxWarp prst="textNoShape">
              <a:avLst/>
            </a:prstTxWarp>
          </a:bodyPr>
          <a:lstStyle>
            <a:lvl1pPr defTabSz="940488">
              <a:defRPr sz="1200"/>
            </a:lvl1pPr>
          </a:lstStyle>
          <a:p>
            <a:endParaRPr lang="en-US" altLang="en-US" dirty="0"/>
          </a:p>
        </p:txBody>
      </p:sp>
      <p:sp>
        <p:nvSpPr>
          <p:cNvPr id="1027" name="Rectangle 3"/>
          <p:cNvSpPr>
            <a:spLocks noGrp="1" noChangeArrowheads="1"/>
          </p:cNvSpPr>
          <p:nvPr>
            <p:ph type="dt" idx="1"/>
          </p:nvPr>
        </p:nvSpPr>
        <p:spPr bwMode="auto">
          <a:xfrm>
            <a:off x="4024412" y="1"/>
            <a:ext cx="3078063"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126" tIns="47061" rIns="94126" bIns="47061" numCol="1" anchor="ctr" anchorCtr="0" compatLnSpc="1">
            <a:prstTxWarp prst="textNoShape">
              <a:avLst/>
            </a:prstTxWarp>
          </a:bodyPr>
          <a:lstStyle>
            <a:lvl1pPr algn="r" defTabSz="940488">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46347" y="4459855"/>
            <a:ext cx="5209783" cy="4223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7" y="8919699"/>
            <a:ext cx="3078064"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26" tIns="47061" rIns="94126" bIns="47061" numCol="1" anchor="b" anchorCtr="0" compatLnSpc="1">
            <a:prstTxWarp prst="textNoShape">
              <a:avLst/>
            </a:prstTxWarp>
          </a:bodyPr>
          <a:lstStyle>
            <a:lvl1pPr defTabSz="940488">
              <a:defRPr sz="1200"/>
            </a:lvl1pPr>
          </a:lstStyle>
          <a:p>
            <a:endParaRPr lang="en-US" altLang="en-US" dirty="0"/>
          </a:p>
        </p:txBody>
      </p:sp>
      <p:sp>
        <p:nvSpPr>
          <p:cNvPr id="1031" name="Rectangle 7"/>
          <p:cNvSpPr>
            <a:spLocks noGrp="1" noChangeArrowheads="1"/>
          </p:cNvSpPr>
          <p:nvPr>
            <p:ph type="sldNum" sz="quarter" idx="5"/>
          </p:nvPr>
        </p:nvSpPr>
        <p:spPr bwMode="auto">
          <a:xfrm>
            <a:off x="4024412" y="8919699"/>
            <a:ext cx="3078063" cy="46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126" tIns="47061" rIns="94126" bIns="47061" numCol="1" anchor="b" anchorCtr="0" compatLnSpc="1">
            <a:prstTxWarp prst="textNoShape">
              <a:avLst/>
            </a:prstTxWarp>
          </a:bodyPr>
          <a:lstStyle>
            <a:lvl1pPr algn="r" defTabSz="940488">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805303" cy="5443128"/>
          </a:xfrm>
        </p:spPr>
        <p:txBody>
          <a:bodyPr vert="horz" lIns="91440" tIns="45720" rIns="91440" bIns="45720" rtlCol="0" anchor="t">
            <a:normAutofit/>
          </a:bodyPr>
          <a:lstStyle/>
          <a:p>
            <a:r>
              <a:rPr lang="en-US" sz="4200" b="1" dirty="0"/>
              <a:t>CITY OF STAMFORD</a:t>
            </a:r>
            <a:br>
              <a:rPr lang="en-US" sz="4200" b="1" dirty="0"/>
            </a:br>
            <a:r>
              <a:rPr lang="en-US" sz="3100" b="1" dirty="0"/>
              <a:t>Controller’s Office </a:t>
            </a:r>
            <a:br>
              <a:rPr lang="en-US" sz="4200" b="1" dirty="0"/>
            </a:br>
            <a:br>
              <a:rPr lang="en-US" sz="4200" b="1" dirty="0"/>
            </a:br>
            <a:br>
              <a:rPr lang="en-US" sz="4200" b="1" dirty="0"/>
            </a:br>
            <a:br>
              <a:rPr lang="en-US" sz="4200" b="1" dirty="0"/>
            </a:br>
            <a:r>
              <a:rPr lang="en-US" sz="2000" b="1" dirty="0"/>
              <a:t>David Yanik, Controller</a:t>
            </a:r>
            <a:br>
              <a:rPr lang="en-US" sz="2000" b="1" dirty="0"/>
            </a:br>
            <a:r>
              <a:rPr lang="en-US" sz="2000" b="1" dirty="0"/>
              <a:t>Joanne Noone, Assistant Controller</a:t>
            </a:r>
            <a:br>
              <a:rPr lang="en-US" sz="2000" b="1" dirty="0"/>
            </a:br>
            <a:r>
              <a:rPr lang="en-US" sz="2000" b="1" dirty="0"/>
              <a:t>March 28, 2023</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5A9585-6C30-FD21-9160-6937EDC779FB}"/>
              </a:ext>
            </a:extLst>
          </p:cNvPr>
          <p:cNvSpPr>
            <a:spLocks noGrp="1"/>
          </p:cNvSpPr>
          <p:nvPr>
            <p:ph type="sldNum" sz="quarter" idx="12"/>
          </p:nvPr>
        </p:nvSpPr>
        <p:spPr/>
        <p:txBody>
          <a:bodyPr/>
          <a:lstStyle/>
          <a:p>
            <a:fld id="{72FDC3A4-3ECB-4CC5-8031-F712224A9F4A}" type="slidenum">
              <a:rPr lang="en-US" altLang="en-US" smtClean="0"/>
              <a:pPr/>
              <a:t>10</a:t>
            </a:fld>
            <a:endParaRPr lang="en-US" altLang="en-US" dirty="0"/>
          </a:p>
        </p:txBody>
      </p:sp>
      <p:pic>
        <p:nvPicPr>
          <p:cNvPr id="8" name="Picture 7">
            <a:extLst>
              <a:ext uri="{FF2B5EF4-FFF2-40B4-BE49-F238E27FC236}">
                <a16:creationId xmlns:a16="http://schemas.microsoft.com/office/drawing/2014/main" id="{F602B3D0-F043-5565-563A-0111052F5ECA}"/>
              </a:ext>
            </a:extLst>
          </p:cNvPr>
          <p:cNvPicPr>
            <a:picLocks noChangeAspect="1"/>
          </p:cNvPicPr>
          <p:nvPr/>
        </p:nvPicPr>
        <p:blipFill>
          <a:blip r:embed="rId2"/>
          <a:stretch>
            <a:fillRect/>
          </a:stretch>
        </p:blipFill>
        <p:spPr>
          <a:xfrm>
            <a:off x="790047" y="685800"/>
            <a:ext cx="7563906" cy="3962953"/>
          </a:xfrm>
          <a:prstGeom prst="rect">
            <a:avLst/>
          </a:prstGeom>
        </p:spPr>
      </p:pic>
    </p:spTree>
    <p:extLst>
      <p:ext uri="{BB962C8B-B14F-4D97-AF65-F5344CB8AC3E}">
        <p14:creationId xmlns:p14="http://schemas.microsoft.com/office/powerpoint/2010/main" val="209953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5A9585-6C30-FD21-9160-6937EDC779FB}"/>
              </a:ext>
            </a:extLst>
          </p:cNvPr>
          <p:cNvSpPr>
            <a:spLocks noGrp="1"/>
          </p:cNvSpPr>
          <p:nvPr>
            <p:ph type="sldNum" sz="quarter" idx="12"/>
          </p:nvPr>
        </p:nvSpPr>
        <p:spPr/>
        <p:txBody>
          <a:bodyPr/>
          <a:lstStyle/>
          <a:p>
            <a:fld id="{72FDC3A4-3ECB-4CC5-8031-F712224A9F4A}" type="slidenum">
              <a:rPr lang="en-US" altLang="en-US" smtClean="0"/>
              <a:pPr/>
              <a:t>11</a:t>
            </a:fld>
            <a:endParaRPr lang="en-US" altLang="en-US" dirty="0"/>
          </a:p>
        </p:txBody>
      </p:sp>
      <p:pic>
        <p:nvPicPr>
          <p:cNvPr id="3" name="Picture 2">
            <a:extLst>
              <a:ext uri="{FF2B5EF4-FFF2-40B4-BE49-F238E27FC236}">
                <a16:creationId xmlns:a16="http://schemas.microsoft.com/office/drawing/2014/main" id="{55DFFFD5-8FDB-5A66-55DA-913911B8ED7B}"/>
              </a:ext>
            </a:extLst>
          </p:cNvPr>
          <p:cNvPicPr>
            <a:picLocks noChangeAspect="1"/>
          </p:cNvPicPr>
          <p:nvPr/>
        </p:nvPicPr>
        <p:blipFill>
          <a:blip r:embed="rId2"/>
          <a:stretch>
            <a:fillRect/>
          </a:stretch>
        </p:blipFill>
        <p:spPr>
          <a:xfrm>
            <a:off x="799573" y="609600"/>
            <a:ext cx="7544853" cy="4791744"/>
          </a:xfrm>
          <a:prstGeom prst="rect">
            <a:avLst/>
          </a:prstGeom>
        </p:spPr>
      </p:pic>
    </p:spTree>
    <p:extLst>
      <p:ext uri="{BB962C8B-B14F-4D97-AF65-F5344CB8AC3E}">
        <p14:creationId xmlns:p14="http://schemas.microsoft.com/office/powerpoint/2010/main" val="194281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2</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Introduction – Mission</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4BC2BA4-5E7A-9536-65AF-C98C78F160A7}"/>
              </a:ext>
            </a:extLst>
          </p:cNvPr>
          <p:cNvSpPr/>
          <p:nvPr/>
        </p:nvSpPr>
        <p:spPr>
          <a:xfrm>
            <a:off x="503754" y="2162157"/>
            <a:ext cx="8281485" cy="2092881"/>
          </a:xfrm>
          <a:prstGeom prst="rect">
            <a:avLst/>
          </a:prstGeom>
          <a:ln>
            <a:solidFill>
              <a:schemeClr val="bg2">
                <a:lumMod val="60000"/>
                <a:lumOff val="40000"/>
              </a:schemeClr>
            </a:solidFill>
          </a:ln>
        </p:spPr>
        <p:txBody>
          <a:bodyPr wrap="square">
            <a:spAutoFit/>
          </a:bodyPr>
          <a:lstStyle/>
          <a:p>
            <a:pPr algn="just"/>
            <a:r>
              <a:rPr lang="en-US" b="1" dirty="0"/>
              <a:t>Mission:  </a:t>
            </a:r>
            <a:r>
              <a:rPr lang="en-US" sz="1600" dirty="0"/>
              <a:t>The Controller’s Office mission is to maintain the books and records of the City of Stamford and its various agencies, functions and departments by supporting the General Accounting, Accounts Payable, Treasury, and Payroll functions and ensuring that prudent accounting policies, procedures and practices have been established which are supported by well-designed and operationally effective internal controls.</a:t>
            </a:r>
          </a:p>
          <a:p>
            <a:pPr algn="just"/>
            <a:endParaRPr lang="en-US" sz="1600" dirty="0"/>
          </a:p>
          <a:p>
            <a:pPr algn="just"/>
            <a:r>
              <a:rPr lang="en-US" sz="1600" i="1" dirty="0">
                <a:solidFill>
                  <a:srgbClr val="1818FF"/>
                </a:solidFill>
              </a:rPr>
              <a:t>Program #1032 Transaction Processing &amp; Financial Reporting</a:t>
            </a:r>
            <a:endParaRPr lang="en-US" sz="1600" dirty="0"/>
          </a:p>
          <a:p>
            <a:pPr algn="just"/>
            <a:r>
              <a:rPr lang="en-US" sz="1600" i="1" dirty="0">
                <a:solidFill>
                  <a:srgbClr val="1818FF"/>
                </a:solidFill>
              </a:rPr>
              <a:t>Program #1034 Internal Audit</a:t>
            </a:r>
            <a:endParaRPr lang="en-US" b="1" dirty="0"/>
          </a:p>
        </p:txBody>
      </p:sp>
    </p:spTree>
    <p:extLst>
      <p:ext uri="{BB962C8B-B14F-4D97-AF65-F5344CB8AC3E}">
        <p14:creationId xmlns:p14="http://schemas.microsoft.com/office/powerpoint/2010/main" val="131985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07981" y="2133600"/>
            <a:ext cx="8270259" cy="4114800"/>
          </a:xfrm>
        </p:spPr>
        <p:txBody>
          <a:bodyPr anchor="t">
            <a:normAutofit/>
          </a:bodyPr>
          <a:lstStyle/>
          <a:p>
            <a:pPr marL="285750" indent="-285750" algn="just" defTabSz="457200"/>
            <a:r>
              <a:rPr lang="en-US" altLang="en-US" sz="1800" dirty="0"/>
              <a:t>Key participant in Oracle ERP Software configuration, data conversion, feature testing, and implementation leading to a successful go-live in of March, 2023, (including training and workflow design).</a:t>
            </a:r>
          </a:p>
          <a:p>
            <a:pPr marL="285750" indent="-285750" algn="just" defTabSz="457200"/>
            <a:r>
              <a:rPr lang="en-US" altLang="en-US" sz="1800" dirty="0"/>
              <a:t>Created interfaces between key banking service providers and Oracle ERP Software to upload transaction activity, including Purchasing Cards transactions, and automate processes.</a:t>
            </a:r>
          </a:p>
          <a:p>
            <a:pPr marL="285750" indent="-285750" algn="just" defTabSz="457200"/>
            <a:r>
              <a:rPr lang="en-US" altLang="en-US" sz="1800" dirty="0"/>
              <a:t>Partnered with Human Resources to plan rollout of Employee Self-Service portal in conjunction with earlier implementation of Ceridian </a:t>
            </a:r>
            <a:r>
              <a:rPr lang="en-US" altLang="en-US" sz="1800" dirty="0" err="1"/>
              <a:t>DayForce</a:t>
            </a:r>
            <a:r>
              <a:rPr lang="en-US" altLang="en-US" sz="1800" dirty="0"/>
              <a:t> Payroll / HCM software (currently piloting with one union).</a:t>
            </a:r>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3</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3125" y="543559"/>
            <a:ext cx="550926" cy="6858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6C89D4DD-4B71-2467-6EDF-94122C33A186}"/>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EA0C7A5A-31E2-08D0-1F5E-1578F2312F09}"/>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9CF3331F-75DC-2CB8-BDAA-CE6C831F468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157E71C6-5E10-3411-D4ED-69CE3291D503}"/>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0FD5771D-20B7-3CCB-D1D4-1DE645B1995C}"/>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E41D8E6F-A69E-06BB-A131-DC960B06C301}"/>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B99EA2E2-93C8-7D71-9581-8F8988221124}"/>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920EADD6-EE42-89BE-59B7-D18925EE76A8}"/>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pic>
        <p:nvPicPr>
          <p:cNvPr id="12" name="Picture 2" descr="http://tse1.mm.bing.net/th?&amp;id=JN.sAbfTz7oVgFn7cqJ7CTGiw&amp;w=300&amp;h=300&amp;c=0&amp;pid=1.9&amp;rs=0&amp;p=0">
            <a:extLst>
              <a:ext uri="{FF2B5EF4-FFF2-40B4-BE49-F238E27FC236}">
                <a16:creationId xmlns:a16="http://schemas.microsoft.com/office/drawing/2014/main" id="{C42BFFB7-E3F7-B936-5228-370735B450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12">
            <a:extLst>
              <a:ext uri="{FF2B5EF4-FFF2-40B4-BE49-F238E27FC236}">
                <a16:creationId xmlns:a16="http://schemas.microsoft.com/office/drawing/2014/main" id="{BB2B4E7B-FE42-170F-BDED-EC20BB42F945}"/>
              </a:ext>
            </a:extLst>
          </p:cNvPr>
          <p:cNvSpPr txBox="1"/>
          <p:nvPr/>
        </p:nvSpPr>
        <p:spPr>
          <a:xfrm>
            <a:off x="1116163" y="541620"/>
            <a:ext cx="6886962"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 Accomplishments </a:t>
            </a:r>
          </a:p>
          <a:p>
            <a:pPr marL="0" marR="0">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37352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4</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894057" y="541620"/>
            <a:ext cx="7553374"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 Initiatives for FY 2023-2024 </a:t>
            </a:r>
          </a:p>
          <a:p>
            <a:pPr marL="0" marR="0">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6">
            <a:extLst>
              <a:ext uri="{FF2B5EF4-FFF2-40B4-BE49-F238E27FC236}">
                <a16:creationId xmlns:a16="http://schemas.microsoft.com/office/drawing/2014/main" id="{62E0CB18-A7BD-46BB-7D5D-E8020B563A84}"/>
              </a:ext>
            </a:extLst>
          </p:cNvPr>
          <p:cNvSpPr txBox="1">
            <a:spLocks/>
          </p:cNvSpPr>
          <p:nvPr/>
        </p:nvSpPr>
        <p:spPr>
          <a:xfrm>
            <a:off x="475324" y="1938630"/>
            <a:ext cx="7749276" cy="17961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600" dirty="0"/>
          </a:p>
        </p:txBody>
      </p:sp>
      <p:sp>
        <p:nvSpPr>
          <p:cNvPr id="15" name="TextBox 14">
            <a:extLst>
              <a:ext uri="{FF2B5EF4-FFF2-40B4-BE49-F238E27FC236}">
                <a16:creationId xmlns:a16="http://schemas.microsoft.com/office/drawing/2014/main" id="{E537F5D2-5A85-284D-A025-151151DEE726}"/>
              </a:ext>
            </a:extLst>
          </p:cNvPr>
          <p:cNvSpPr txBox="1"/>
          <p:nvPr/>
        </p:nvSpPr>
        <p:spPr>
          <a:xfrm>
            <a:off x="537818" y="2101479"/>
            <a:ext cx="8026211" cy="3139321"/>
          </a:xfrm>
          <a:prstGeom prst="rect">
            <a:avLst/>
          </a:prstGeom>
          <a:noFill/>
        </p:spPr>
        <p:txBody>
          <a:bodyPr wrap="square">
            <a:spAutoFit/>
          </a:bodyPr>
          <a:lstStyle/>
          <a:p>
            <a:pPr marL="285750" indent="-285750" algn="just">
              <a:buFont typeface="Arial" panose="020B0604020202020204" pitchFamily="34" charset="0"/>
              <a:buChar char="•"/>
            </a:pPr>
            <a:r>
              <a:rPr lang="en-US" sz="1800" dirty="0"/>
              <a:t>Post-Implementation rollout of Oracle ERP software features including financial reporting module implementation, dashboard reporting and account reconciliation, and workflow automation.</a:t>
            </a:r>
          </a:p>
          <a:p>
            <a:pPr marL="285750" indent="-285750" algn="just">
              <a:buFont typeface="Arial" panose="020B0604020202020204" pitchFamily="34" charset="0"/>
              <a:buChar char="•"/>
            </a:pPr>
            <a:r>
              <a:rPr lang="en-US" altLang="en-US" sz="1800" dirty="0"/>
              <a:t>Support City OPM team with implementation of Oracle ERP Software – EPM (Budgeting) Module including configuration, account mapping to financial statement line items, data conversion, feature testing, workflow design and training for use in conjunction with FY 2024-2025 Operating Budget.</a:t>
            </a:r>
          </a:p>
          <a:p>
            <a:pPr marL="285750" indent="-285750" algn="just">
              <a:buFont typeface="Arial" panose="020B0604020202020204" pitchFamily="34" charset="0"/>
              <a:buChar char="•"/>
            </a:pPr>
            <a:r>
              <a:rPr lang="en-US" dirty="0"/>
              <a:t>Complete transition to Ceridian Workforce Management Time &amp; Attendance software for all City departments and discontinue use of Kronos Time &amp; Attendance software to save license fees, improve timekeeping processes, and improve integration.</a:t>
            </a:r>
            <a:r>
              <a:rPr lang="en-US" sz="1800" dirty="0"/>
              <a:t> </a:t>
            </a:r>
          </a:p>
        </p:txBody>
      </p:sp>
    </p:spTree>
    <p:extLst>
      <p:ext uri="{BB962C8B-B14F-4D97-AF65-F5344CB8AC3E}">
        <p14:creationId xmlns:p14="http://schemas.microsoft.com/office/powerpoint/2010/main" val="352554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5</a:t>
            </a:fld>
            <a:endParaRPr lang="en-US" altLang="en-US"/>
          </a:p>
        </p:txBody>
      </p:sp>
      <p:grpSp>
        <p:nvGrpSpPr>
          <p:cNvPr id="3" name="Group 2">
            <a:extLst>
              <a:ext uri="{FF2B5EF4-FFF2-40B4-BE49-F238E27FC236}">
                <a16:creationId xmlns:a16="http://schemas.microsoft.com/office/drawing/2014/main" id="{344B905B-FE4B-DF94-AC9F-1AD4C88A6D8F}"/>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C6908C7D-7BC8-D1BE-1AB9-D8DBA5198DB1}"/>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838FC595-4EFB-40C7-E1F6-62AC3F42FDE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7B694ABB-D2F9-1B0B-2AA0-28BFC909F74E}"/>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A5C72E18-2256-23F3-F208-3B00F9A14360}"/>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EBB7A0F3-A62E-C646-A4AB-8135E499EDA3}"/>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F629C2BF-56F8-4B72-5EE9-805C37B99E63}"/>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A2387D6F-8704-CAE4-A345-86F1E0A894C8}"/>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pic>
        <p:nvPicPr>
          <p:cNvPr id="12" name="Picture 2" descr="http://tse1.mm.bing.net/th?&amp;id=JN.sAbfTz7oVgFn7cqJ7CTGiw&amp;w=300&amp;h=300&amp;c=0&amp;pid=1.9&amp;rs=0&amp;p=0">
            <a:extLst>
              <a:ext uri="{FF2B5EF4-FFF2-40B4-BE49-F238E27FC236}">
                <a16:creationId xmlns:a16="http://schemas.microsoft.com/office/drawing/2014/main" id="{77AF0AAF-F7BB-B0F0-3295-4D5152270B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12">
            <a:extLst>
              <a:ext uri="{FF2B5EF4-FFF2-40B4-BE49-F238E27FC236}">
                <a16:creationId xmlns:a16="http://schemas.microsoft.com/office/drawing/2014/main" id="{DE09088A-E90B-95C2-DF8D-C5C735C91522}"/>
              </a:ext>
            </a:extLst>
          </p:cNvPr>
          <p:cNvSpPr txBox="1"/>
          <p:nvPr/>
        </p:nvSpPr>
        <p:spPr>
          <a:xfrm>
            <a:off x="1116163" y="541620"/>
            <a:ext cx="6886962"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 Goals FY 2023-2024</a:t>
            </a:r>
            <a:endParaRPr lang="en-US" sz="3200" dirty="0">
              <a:effectLst/>
              <a:latin typeface="+mj-lt"/>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DE5FD606-7609-A59F-8718-1F2B47E771F4}"/>
              </a:ext>
            </a:extLst>
          </p:cNvPr>
          <p:cNvSpPr txBox="1">
            <a:spLocks noChangeArrowheads="1"/>
          </p:cNvSpPr>
          <p:nvPr/>
        </p:nvSpPr>
        <p:spPr>
          <a:xfrm>
            <a:off x="507981" y="2133600"/>
            <a:ext cx="8270259" cy="41148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defTabSz="457200"/>
            <a:r>
              <a:rPr lang="en-US" altLang="en-US" sz="1800" dirty="0"/>
              <a:t>Continue post-implementation report, and dashboard, design work in the Oracle ERP Software. Support implementation of Financial Reporting Module, including configuration, account mapping to financial statement line items, data conversion, feature testing, workflow design and training for use in conjunction with FY 2023-2024 financial reporting.  </a:t>
            </a:r>
          </a:p>
          <a:p>
            <a:pPr marL="285750" indent="-285750" algn="just" defTabSz="457200"/>
            <a:r>
              <a:rPr lang="en-US" altLang="en-US" sz="1800" dirty="0"/>
              <a:t>Partner with BOE, Grants Dept and Engineering Dept in create workflow around accumulating support documents for periodic submission to State of CT Grants Office and obtaining timely reimbursement of amounts expended for new School Construction projects in conjunction with the Project Accountant – BOE School Construction.</a:t>
            </a:r>
            <a:r>
              <a:rPr lang="en-US" sz="1800" dirty="0"/>
              <a:t> </a:t>
            </a:r>
          </a:p>
          <a:p>
            <a:pPr marL="285750" indent="-285750" algn="just" defTabSz="457200"/>
            <a:r>
              <a:rPr lang="en-US" sz="1800" dirty="0"/>
              <a:t>Complete rollout of Employee Self-Service Payroll portal to reduce payroll related postage expenditures and save staff resources used to respond to employee inquiries.</a:t>
            </a:r>
          </a:p>
          <a:p>
            <a:pPr marL="285750" indent="-285750" algn="just" defTabSz="457200"/>
            <a:endParaRPr lang="en-US" altLang="en-US" sz="1800" dirty="0"/>
          </a:p>
          <a:p>
            <a:pPr marL="914400" lvl="2" indent="0">
              <a:buFont typeface="Arial" panose="020B0604020202020204" pitchFamily="34" charset="0"/>
              <a:buNone/>
            </a:pPr>
            <a:endParaRPr lang="en-US" altLang="en-US" sz="1700" dirty="0"/>
          </a:p>
        </p:txBody>
      </p:sp>
    </p:spTree>
    <p:extLst>
      <p:ext uri="{BB962C8B-B14F-4D97-AF65-F5344CB8AC3E}">
        <p14:creationId xmlns:p14="http://schemas.microsoft.com/office/powerpoint/2010/main" val="14232613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24A26A-1DAE-264D-0E0D-63727A676E6F}"/>
              </a:ext>
            </a:extLst>
          </p:cNvPr>
          <p:cNvSpPr>
            <a:spLocks noGrp="1"/>
          </p:cNvSpPr>
          <p:nvPr>
            <p:ph type="sldNum" sz="quarter" idx="12"/>
          </p:nvPr>
        </p:nvSpPr>
        <p:spPr/>
        <p:txBody>
          <a:bodyPr/>
          <a:lstStyle/>
          <a:p>
            <a:fld id="{C3E3C68F-1F6D-40C9-9574-8D30D2C4248C}" type="slidenum">
              <a:rPr lang="en-US" altLang="en-US" smtClean="0"/>
              <a:pPr/>
              <a:t>6</a:t>
            </a:fld>
            <a:endParaRPr lang="en-US" altLang="en-US" dirty="0"/>
          </a:p>
        </p:txBody>
      </p:sp>
      <p:grpSp>
        <p:nvGrpSpPr>
          <p:cNvPr id="3" name="Group 2">
            <a:extLst>
              <a:ext uri="{FF2B5EF4-FFF2-40B4-BE49-F238E27FC236}">
                <a16:creationId xmlns:a16="http://schemas.microsoft.com/office/drawing/2014/main" id="{5CCF1BB1-C6FD-D31B-29FE-1F2E4AAE6EC1}"/>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3D08660-B3DF-80B6-3A75-C2ADB4894900}"/>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D628AB48-FEB5-47E5-B62C-8D69A121E729}"/>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B1DE1A2-528A-69D6-D51E-EBAE5AA55578}"/>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C585DBF2-822B-5BEA-9426-98018EE78B82}"/>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5B5A97B-9E1F-A4A6-2E93-E1510CF8B0E7}"/>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44D7CA9B-FCFF-1F77-7877-DC5427230C0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EF12CB26-2A03-DBC0-5EE7-7ACE2CDCA69D}"/>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0FC5A6AD-9C66-4C69-C452-06132025C214}"/>
              </a:ext>
            </a:extLst>
          </p:cNvPr>
          <p:cNvSpPr txBox="1"/>
          <p:nvPr/>
        </p:nvSpPr>
        <p:spPr>
          <a:xfrm>
            <a:off x="1116163" y="541620"/>
            <a:ext cx="7331268"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Proposed Budget for F2023-2024</a:t>
            </a: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1A3F3905-47BF-F095-79D4-933024B7F3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6">
            <a:extLst>
              <a:ext uri="{FF2B5EF4-FFF2-40B4-BE49-F238E27FC236}">
                <a16:creationId xmlns:a16="http://schemas.microsoft.com/office/drawing/2014/main" id="{62E0CB18-A7BD-46BB-7D5D-E8020B563A84}"/>
              </a:ext>
            </a:extLst>
          </p:cNvPr>
          <p:cNvSpPr txBox="1">
            <a:spLocks/>
          </p:cNvSpPr>
          <p:nvPr/>
        </p:nvSpPr>
        <p:spPr>
          <a:xfrm>
            <a:off x="475324" y="1938630"/>
            <a:ext cx="7749276" cy="445097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1800" b="1" dirty="0"/>
              <a:t>Proposed Budget $3.4 Million / Increase of $540K:</a:t>
            </a:r>
          </a:p>
          <a:p>
            <a:pPr algn="just"/>
            <a:r>
              <a:rPr lang="en-US" sz="1800" dirty="0"/>
              <a:t>Payroll Services – Impacted by Ceridian Workforce Management Time &amp; Attendance software rollout (+$100K software licensing fees with future expected savings in TMS - City &amp; BOE - when Kronos sunsets of approx. $30-40K); Ceridian </a:t>
            </a:r>
            <a:r>
              <a:rPr lang="en-US" sz="1800" dirty="0" err="1"/>
              <a:t>DayForce</a:t>
            </a:r>
            <a:r>
              <a:rPr lang="en-US" sz="1800" dirty="0"/>
              <a:t> License Fee increases (+$40K); Special programming work (+$75K)</a:t>
            </a:r>
          </a:p>
          <a:p>
            <a:pPr algn="just"/>
            <a:r>
              <a:rPr lang="en-US" sz="1800" dirty="0"/>
              <a:t>Salaries – Addition of </a:t>
            </a:r>
            <a:r>
              <a:rPr lang="en-US" altLang="en-US" sz="1800" dirty="0"/>
              <a:t>Project Accountant – BOE School Construction (+$125K) and full year impact for previous new hires </a:t>
            </a:r>
          </a:p>
          <a:p>
            <a:pPr algn="just"/>
            <a:r>
              <a:rPr lang="en-US" altLang="en-US" sz="1800" dirty="0"/>
              <a:t>Other:</a:t>
            </a:r>
          </a:p>
          <a:p>
            <a:pPr lvl="1" algn="just">
              <a:buFont typeface="Courier New" panose="02070309020205020404" pitchFamily="49" charset="0"/>
              <a:buChar char="o"/>
            </a:pPr>
            <a:r>
              <a:rPr lang="en-US" altLang="en-US" sz="1800" dirty="0"/>
              <a:t>Contracted Services – Use of outside contract employees to assist with workload increases during year-end closing and annual audit, staff turnover, etc. (+$60K)</a:t>
            </a:r>
          </a:p>
          <a:p>
            <a:pPr lvl="1" algn="just">
              <a:buFont typeface="Courier New" panose="02070309020205020404" pitchFamily="49" charset="0"/>
              <a:buChar char="o"/>
            </a:pPr>
            <a:r>
              <a:rPr lang="en-US" sz="1800" dirty="0"/>
              <a:t>Postage – Delays in rollout of Employee Self-Service portal due to security concerns, and information access (+$50K)</a:t>
            </a:r>
          </a:p>
        </p:txBody>
      </p:sp>
    </p:spTree>
    <p:extLst>
      <p:ext uri="{BB962C8B-B14F-4D97-AF65-F5344CB8AC3E}">
        <p14:creationId xmlns:p14="http://schemas.microsoft.com/office/powerpoint/2010/main" val="116631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7</a:t>
            </a:fld>
            <a:endParaRPr lang="en-US" altLang="en-US"/>
          </a:p>
        </p:txBody>
      </p:sp>
      <p:sp>
        <p:nvSpPr>
          <p:cNvPr id="16" name="TextBox 15">
            <a:extLst>
              <a:ext uri="{FF2B5EF4-FFF2-40B4-BE49-F238E27FC236}">
                <a16:creationId xmlns:a16="http://schemas.microsoft.com/office/drawing/2014/main" id="{96F9E96E-56C8-A6CC-CFA0-E689DF219CB1}"/>
              </a:ext>
            </a:extLst>
          </p:cNvPr>
          <p:cNvSpPr txBox="1"/>
          <p:nvPr/>
        </p:nvSpPr>
        <p:spPr>
          <a:xfrm>
            <a:off x="871207" y="2076367"/>
            <a:ext cx="7651561" cy="630942"/>
          </a:xfrm>
          <a:prstGeom prst="rect">
            <a:avLst/>
          </a:prstGeom>
          <a:noFill/>
        </p:spPr>
        <p:txBody>
          <a:bodyPr wrap="square">
            <a:spAutoFit/>
          </a:bodyPr>
          <a:lstStyle/>
          <a:p>
            <a:r>
              <a:rPr lang="en-US" sz="3500" b="1" i="1" dirty="0">
                <a:solidFill>
                  <a:srgbClr val="FFFFFF"/>
                </a:solidFill>
                <a:latin typeface="+mj-lt"/>
              </a:rPr>
              <a:t>Department Organizational Chart</a:t>
            </a:r>
          </a:p>
        </p:txBody>
      </p:sp>
      <p:sp>
        <p:nvSpPr>
          <p:cNvPr id="17" name="Rectangle 2">
            <a:extLst>
              <a:ext uri="{FF2B5EF4-FFF2-40B4-BE49-F238E27FC236}">
                <a16:creationId xmlns:a16="http://schemas.microsoft.com/office/drawing/2014/main" id="{392642FA-B458-D1BF-3AA2-DCA189A48F54}"/>
              </a:ext>
            </a:extLst>
          </p:cNvPr>
          <p:cNvSpPr>
            <a:spLocks noChangeArrowheads="1"/>
          </p:cNvSpPr>
          <p:nvPr/>
        </p:nvSpPr>
        <p:spPr bwMode="auto">
          <a:xfrm>
            <a:off x="506068" y="1227578"/>
            <a:ext cx="8148277" cy="720239"/>
          </a:xfrm>
          <a:prstGeom prst="rect">
            <a:avLst/>
          </a:prstGeom>
          <a:solidFill>
            <a:srgbClr val="FFFFFF"/>
          </a:solidFill>
          <a:ln w="12700" algn="in">
            <a:solidFill>
              <a:srgbClr val="FFFFFF"/>
            </a:solidFill>
            <a:miter lim="800000"/>
            <a:headEnd/>
            <a:tailEnd/>
          </a:ln>
          <a:effectLst/>
          <a:extLst>
            <a:ext uri="{AF507438-7753-43E0-B8FC-AC1667EBCBE1}">
              <a14:hiddenEffects xmlns:a14="http://schemas.microsoft.com/office/drawing/2010/main">
                <a:effectLst>
                  <a:outerShdw dist="28398" dir="3806097" algn="ctr" rotWithShape="0">
                    <a:srgbClr val="666666">
                      <a:alpha val="50000"/>
                    </a:srgbClr>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panose="020F0502020204030204" pitchFamily="34" charset="0"/>
              </a:rPr>
              <a:t>Controller’s Office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9" name="Picture 18">
            <a:extLst>
              <a:ext uri="{FF2B5EF4-FFF2-40B4-BE49-F238E27FC236}">
                <a16:creationId xmlns:a16="http://schemas.microsoft.com/office/drawing/2014/main" id="{B132F5F0-2725-62F4-C6C2-A07FFC49BEE3}"/>
              </a:ext>
            </a:extLst>
          </p:cNvPr>
          <p:cNvPicPr>
            <a:picLocks noChangeAspect="1"/>
          </p:cNvPicPr>
          <p:nvPr/>
        </p:nvPicPr>
        <p:blipFill>
          <a:blip r:embed="rId2"/>
          <a:stretch>
            <a:fillRect/>
          </a:stretch>
        </p:blipFill>
        <p:spPr>
          <a:xfrm>
            <a:off x="208391" y="1695942"/>
            <a:ext cx="8306959" cy="4801270"/>
          </a:xfrm>
          <a:prstGeom prst="rect">
            <a:avLst/>
          </a:prstGeom>
        </p:spPr>
      </p:pic>
      <p:grpSp>
        <p:nvGrpSpPr>
          <p:cNvPr id="20" name="Group 19">
            <a:extLst>
              <a:ext uri="{FF2B5EF4-FFF2-40B4-BE49-F238E27FC236}">
                <a16:creationId xmlns:a16="http://schemas.microsoft.com/office/drawing/2014/main" id="{33D945F9-612B-937B-A190-0A8770CC21D2}"/>
              </a:ext>
            </a:extLst>
          </p:cNvPr>
          <p:cNvGrpSpPr/>
          <p:nvPr/>
        </p:nvGrpSpPr>
        <p:grpSpPr>
          <a:xfrm>
            <a:off x="498689" y="418459"/>
            <a:ext cx="8210550" cy="1214419"/>
            <a:chOff x="0" y="0"/>
            <a:chExt cx="5197180" cy="1053672"/>
          </a:xfrm>
        </p:grpSpPr>
        <p:grpSp>
          <p:nvGrpSpPr>
            <p:cNvPr id="21" name="Group 20">
              <a:extLst>
                <a:ext uri="{FF2B5EF4-FFF2-40B4-BE49-F238E27FC236}">
                  <a16:creationId xmlns:a16="http://schemas.microsoft.com/office/drawing/2014/main" id="{A5F72499-5F8F-79C4-E22B-B69933F75FE2}"/>
                </a:ext>
              </a:extLst>
            </p:cNvPr>
            <p:cNvGrpSpPr/>
            <p:nvPr/>
          </p:nvGrpSpPr>
          <p:grpSpPr>
            <a:xfrm>
              <a:off x="0" y="17705"/>
              <a:ext cx="308407" cy="1035967"/>
              <a:chOff x="0" y="0"/>
              <a:chExt cx="308407" cy="1035967"/>
            </a:xfrm>
          </p:grpSpPr>
          <p:sp>
            <p:nvSpPr>
              <p:cNvPr id="25" name="Rectangle 5">
                <a:extLst>
                  <a:ext uri="{FF2B5EF4-FFF2-40B4-BE49-F238E27FC236}">
                    <a16:creationId xmlns:a16="http://schemas.microsoft.com/office/drawing/2014/main" id="{DFF6582A-9782-D2AB-1F09-1E75B556C0FB}"/>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Isosceles Triangle 25">
                <a:extLst>
                  <a:ext uri="{FF2B5EF4-FFF2-40B4-BE49-F238E27FC236}">
                    <a16:creationId xmlns:a16="http://schemas.microsoft.com/office/drawing/2014/main" id="{7F931A59-145E-B434-2B18-1DBA932B3687}"/>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Isosceles Triangle 26">
                <a:extLst>
                  <a:ext uri="{FF2B5EF4-FFF2-40B4-BE49-F238E27FC236}">
                    <a16:creationId xmlns:a16="http://schemas.microsoft.com/office/drawing/2014/main" id="{C091B024-927B-32A0-DB24-D31A2B30125C}"/>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2" name="Group 21">
              <a:extLst>
                <a:ext uri="{FF2B5EF4-FFF2-40B4-BE49-F238E27FC236}">
                  <a16:creationId xmlns:a16="http://schemas.microsoft.com/office/drawing/2014/main" id="{FB48A239-E05E-B754-292C-C4FE8BB8E540}"/>
                </a:ext>
              </a:extLst>
            </p:cNvPr>
            <p:cNvGrpSpPr/>
            <p:nvPr/>
          </p:nvGrpSpPr>
          <p:grpSpPr>
            <a:xfrm>
              <a:off x="91780" y="0"/>
              <a:ext cx="5105400" cy="730366"/>
              <a:chOff x="0" y="0"/>
              <a:chExt cx="5105400" cy="730366"/>
            </a:xfrm>
          </p:grpSpPr>
          <p:sp>
            <p:nvSpPr>
              <p:cNvPr id="23" name="Isosceles Triangle 22">
                <a:extLst>
                  <a:ext uri="{FF2B5EF4-FFF2-40B4-BE49-F238E27FC236}">
                    <a16:creationId xmlns:a16="http://schemas.microsoft.com/office/drawing/2014/main" id="{F7B6C873-C39E-DF74-2CE1-ECE9323EF06C}"/>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07334E6D-6F42-5840-1E71-5440E0DF0074}"/>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pic>
        <p:nvPicPr>
          <p:cNvPr id="29" name="Picture 2" descr="http://tse1.mm.bing.net/th?&amp;id=JN.sAbfTz7oVgFn7cqJ7CTGiw&amp;w=300&amp;h=300&amp;c=0&amp;pid=1.9&amp;rs=0&amp;p=0">
            <a:extLst>
              <a:ext uri="{FF2B5EF4-FFF2-40B4-BE49-F238E27FC236}">
                <a16:creationId xmlns:a16="http://schemas.microsoft.com/office/drawing/2014/main" id="{3BA195EB-FDF7-B0A0-6714-88F7AC50BCF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54125" y="499011"/>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49" name="Text Box 12">
            <a:extLst>
              <a:ext uri="{FF2B5EF4-FFF2-40B4-BE49-F238E27FC236}">
                <a16:creationId xmlns:a16="http://schemas.microsoft.com/office/drawing/2014/main" id="{14194DD1-5E4A-E47B-6BE7-3DECA0D3DA9A}"/>
              </a:ext>
            </a:extLst>
          </p:cNvPr>
          <p:cNvSpPr txBox="1"/>
          <p:nvPr/>
        </p:nvSpPr>
        <p:spPr>
          <a:xfrm>
            <a:off x="1116163" y="476876"/>
            <a:ext cx="6936715"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500" b="1" i="1" dirty="0">
                <a:solidFill>
                  <a:srgbClr val="FFFFFF"/>
                </a:solidFill>
                <a:latin typeface="+mj-lt"/>
              </a:rPr>
              <a:t>Department</a:t>
            </a:r>
            <a:r>
              <a:rPr lang="en-US" sz="3200" b="1" i="1" dirty="0">
                <a:solidFill>
                  <a:srgbClr val="FFFFFF"/>
                </a:solidFill>
              </a:rPr>
              <a:t> </a:t>
            </a:r>
            <a:r>
              <a:rPr lang="en-US" sz="3200" b="1" i="1" dirty="0">
                <a:solidFill>
                  <a:srgbClr val="FFFFFF"/>
                </a:solidFill>
                <a:latin typeface="+mj-lt"/>
              </a:rPr>
              <a:t>Organization Chart</a:t>
            </a:r>
            <a:endParaRPr lang="en-US" sz="3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969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D8A6C-260F-23E1-A4CC-96B79F1D1A22}"/>
              </a:ext>
            </a:extLst>
          </p:cNvPr>
          <p:cNvSpPr>
            <a:spLocks noGrp="1"/>
          </p:cNvSpPr>
          <p:nvPr>
            <p:ph type="title"/>
          </p:nvPr>
        </p:nvSpPr>
        <p:spPr/>
        <p:txBody>
          <a:bodyPr/>
          <a:lstStyle/>
          <a:p>
            <a:pPr algn="ctr"/>
            <a:r>
              <a:rPr lang="en-US" dirty="0"/>
              <a:t>Excerpts from Mayor’s Proposed Budget for FY 2023-2024</a:t>
            </a:r>
          </a:p>
        </p:txBody>
      </p:sp>
      <p:sp>
        <p:nvSpPr>
          <p:cNvPr id="4" name="Slide Number Placeholder 3">
            <a:extLst>
              <a:ext uri="{FF2B5EF4-FFF2-40B4-BE49-F238E27FC236}">
                <a16:creationId xmlns:a16="http://schemas.microsoft.com/office/drawing/2014/main" id="{EA1CEB04-8099-8C8C-D1B7-44886AB2CA4E}"/>
              </a:ext>
            </a:extLst>
          </p:cNvPr>
          <p:cNvSpPr>
            <a:spLocks noGrp="1"/>
          </p:cNvSpPr>
          <p:nvPr>
            <p:ph type="sldNum" sz="quarter" idx="12"/>
          </p:nvPr>
        </p:nvSpPr>
        <p:spPr/>
        <p:txBody>
          <a:bodyPr/>
          <a:lstStyle/>
          <a:p>
            <a:fld id="{72FDC3A4-3ECB-4CC5-8031-F712224A9F4A}" type="slidenum">
              <a:rPr lang="en-US" altLang="en-US" smtClean="0"/>
              <a:pPr/>
              <a:t>8</a:t>
            </a:fld>
            <a:endParaRPr lang="en-US" altLang="en-US" dirty="0"/>
          </a:p>
        </p:txBody>
      </p:sp>
    </p:spTree>
    <p:extLst>
      <p:ext uri="{BB962C8B-B14F-4D97-AF65-F5344CB8AC3E}">
        <p14:creationId xmlns:p14="http://schemas.microsoft.com/office/powerpoint/2010/main" val="810624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5A9585-6C30-FD21-9160-6937EDC779FB}"/>
              </a:ext>
            </a:extLst>
          </p:cNvPr>
          <p:cNvSpPr>
            <a:spLocks noGrp="1"/>
          </p:cNvSpPr>
          <p:nvPr>
            <p:ph type="sldNum" sz="quarter" idx="12"/>
          </p:nvPr>
        </p:nvSpPr>
        <p:spPr/>
        <p:txBody>
          <a:bodyPr/>
          <a:lstStyle/>
          <a:p>
            <a:fld id="{72FDC3A4-3ECB-4CC5-8031-F712224A9F4A}" type="slidenum">
              <a:rPr lang="en-US" altLang="en-US" smtClean="0"/>
              <a:pPr/>
              <a:t>9</a:t>
            </a:fld>
            <a:endParaRPr lang="en-US" altLang="en-US" dirty="0"/>
          </a:p>
        </p:txBody>
      </p:sp>
      <p:pic>
        <p:nvPicPr>
          <p:cNvPr id="6" name="Picture 5">
            <a:extLst>
              <a:ext uri="{FF2B5EF4-FFF2-40B4-BE49-F238E27FC236}">
                <a16:creationId xmlns:a16="http://schemas.microsoft.com/office/drawing/2014/main" id="{3DC28B7C-393C-526C-2980-FD15461425EE}"/>
              </a:ext>
            </a:extLst>
          </p:cNvPr>
          <p:cNvPicPr>
            <a:picLocks noChangeAspect="1"/>
          </p:cNvPicPr>
          <p:nvPr/>
        </p:nvPicPr>
        <p:blipFill>
          <a:blip r:embed="rId2"/>
          <a:stretch>
            <a:fillRect/>
          </a:stretch>
        </p:blipFill>
        <p:spPr>
          <a:xfrm>
            <a:off x="832915" y="775917"/>
            <a:ext cx="7478169" cy="5306165"/>
          </a:xfrm>
          <a:prstGeom prst="rect">
            <a:avLst/>
          </a:prstGeom>
        </p:spPr>
      </p:pic>
    </p:spTree>
    <p:extLst>
      <p:ext uri="{BB962C8B-B14F-4D97-AF65-F5344CB8AC3E}">
        <p14:creationId xmlns:p14="http://schemas.microsoft.com/office/powerpoint/2010/main" val="19987273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22422</TotalTime>
  <Words>603</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Courier New</vt:lpstr>
      <vt:lpstr>Office Theme</vt:lpstr>
      <vt:lpstr>CITY OF STAMFORD Controller’s Office     David Yanik, Controller Joanne Noone, Assistant Controller March 28, 2023 </vt:lpstr>
      <vt:lpstr>PowerPoint Presentation</vt:lpstr>
      <vt:lpstr>PowerPoint Presentation</vt:lpstr>
      <vt:lpstr>PowerPoint Presentation</vt:lpstr>
      <vt:lpstr>PowerPoint Presentation</vt:lpstr>
      <vt:lpstr>PowerPoint Presentation</vt:lpstr>
      <vt:lpstr>PowerPoint Presentation</vt:lpstr>
      <vt:lpstr>Excerpts from Mayor’s Proposed Budget for FY 2023-2024</vt:lpstr>
      <vt:lpstr>PowerPoint Presentation</vt:lpstr>
      <vt:lpstr>PowerPoint Presentation</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Yanik, David</cp:lastModifiedBy>
  <cp:revision>120</cp:revision>
  <cp:lastPrinted>2023-03-24T15:41:02Z</cp:lastPrinted>
  <dcterms:created xsi:type="dcterms:W3CDTF">2015-07-08T22:36:06Z</dcterms:created>
  <dcterms:modified xsi:type="dcterms:W3CDTF">2023-03-24T15:41:36Z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