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1"/>
  </p:sldMasterIdLst>
  <p:notesMasterIdLst>
    <p:notesMasterId r:id="rId8"/>
  </p:notesMasterIdLst>
  <p:handoutMasterIdLst>
    <p:handoutMasterId r:id="rId9"/>
  </p:handoutMasterIdLst>
  <p:sldIdLst>
    <p:sldId id="279" r:id="rId2"/>
    <p:sldId id="278" r:id="rId3"/>
    <p:sldId id="281" r:id="rId4"/>
    <p:sldId id="274" r:id="rId5"/>
    <p:sldId id="282" r:id="rId6"/>
    <p:sldId id="257" r:id="rId7"/>
  </p:sldIdLst>
  <p:sldSz cx="9144000" cy="6858000" type="screen4x3"/>
  <p:notesSz cx="7010400" cy="9296400"/>
  <p:custDataLst>
    <p:tags r:id="rId1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204" userDrawn="1">
          <p15:clr>
            <a:srgbClr val="A4A3A4"/>
          </p15:clr>
        </p15:guide>
        <p15:guide id="3" orient="horz" pos="2928" userDrawn="1">
          <p15:clr>
            <a:srgbClr val="A4A3A4"/>
          </p15:clr>
        </p15:guide>
        <p15:guide id="4"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08B8"/>
    <a:srgbClr val="6600FF"/>
    <a:srgbClr val="009999"/>
    <a:srgbClr val="FF3300"/>
    <a:srgbClr val="FF6633"/>
    <a:srgbClr val="F8F8F8"/>
    <a:srgbClr val="FFFF99"/>
    <a:srgbClr val="B1A9CF"/>
    <a:srgbClr val="9885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1236" y="90"/>
      </p:cViewPr>
      <p:guideLst>
        <p:guide orient="horz" pos="2160"/>
        <p:guide pos="2880"/>
      </p:guideLst>
    </p:cSldViewPr>
  </p:slideViewPr>
  <p:notesTextViewPr>
    <p:cViewPr>
      <p:scale>
        <a:sx n="100" d="100"/>
        <a:sy n="100" d="100"/>
      </p:scale>
      <p:origin x="0" y="0"/>
    </p:cViewPr>
  </p:notesTextViewPr>
  <p:notesViewPr>
    <p:cSldViewPr>
      <p:cViewPr varScale="1">
        <p:scale>
          <a:sx n="48" d="100"/>
          <a:sy n="48" d="100"/>
        </p:scale>
        <p:origin x="-1950" y="-90"/>
      </p:cViewPr>
      <p:guideLst>
        <p:guide orient="horz" pos="2905"/>
        <p:guide pos="2204"/>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552868-1F0B-4287-87B2-5247C1D97279}" type="doc">
      <dgm:prSet loTypeId="urn:microsoft.com/office/officeart/2005/8/layout/process4" loCatId="process" qsTypeId="urn:microsoft.com/office/officeart/2005/8/quickstyle/simple1" qsCatId="simple" csTypeId="urn:microsoft.com/office/officeart/2005/8/colors/colorful5" csCatId="colorful" phldr="1"/>
      <dgm:spPr/>
      <dgm:t>
        <a:bodyPr/>
        <a:lstStyle/>
        <a:p>
          <a:endParaRPr lang="en-US"/>
        </a:p>
      </dgm:t>
    </dgm:pt>
    <dgm:pt modelId="{80142833-6F61-495F-8DB1-B99497CBB10C}">
      <dgm:prSet/>
      <dgm:spPr/>
      <dgm:t>
        <a:bodyPr/>
        <a:lstStyle/>
        <a:p>
          <a:r>
            <a:rPr lang="en-US" dirty="0"/>
            <a:t>Department Goals and Plans for 2023-2024</a:t>
          </a:r>
        </a:p>
      </dgm:t>
    </dgm:pt>
    <dgm:pt modelId="{C480E63A-B5F8-4420-B785-0180E9767A14}" type="parTrans" cxnId="{064893D8-CEA9-4D4C-B591-0FBCA9BA760D}">
      <dgm:prSet/>
      <dgm:spPr/>
      <dgm:t>
        <a:bodyPr/>
        <a:lstStyle/>
        <a:p>
          <a:endParaRPr lang="en-US"/>
        </a:p>
      </dgm:t>
    </dgm:pt>
    <dgm:pt modelId="{E7ED84BA-8247-46CD-B045-0AE11CDD170E}" type="sibTrans" cxnId="{064893D8-CEA9-4D4C-B591-0FBCA9BA760D}">
      <dgm:prSet/>
      <dgm:spPr/>
      <dgm:t>
        <a:bodyPr/>
        <a:lstStyle/>
        <a:p>
          <a:endParaRPr lang="en-US"/>
        </a:p>
      </dgm:t>
    </dgm:pt>
    <dgm:pt modelId="{E56F3090-C2D5-4A5E-BC4D-41B75D843D4F}">
      <dgm:prSet/>
      <dgm:spPr/>
      <dgm:t>
        <a:bodyPr/>
        <a:lstStyle/>
        <a:p>
          <a:r>
            <a:rPr lang="en-US" b="1" i="1" dirty="0"/>
            <a:t>What is the Department’s/Program’s budget? (highlight changes) </a:t>
          </a:r>
          <a:endParaRPr lang="en-US" dirty="0"/>
        </a:p>
      </dgm:t>
    </dgm:pt>
    <dgm:pt modelId="{42C24309-8764-4F9F-A40A-12044DDFF283}" type="parTrans" cxnId="{44137BF3-A14D-4837-A1BB-F67F45721CAE}">
      <dgm:prSet/>
      <dgm:spPr/>
      <dgm:t>
        <a:bodyPr/>
        <a:lstStyle/>
        <a:p>
          <a:endParaRPr lang="en-US"/>
        </a:p>
      </dgm:t>
    </dgm:pt>
    <dgm:pt modelId="{C3EF1206-730C-42A7-8437-BA6786019729}" type="sibTrans" cxnId="{44137BF3-A14D-4837-A1BB-F67F45721CAE}">
      <dgm:prSet/>
      <dgm:spPr/>
      <dgm:t>
        <a:bodyPr/>
        <a:lstStyle/>
        <a:p>
          <a:endParaRPr lang="en-US"/>
        </a:p>
      </dgm:t>
    </dgm:pt>
    <dgm:pt modelId="{8140448D-6502-44BE-B2C0-7479E1CA3C47}">
      <dgm:prSet/>
      <dgm:spPr/>
      <dgm:t>
        <a:bodyPr/>
        <a:lstStyle/>
        <a:p>
          <a:r>
            <a:rPr lang="en-US" dirty="0"/>
            <a:t>Review signage </a:t>
          </a:r>
        </a:p>
      </dgm:t>
    </dgm:pt>
    <dgm:pt modelId="{67F67A48-C9A3-4939-888D-01E0276C738C}" type="parTrans" cxnId="{43351E82-621A-4928-B715-048F1F46C159}">
      <dgm:prSet/>
      <dgm:spPr/>
      <dgm:t>
        <a:bodyPr/>
        <a:lstStyle/>
        <a:p>
          <a:endParaRPr lang="en-US"/>
        </a:p>
      </dgm:t>
    </dgm:pt>
    <dgm:pt modelId="{C8B2C839-8901-4732-8E12-4A97ECDAE228}" type="sibTrans" cxnId="{43351E82-621A-4928-B715-048F1F46C159}">
      <dgm:prSet/>
      <dgm:spPr/>
      <dgm:t>
        <a:bodyPr/>
        <a:lstStyle/>
        <a:p>
          <a:endParaRPr lang="en-US"/>
        </a:p>
      </dgm:t>
    </dgm:pt>
    <dgm:pt modelId="{A4C3894E-62C1-4EC5-AA71-50B71A9C49A6}">
      <dgm:prSet/>
      <dgm:spPr/>
      <dgm:t>
        <a:bodyPr/>
        <a:lstStyle/>
        <a:p>
          <a:r>
            <a:rPr lang="en-US" dirty="0"/>
            <a:t>Explore waiting line options</a:t>
          </a:r>
        </a:p>
      </dgm:t>
    </dgm:pt>
    <dgm:pt modelId="{22EB875B-FB08-4E84-9E71-5C8C429A5A9D}" type="parTrans" cxnId="{8955D55C-BA59-427B-8FFF-F00142C02188}">
      <dgm:prSet/>
      <dgm:spPr/>
      <dgm:t>
        <a:bodyPr/>
        <a:lstStyle/>
        <a:p>
          <a:endParaRPr lang="en-US"/>
        </a:p>
      </dgm:t>
    </dgm:pt>
    <dgm:pt modelId="{8D5CC284-0AFA-4431-B131-0D0603CE15AF}" type="sibTrans" cxnId="{8955D55C-BA59-427B-8FFF-F00142C02188}">
      <dgm:prSet/>
      <dgm:spPr/>
      <dgm:t>
        <a:bodyPr/>
        <a:lstStyle/>
        <a:p>
          <a:endParaRPr lang="en-US"/>
        </a:p>
      </dgm:t>
    </dgm:pt>
    <dgm:pt modelId="{0B353ACA-EE9A-4917-8633-D30BE0A87B86}">
      <dgm:prSet/>
      <dgm:spPr/>
      <dgm:t>
        <a:bodyPr/>
        <a:lstStyle/>
        <a:p>
          <a:r>
            <a:rPr lang="en-US" dirty="0"/>
            <a:t>Reduce wait times</a:t>
          </a:r>
        </a:p>
      </dgm:t>
    </dgm:pt>
    <dgm:pt modelId="{BD5D06DD-2D97-442D-858E-47E38972E7AF}" type="parTrans" cxnId="{9F80173E-FF6A-42DE-9E76-962B4E20A40C}">
      <dgm:prSet/>
      <dgm:spPr/>
      <dgm:t>
        <a:bodyPr/>
        <a:lstStyle/>
        <a:p>
          <a:endParaRPr lang="en-US"/>
        </a:p>
      </dgm:t>
    </dgm:pt>
    <dgm:pt modelId="{2E0F0422-22C3-454B-B4B9-CF80007C8B0D}" type="sibTrans" cxnId="{9F80173E-FF6A-42DE-9E76-962B4E20A40C}">
      <dgm:prSet/>
      <dgm:spPr/>
      <dgm:t>
        <a:bodyPr/>
        <a:lstStyle/>
        <a:p>
          <a:endParaRPr lang="en-US"/>
        </a:p>
      </dgm:t>
    </dgm:pt>
    <dgm:pt modelId="{5CD822BF-A7F2-4731-9D2E-CDCFC83381AF}">
      <dgm:prSet/>
      <dgm:spPr/>
      <dgm:t>
        <a:bodyPr/>
        <a:lstStyle/>
        <a:p>
          <a:r>
            <a:rPr lang="en-US" dirty="0"/>
            <a:t>Add collections for other departments</a:t>
          </a:r>
        </a:p>
      </dgm:t>
    </dgm:pt>
    <dgm:pt modelId="{4EE2AC77-98FC-4530-B90F-C720688DF0BE}" type="parTrans" cxnId="{39F52D9A-8E15-4338-9317-CFFBA161A76F}">
      <dgm:prSet/>
      <dgm:spPr/>
      <dgm:t>
        <a:bodyPr/>
        <a:lstStyle/>
        <a:p>
          <a:endParaRPr lang="en-US"/>
        </a:p>
      </dgm:t>
    </dgm:pt>
    <dgm:pt modelId="{A2E65840-F38B-4458-91FF-3133570BD3BF}" type="sibTrans" cxnId="{39F52D9A-8E15-4338-9317-CFFBA161A76F}">
      <dgm:prSet/>
      <dgm:spPr/>
      <dgm:t>
        <a:bodyPr/>
        <a:lstStyle/>
        <a:p>
          <a:endParaRPr lang="en-US"/>
        </a:p>
      </dgm:t>
    </dgm:pt>
    <dgm:pt modelId="{64C34269-095B-4374-8C8F-687FA6336778}">
      <dgm:prSet/>
      <dgm:spPr/>
      <dgm:t>
        <a:bodyPr/>
        <a:lstStyle/>
        <a:p>
          <a:r>
            <a:rPr lang="en-US" dirty="0"/>
            <a:t>Increase On-Line use by residents of all system</a:t>
          </a:r>
        </a:p>
      </dgm:t>
    </dgm:pt>
    <dgm:pt modelId="{6A2DD589-6721-4FCC-967E-EE5067A7705F}" type="parTrans" cxnId="{305B189C-C928-496A-A2E7-FA1C882B9650}">
      <dgm:prSet/>
      <dgm:spPr/>
      <dgm:t>
        <a:bodyPr/>
        <a:lstStyle/>
        <a:p>
          <a:endParaRPr lang="en-US"/>
        </a:p>
      </dgm:t>
    </dgm:pt>
    <dgm:pt modelId="{4C9DBF23-DE7F-49B5-965B-6EEB8DCBA61B}" type="sibTrans" cxnId="{305B189C-C928-496A-A2E7-FA1C882B9650}">
      <dgm:prSet/>
      <dgm:spPr/>
      <dgm:t>
        <a:bodyPr/>
        <a:lstStyle/>
        <a:p>
          <a:endParaRPr lang="en-US"/>
        </a:p>
      </dgm:t>
    </dgm:pt>
    <dgm:pt modelId="{C889D929-BFAC-4801-84EC-588A57F45372}">
      <dgm:prSet/>
      <dgm:spPr/>
      <dgm:t>
        <a:bodyPr/>
        <a:lstStyle/>
        <a:p>
          <a:r>
            <a:rPr lang="en-US" dirty="0"/>
            <a:t>The obstacle to attaining the goal is the expense in setting it up.  Depending on the quotes, this may not be an obstacle</a:t>
          </a:r>
        </a:p>
      </dgm:t>
    </dgm:pt>
    <dgm:pt modelId="{0BD2459F-4B11-4BBB-B800-D60AECD7232D}" type="parTrans" cxnId="{06D7C675-9C89-4E16-B23A-2BC4003535F2}">
      <dgm:prSet/>
      <dgm:spPr/>
      <dgm:t>
        <a:bodyPr/>
        <a:lstStyle/>
        <a:p>
          <a:endParaRPr lang="en-US"/>
        </a:p>
      </dgm:t>
    </dgm:pt>
    <dgm:pt modelId="{C62F8B95-7AC2-4AE2-A8FE-DB1325F7FFB5}" type="sibTrans" cxnId="{06D7C675-9C89-4E16-B23A-2BC4003535F2}">
      <dgm:prSet/>
      <dgm:spPr/>
      <dgm:t>
        <a:bodyPr/>
        <a:lstStyle/>
        <a:p>
          <a:endParaRPr lang="en-US"/>
        </a:p>
      </dgm:t>
    </dgm:pt>
    <dgm:pt modelId="{8DB5C680-374B-408D-9C67-161FF98A1109}">
      <dgm:prSet/>
      <dgm:spPr/>
      <dgm:t>
        <a:bodyPr/>
        <a:lstStyle/>
        <a:p>
          <a:r>
            <a:rPr lang="en-US" dirty="0"/>
            <a:t>Success can be measure by customer wait times during peak periods</a:t>
          </a:r>
        </a:p>
      </dgm:t>
    </dgm:pt>
    <dgm:pt modelId="{2006B600-7B3B-4E7C-B6F9-8E2143B39949}" type="parTrans" cxnId="{8DCE8FDB-ABCE-4332-8402-5FA897543E0B}">
      <dgm:prSet/>
      <dgm:spPr/>
      <dgm:t>
        <a:bodyPr/>
        <a:lstStyle/>
        <a:p>
          <a:endParaRPr lang="en-US"/>
        </a:p>
      </dgm:t>
    </dgm:pt>
    <dgm:pt modelId="{9442AC41-48FB-4022-B0E8-5AA2CF72447D}" type="sibTrans" cxnId="{8DCE8FDB-ABCE-4332-8402-5FA897543E0B}">
      <dgm:prSet/>
      <dgm:spPr/>
      <dgm:t>
        <a:bodyPr/>
        <a:lstStyle/>
        <a:p>
          <a:endParaRPr lang="en-US"/>
        </a:p>
      </dgm:t>
    </dgm:pt>
    <dgm:pt modelId="{9E859C3A-CC30-4993-987B-A4779F35FF1B}">
      <dgm:prSet/>
      <dgm:spPr/>
      <dgm:t>
        <a:bodyPr/>
        <a:lstStyle/>
        <a:p>
          <a:r>
            <a:rPr lang="en-US" dirty="0"/>
            <a:t>Achievement of the Goals and Plans</a:t>
          </a:r>
        </a:p>
      </dgm:t>
    </dgm:pt>
    <dgm:pt modelId="{CAE6A245-2781-4F34-82B0-248A0AF7A77C}" type="parTrans" cxnId="{01B56878-2D85-4DF1-980B-8E2A2C415766}">
      <dgm:prSet/>
      <dgm:spPr/>
      <dgm:t>
        <a:bodyPr/>
        <a:lstStyle/>
        <a:p>
          <a:endParaRPr lang="en-US"/>
        </a:p>
      </dgm:t>
    </dgm:pt>
    <dgm:pt modelId="{F19D83FF-3FE6-480D-812F-218FCF8BDCD7}" type="sibTrans" cxnId="{01B56878-2D85-4DF1-980B-8E2A2C415766}">
      <dgm:prSet/>
      <dgm:spPr/>
      <dgm:t>
        <a:bodyPr/>
        <a:lstStyle/>
        <a:p>
          <a:endParaRPr lang="en-US"/>
        </a:p>
      </dgm:t>
    </dgm:pt>
    <dgm:pt modelId="{E612BA75-EEA2-4DBD-8AC6-26252F1EA04C}">
      <dgm:prSet/>
      <dgm:spPr/>
      <dgm:t>
        <a:bodyPr/>
        <a:lstStyle/>
        <a:p>
          <a:r>
            <a:rPr lang="en-US" dirty="0"/>
            <a:t>To achieve the goals above the department will source companies that deal with signage, cueing lines and call lights</a:t>
          </a:r>
        </a:p>
      </dgm:t>
    </dgm:pt>
    <dgm:pt modelId="{299AF621-E18E-4D3B-A3E6-4D02EB48EB92}" type="parTrans" cxnId="{D2C3F583-C12D-457C-8684-3F6AFA057FC3}">
      <dgm:prSet/>
      <dgm:spPr/>
      <dgm:t>
        <a:bodyPr/>
        <a:lstStyle/>
        <a:p>
          <a:endParaRPr lang="en-US"/>
        </a:p>
      </dgm:t>
    </dgm:pt>
    <dgm:pt modelId="{84982997-ABC5-4449-A8DF-11A75536B804}" type="sibTrans" cxnId="{D2C3F583-C12D-457C-8684-3F6AFA057FC3}">
      <dgm:prSet/>
      <dgm:spPr/>
      <dgm:t>
        <a:bodyPr/>
        <a:lstStyle/>
        <a:p>
          <a:endParaRPr lang="en-US"/>
        </a:p>
      </dgm:t>
    </dgm:pt>
    <dgm:pt modelId="{7153C42E-1073-43BE-9356-386A44F6BB2D}">
      <dgm:prSet/>
      <dgm:spPr/>
      <dgm:t>
        <a:bodyPr/>
        <a:lstStyle/>
        <a:p>
          <a:r>
            <a:rPr lang="en-US" dirty="0"/>
            <a:t>1022–Revenue Service expenses-There is only one change $3,000 contractual increase in Annual Software Maintenance Fee</a:t>
          </a:r>
        </a:p>
      </dgm:t>
    </dgm:pt>
    <dgm:pt modelId="{D10F14FA-3134-49C7-BAA8-FAA0481412DF}" type="parTrans" cxnId="{77F76CBA-5D31-4003-9CAF-6C71FE9B1CB0}">
      <dgm:prSet/>
      <dgm:spPr/>
      <dgm:t>
        <a:bodyPr/>
        <a:lstStyle/>
        <a:p>
          <a:endParaRPr lang="en-US"/>
        </a:p>
      </dgm:t>
    </dgm:pt>
    <dgm:pt modelId="{1BDDAED5-40A3-4A22-B62C-45E0453548F0}" type="sibTrans" cxnId="{77F76CBA-5D31-4003-9CAF-6C71FE9B1CB0}">
      <dgm:prSet/>
      <dgm:spPr/>
      <dgm:t>
        <a:bodyPr/>
        <a:lstStyle/>
        <a:p>
          <a:endParaRPr lang="en-US"/>
        </a:p>
      </dgm:t>
    </dgm:pt>
    <dgm:pt modelId="{F3858716-7F25-4899-8B5D-160B03698963}">
      <dgm:prSet/>
      <dgm:spPr/>
      <dgm:t>
        <a:bodyPr/>
        <a:lstStyle/>
        <a:p>
          <a:r>
            <a:rPr lang="en-US" dirty="0"/>
            <a:t>1022-Revenue Service revenue-There is only one change $100,000 increase in MTS revenue base on strong billing and collections over the last couple of years</a:t>
          </a:r>
        </a:p>
      </dgm:t>
    </dgm:pt>
    <dgm:pt modelId="{2541F713-B1A6-46AC-9E48-0D4FF01E9667}" type="parTrans" cxnId="{86EB28A5-3BFC-4476-B156-2311080C3124}">
      <dgm:prSet/>
      <dgm:spPr/>
      <dgm:t>
        <a:bodyPr/>
        <a:lstStyle/>
        <a:p>
          <a:endParaRPr lang="en-US"/>
        </a:p>
      </dgm:t>
    </dgm:pt>
    <dgm:pt modelId="{17145449-481F-4764-8AA8-99831D528A10}" type="sibTrans" cxnId="{86EB28A5-3BFC-4476-B156-2311080C3124}">
      <dgm:prSet/>
      <dgm:spPr/>
      <dgm:t>
        <a:bodyPr/>
        <a:lstStyle/>
        <a:p>
          <a:endParaRPr lang="en-US"/>
        </a:p>
      </dgm:t>
    </dgm:pt>
    <dgm:pt modelId="{D273BC5F-8AD8-4EB7-8056-231BD2E58802}">
      <dgm:prSet/>
      <dgm:spPr/>
      <dgm:t>
        <a:bodyPr/>
        <a:lstStyle/>
        <a:p>
          <a:r>
            <a:rPr lang="en-US" dirty="0"/>
            <a:t>1023-Taxation Services expenses – there are no changes</a:t>
          </a:r>
        </a:p>
      </dgm:t>
    </dgm:pt>
    <dgm:pt modelId="{A4845AE0-D69C-43B6-A90E-04C1853519D4}" type="parTrans" cxnId="{4F85734D-2CBB-41A8-ACDD-940BC64D76F8}">
      <dgm:prSet/>
      <dgm:spPr/>
      <dgm:t>
        <a:bodyPr/>
        <a:lstStyle/>
        <a:p>
          <a:endParaRPr lang="en-US"/>
        </a:p>
      </dgm:t>
    </dgm:pt>
    <dgm:pt modelId="{95011640-6351-4F6B-AF0D-3D2EC19B5DD1}" type="sibTrans" cxnId="{4F85734D-2CBB-41A8-ACDD-940BC64D76F8}">
      <dgm:prSet/>
      <dgm:spPr/>
      <dgm:t>
        <a:bodyPr/>
        <a:lstStyle/>
        <a:p>
          <a:endParaRPr lang="en-US"/>
        </a:p>
      </dgm:t>
    </dgm:pt>
    <dgm:pt modelId="{0D7DF54C-1968-4806-B0E5-788FD1D3FDFC}">
      <dgm:prSet/>
      <dgm:spPr/>
      <dgm:t>
        <a:bodyPr/>
        <a:lstStyle/>
        <a:p>
          <a:r>
            <a:rPr lang="en-US" dirty="0"/>
            <a:t>1024-Tax Administration-this program to be deleted – no activity</a:t>
          </a:r>
        </a:p>
      </dgm:t>
    </dgm:pt>
    <dgm:pt modelId="{792A8A20-EDB9-4AA0-AA3D-E5E2E51AF4BE}" type="parTrans" cxnId="{D0C6051C-A6EC-45E2-AEE5-D29E02242C52}">
      <dgm:prSet/>
      <dgm:spPr/>
      <dgm:t>
        <a:bodyPr/>
        <a:lstStyle/>
        <a:p>
          <a:endParaRPr lang="en-US"/>
        </a:p>
      </dgm:t>
    </dgm:pt>
    <dgm:pt modelId="{8FC32E00-78D3-4100-8670-15204AC55832}" type="sibTrans" cxnId="{D0C6051C-A6EC-45E2-AEE5-D29E02242C52}">
      <dgm:prSet/>
      <dgm:spPr/>
      <dgm:t>
        <a:bodyPr/>
        <a:lstStyle/>
        <a:p>
          <a:endParaRPr lang="en-US"/>
        </a:p>
      </dgm:t>
    </dgm:pt>
    <dgm:pt modelId="{F68C71E7-27F6-4B41-81CD-EDE074FACBB9}">
      <dgm:prSet/>
      <dgm:spPr/>
      <dgm:t>
        <a:bodyPr/>
        <a:lstStyle/>
        <a:p>
          <a:r>
            <a:rPr lang="en-US" dirty="0"/>
            <a:t>2510-Cashiering – There are no changes, decrease in salary is based on chargeback from Traffic</a:t>
          </a:r>
        </a:p>
      </dgm:t>
    </dgm:pt>
    <dgm:pt modelId="{26BEB005-A1D4-4492-8AF5-28D22F0CE91C}" type="parTrans" cxnId="{4A54FEC5-4005-48A2-A1C1-86A63FA34E15}">
      <dgm:prSet/>
      <dgm:spPr/>
      <dgm:t>
        <a:bodyPr/>
        <a:lstStyle/>
        <a:p>
          <a:endParaRPr lang="en-US"/>
        </a:p>
      </dgm:t>
    </dgm:pt>
    <dgm:pt modelId="{1308FE4C-8089-4361-AA65-0F1A5463B05F}" type="sibTrans" cxnId="{4A54FEC5-4005-48A2-A1C1-86A63FA34E15}">
      <dgm:prSet/>
      <dgm:spPr/>
      <dgm:t>
        <a:bodyPr/>
        <a:lstStyle/>
        <a:p>
          <a:endParaRPr lang="en-US"/>
        </a:p>
      </dgm:t>
    </dgm:pt>
    <dgm:pt modelId="{B1B3C548-CB2B-4A97-9469-5B5D177D70D3}" type="pres">
      <dgm:prSet presAssocID="{E7552868-1F0B-4287-87B2-5247C1D97279}" presName="Name0" presStyleCnt="0">
        <dgm:presLayoutVars>
          <dgm:dir/>
          <dgm:animLvl val="lvl"/>
          <dgm:resizeHandles val="exact"/>
        </dgm:presLayoutVars>
      </dgm:prSet>
      <dgm:spPr/>
    </dgm:pt>
    <dgm:pt modelId="{B3FBC4BC-96C2-4515-8A09-F738A8265A53}" type="pres">
      <dgm:prSet presAssocID="{E56F3090-C2D5-4A5E-BC4D-41B75D843D4F}" presName="boxAndChildren" presStyleCnt="0"/>
      <dgm:spPr/>
    </dgm:pt>
    <dgm:pt modelId="{D874A3B9-2944-452B-A95E-2956BFD717D8}" type="pres">
      <dgm:prSet presAssocID="{E56F3090-C2D5-4A5E-BC4D-41B75D843D4F}" presName="parentTextBox" presStyleLbl="node1" presStyleIdx="0" presStyleCnt="3"/>
      <dgm:spPr/>
    </dgm:pt>
    <dgm:pt modelId="{C2DBB09D-3445-41DE-AC20-593606568636}" type="pres">
      <dgm:prSet presAssocID="{E56F3090-C2D5-4A5E-BC4D-41B75D843D4F}" presName="entireBox" presStyleLbl="node1" presStyleIdx="0" presStyleCnt="3"/>
      <dgm:spPr/>
    </dgm:pt>
    <dgm:pt modelId="{3824E568-D7E0-4258-9A35-04DC92A8B207}" type="pres">
      <dgm:prSet presAssocID="{E56F3090-C2D5-4A5E-BC4D-41B75D843D4F}" presName="descendantBox" presStyleCnt="0"/>
      <dgm:spPr/>
    </dgm:pt>
    <dgm:pt modelId="{B8AA8CE2-1745-429D-BCCC-3B57B7FE9703}" type="pres">
      <dgm:prSet presAssocID="{7153C42E-1073-43BE-9356-386A44F6BB2D}" presName="childTextBox" presStyleLbl="fgAccFollowNode1" presStyleIdx="0" presStyleCnt="13">
        <dgm:presLayoutVars>
          <dgm:bulletEnabled val="1"/>
        </dgm:presLayoutVars>
      </dgm:prSet>
      <dgm:spPr/>
    </dgm:pt>
    <dgm:pt modelId="{4F405CF2-8A48-4679-9817-F4F5690642DB}" type="pres">
      <dgm:prSet presAssocID="{F3858716-7F25-4899-8B5D-160B03698963}" presName="childTextBox" presStyleLbl="fgAccFollowNode1" presStyleIdx="1" presStyleCnt="13">
        <dgm:presLayoutVars>
          <dgm:bulletEnabled val="1"/>
        </dgm:presLayoutVars>
      </dgm:prSet>
      <dgm:spPr/>
    </dgm:pt>
    <dgm:pt modelId="{97A7BEAE-1B51-44A8-B8DF-B7A14353AAD7}" type="pres">
      <dgm:prSet presAssocID="{D273BC5F-8AD8-4EB7-8056-231BD2E58802}" presName="childTextBox" presStyleLbl="fgAccFollowNode1" presStyleIdx="2" presStyleCnt="13">
        <dgm:presLayoutVars>
          <dgm:bulletEnabled val="1"/>
        </dgm:presLayoutVars>
      </dgm:prSet>
      <dgm:spPr/>
    </dgm:pt>
    <dgm:pt modelId="{738C56D3-7023-46E5-AAF3-E1A053788108}" type="pres">
      <dgm:prSet presAssocID="{0D7DF54C-1968-4806-B0E5-788FD1D3FDFC}" presName="childTextBox" presStyleLbl="fgAccFollowNode1" presStyleIdx="3" presStyleCnt="13">
        <dgm:presLayoutVars>
          <dgm:bulletEnabled val="1"/>
        </dgm:presLayoutVars>
      </dgm:prSet>
      <dgm:spPr/>
    </dgm:pt>
    <dgm:pt modelId="{B0DE9E23-D026-44BE-A0F4-680F97245CE9}" type="pres">
      <dgm:prSet presAssocID="{F68C71E7-27F6-4B41-81CD-EDE074FACBB9}" presName="childTextBox" presStyleLbl="fgAccFollowNode1" presStyleIdx="4" presStyleCnt="13">
        <dgm:presLayoutVars>
          <dgm:bulletEnabled val="1"/>
        </dgm:presLayoutVars>
      </dgm:prSet>
      <dgm:spPr/>
    </dgm:pt>
    <dgm:pt modelId="{B72C9EA5-21A0-4081-9136-2531F1754F41}" type="pres">
      <dgm:prSet presAssocID="{F19D83FF-3FE6-480D-812F-218FCF8BDCD7}" presName="sp" presStyleCnt="0"/>
      <dgm:spPr/>
    </dgm:pt>
    <dgm:pt modelId="{08BF7881-CC4C-4665-AED6-6A50E77C97BC}" type="pres">
      <dgm:prSet presAssocID="{9E859C3A-CC30-4993-987B-A4779F35FF1B}" presName="arrowAndChildren" presStyleCnt="0"/>
      <dgm:spPr/>
    </dgm:pt>
    <dgm:pt modelId="{05D4B299-EA65-479B-817A-E97A4058D659}" type="pres">
      <dgm:prSet presAssocID="{9E859C3A-CC30-4993-987B-A4779F35FF1B}" presName="parentTextArrow" presStyleLbl="node1" presStyleIdx="0" presStyleCnt="3"/>
      <dgm:spPr/>
    </dgm:pt>
    <dgm:pt modelId="{2C360D4D-2C51-467C-B25F-64954E02274F}" type="pres">
      <dgm:prSet presAssocID="{9E859C3A-CC30-4993-987B-A4779F35FF1B}" presName="arrow" presStyleLbl="node1" presStyleIdx="1" presStyleCnt="3"/>
      <dgm:spPr/>
    </dgm:pt>
    <dgm:pt modelId="{71A88BDB-3EFC-4EE1-9246-C3E44335F11E}" type="pres">
      <dgm:prSet presAssocID="{9E859C3A-CC30-4993-987B-A4779F35FF1B}" presName="descendantArrow" presStyleCnt="0"/>
      <dgm:spPr/>
    </dgm:pt>
    <dgm:pt modelId="{76259D4D-8295-4A03-A5F0-3FD8C3DF3DF2}" type="pres">
      <dgm:prSet presAssocID="{E612BA75-EEA2-4DBD-8AC6-26252F1EA04C}" presName="childTextArrow" presStyleLbl="fgAccFollowNode1" presStyleIdx="5" presStyleCnt="13">
        <dgm:presLayoutVars>
          <dgm:bulletEnabled val="1"/>
        </dgm:presLayoutVars>
      </dgm:prSet>
      <dgm:spPr/>
    </dgm:pt>
    <dgm:pt modelId="{20FDD44D-607B-4D54-8548-1F75F7CE6444}" type="pres">
      <dgm:prSet presAssocID="{C889D929-BFAC-4801-84EC-588A57F45372}" presName="childTextArrow" presStyleLbl="fgAccFollowNode1" presStyleIdx="6" presStyleCnt="13">
        <dgm:presLayoutVars>
          <dgm:bulletEnabled val="1"/>
        </dgm:presLayoutVars>
      </dgm:prSet>
      <dgm:spPr/>
    </dgm:pt>
    <dgm:pt modelId="{E28C6216-B6C1-4601-8ECB-14AC0DD9F85D}" type="pres">
      <dgm:prSet presAssocID="{8DB5C680-374B-408D-9C67-161FF98A1109}" presName="childTextArrow" presStyleLbl="fgAccFollowNode1" presStyleIdx="7" presStyleCnt="13">
        <dgm:presLayoutVars>
          <dgm:bulletEnabled val="1"/>
        </dgm:presLayoutVars>
      </dgm:prSet>
      <dgm:spPr/>
    </dgm:pt>
    <dgm:pt modelId="{767737C2-E6F8-415D-8AE4-C15DE868E729}" type="pres">
      <dgm:prSet presAssocID="{E7ED84BA-8247-46CD-B045-0AE11CDD170E}" presName="sp" presStyleCnt="0"/>
      <dgm:spPr/>
    </dgm:pt>
    <dgm:pt modelId="{68A23B8E-03EE-476A-B4F1-88F8B46EC673}" type="pres">
      <dgm:prSet presAssocID="{80142833-6F61-495F-8DB1-B99497CBB10C}" presName="arrowAndChildren" presStyleCnt="0"/>
      <dgm:spPr/>
    </dgm:pt>
    <dgm:pt modelId="{BBAAF9E2-C4A6-4336-836D-7B867EBC4AA0}" type="pres">
      <dgm:prSet presAssocID="{80142833-6F61-495F-8DB1-B99497CBB10C}" presName="parentTextArrow" presStyleLbl="node1" presStyleIdx="1" presStyleCnt="3" custLinFactNeighborX="-39855" custLinFactNeighborY="-4997"/>
      <dgm:spPr/>
    </dgm:pt>
    <dgm:pt modelId="{F2EF381C-63E2-41E6-94E4-B1227DDEBBA2}" type="pres">
      <dgm:prSet presAssocID="{80142833-6F61-495F-8DB1-B99497CBB10C}" presName="arrow" presStyleLbl="node1" presStyleIdx="2" presStyleCnt="3"/>
      <dgm:spPr/>
    </dgm:pt>
    <dgm:pt modelId="{EC70D712-E832-4E77-B331-8AF175AC5C8C}" type="pres">
      <dgm:prSet presAssocID="{80142833-6F61-495F-8DB1-B99497CBB10C}" presName="descendantArrow" presStyleCnt="0"/>
      <dgm:spPr/>
    </dgm:pt>
    <dgm:pt modelId="{54BE87CC-0BC6-481B-9317-8BE5FBE512EB}" type="pres">
      <dgm:prSet presAssocID="{8140448D-6502-44BE-B2C0-7479E1CA3C47}" presName="childTextArrow" presStyleLbl="fgAccFollowNode1" presStyleIdx="8" presStyleCnt="13">
        <dgm:presLayoutVars>
          <dgm:bulletEnabled val="1"/>
        </dgm:presLayoutVars>
      </dgm:prSet>
      <dgm:spPr/>
    </dgm:pt>
    <dgm:pt modelId="{A06C8479-A2FE-40E6-A1DC-FBC231352CEA}" type="pres">
      <dgm:prSet presAssocID="{A4C3894E-62C1-4EC5-AA71-50B71A9C49A6}" presName="childTextArrow" presStyleLbl="fgAccFollowNode1" presStyleIdx="9" presStyleCnt="13">
        <dgm:presLayoutVars>
          <dgm:bulletEnabled val="1"/>
        </dgm:presLayoutVars>
      </dgm:prSet>
      <dgm:spPr/>
    </dgm:pt>
    <dgm:pt modelId="{3DBBCF21-E296-411F-B1F1-F0B976C855DC}" type="pres">
      <dgm:prSet presAssocID="{0B353ACA-EE9A-4917-8633-D30BE0A87B86}" presName="childTextArrow" presStyleLbl="fgAccFollowNode1" presStyleIdx="10" presStyleCnt="13">
        <dgm:presLayoutVars>
          <dgm:bulletEnabled val="1"/>
        </dgm:presLayoutVars>
      </dgm:prSet>
      <dgm:spPr/>
    </dgm:pt>
    <dgm:pt modelId="{71D8DA26-443D-47C1-AC64-A8DF0B3A75D7}" type="pres">
      <dgm:prSet presAssocID="{5CD822BF-A7F2-4731-9D2E-CDCFC83381AF}" presName="childTextArrow" presStyleLbl="fgAccFollowNode1" presStyleIdx="11" presStyleCnt="13">
        <dgm:presLayoutVars>
          <dgm:bulletEnabled val="1"/>
        </dgm:presLayoutVars>
      </dgm:prSet>
      <dgm:spPr/>
    </dgm:pt>
    <dgm:pt modelId="{83B7046E-F1CB-468B-B28E-1C2DAE18FF25}" type="pres">
      <dgm:prSet presAssocID="{64C34269-095B-4374-8C8F-687FA6336778}" presName="childTextArrow" presStyleLbl="fgAccFollowNode1" presStyleIdx="12" presStyleCnt="13">
        <dgm:presLayoutVars>
          <dgm:bulletEnabled val="1"/>
        </dgm:presLayoutVars>
      </dgm:prSet>
      <dgm:spPr/>
    </dgm:pt>
  </dgm:ptLst>
  <dgm:cxnLst>
    <dgm:cxn modelId="{C3452F04-3755-4754-9CD1-C73EBA5432E4}" type="presOf" srcId="{80142833-6F61-495F-8DB1-B99497CBB10C}" destId="{F2EF381C-63E2-41E6-94E4-B1227DDEBBA2}" srcOrd="1" destOrd="0" presId="urn:microsoft.com/office/officeart/2005/8/layout/process4"/>
    <dgm:cxn modelId="{BFEDAB08-9174-475E-A1B1-D5CE0E95DA2E}" type="presOf" srcId="{0B353ACA-EE9A-4917-8633-D30BE0A87B86}" destId="{3DBBCF21-E296-411F-B1F1-F0B976C855DC}" srcOrd="0" destOrd="0" presId="urn:microsoft.com/office/officeart/2005/8/layout/process4"/>
    <dgm:cxn modelId="{D494F40B-15FE-4B9F-9CBF-4C588D7B1B72}" type="presOf" srcId="{5CD822BF-A7F2-4731-9D2E-CDCFC83381AF}" destId="{71D8DA26-443D-47C1-AC64-A8DF0B3A75D7}" srcOrd="0" destOrd="0" presId="urn:microsoft.com/office/officeart/2005/8/layout/process4"/>
    <dgm:cxn modelId="{D0C6051C-A6EC-45E2-AEE5-D29E02242C52}" srcId="{E56F3090-C2D5-4A5E-BC4D-41B75D843D4F}" destId="{0D7DF54C-1968-4806-B0E5-788FD1D3FDFC}" srcOrd="3" destOrd="0" parTransId="{792A8A20-EDB9-4AA0-AA3D-E5E2E51AF4BE}" sibTransId="{8FC32E00-78D3-4100-8670-15204AC55832}"/>
    <dgm:cxn modelId="{9F80173E-FF6A-42DE-9E76-962B4E20A40C}" srcId="{80142833-6F61-495F-8DB1-B99497CBB10C}" destId="{0B353ACA-EE9A-4917-8633-D30BE0A87B86}" srcOrd="2" destOrd="0" parTransId="{BD5D06DD-2D97-442D-858E-47E38972E7AF}" sibTransId="{2E0F0422-22C3-454B-B4B9-CF80007C8B0D}"/>
    <dgm:cxn modelId="{8955D55C-BA59-427B-8FFF-F00142C02188}" srcId="{80142833-6F61-495F-8DB1-B99497CBB10C}" destId="{A4C3894E-62C1-4EC5-AA71-50B71A9C49A6}" srcOrd="1" destOrd="0" parTransId="{22EB875B-FB08-4E84-9E71-5C8C429A5A9D}" sibTransId="{8D5CC284-0AFA-4431-B131-0D0603CE15AF}"/>
    <dgm:cxn modelId="{19224242-009E-4D67-A160-E610DC77BB7F}" type="presOf" srcId="{E56F3090-C2D5-4A5E-BC4D-41B75D843D4F}" destId="{C2DBB09D-3445-41DE-AC20-593606568636}" srcOrd="1" destOrd="0" presId="urn:microsoft.com/office/officeart/2005/8/layout/process4"/>
    <dgm:cxn modelId="{14F76A63-2357-4DC9-9E24-DE704AD4D6D0}" type="presOf" srcId="{E7552868-1F0B-4287-87B2-5247C1D97279}" destId="{B1B3C548-CB2B-4A97-9469-5B5D177D70D3}" srcOrd="0" destOrd="0" presId="urn:microsoft.com/office/officeart/2005/8/layout/process4"/>
    <dgm:cxn modelId="{4F85734D-2CBB-41A8-ACDD-940BC64D76F8}" srcId="{E56F3090-C2D5-4A5E-BC4D-41B75D843D4F}" destId="{D273BC5F-8AD8-4EB7-8056-231BD2E58802}" srcOrd="2" destOrd="0" parTransId="{A4845AE0-D69C-43B6-A90E-04C1853519D4}" sibTransId="{95011640-6351-4F6B-AF0D-3D2EC19B5DD1}"/>
    <dgm:cxn modelId="{06D7C675-9C89-4E16-B23A-2BC4003535F2}" srcId="{9E859C3A-CC30-4993-987B-A4779F35FF1B}" destId="{C889D929-BFAC-4801-84EC-588A57F45372}" srcOrd="1" destOrd="0" parTransId="{0BD2459F-4B11-4BBB-B800-D60AECD7232D}" sibTransId="{C62F8B95-7AC2-4AE2-A8FE-DB1325F7FFB5}"/>
    <dgm:cxn modelId="{01B56878-2D85-4DF1-980B-8E2A2C415766}" srcId="{E7552868-1F0B-4287-87B2-5247C1D97279}" destId="{9E859C3A-CC30-4993-987B-A4779F35FF1B}" srcOrd="1" destOrd="0" parTransId="{CAE6A245-2781-4F34-82B0-248A0AF7A77C}" sibTransId="{F19D83FF-3FE6-480D-812F-218FCF8BDCD7}"/>
    <dgm:cxn modelId="{43351E82-621A-4928-B715-048F1F46C159}" srcId="{80142833-6F61-495F-8DB1-B99497CBB10C}" destId="{8140448D-6502-44BE-B2C0-7479E1CA3C47}" srcOrd="0" destOrd="0" parTransId="{67F67A48-C9A3-4939-888D-01E0276C738C}" sibTransId="{C8B2C839-8901-4732-8E12-4A97ECDAE228}"/>
    <dgm:cxn modelId="{30A6B782-EB3F-486F-ACC2-87A13FB680F2}" type="presOf" srcId="{64C34269-095B-4374-8C8F-687FA6336778}" destId="{83B7046E-F1CB-468B-B28E-1C2DAE18FF25}" srcOrd="0" destOrd="0" presId="urn:microsoft.com/office/officeart/2005/8/layout/process4"/>
    <dgm:cxn modelId="{D2C3F583-C12D-457C-8684-3F6AFA057FC3}" srcId="{9E859C3A-CC30-4993-987B-A4779F35FF1B}" destId="{E612BA75-EEA2-4DBD-8AC6-26252F1EA04C}" srcOrd="0" destOrd="0" parTransId="{299AF621-E18E-4D3B-A3E6-4D02EB48EB92}" sibTransId="{84982997-ABC5-4449-A8DF-11A75536B804}"/>
    <dgm:cxn modelId="{8DFBF08F-B6C0-4A8B-AE6C-480B7B57921B}" type="presOf" srcId="{8DB5C680-374B-408D-9C67-161FF98A1109}" destId="{E28C6216-B6C1-4601-8ECB-14AC0DD9F85D}" srcOrd="0" destOrd="0" presId="urn:microsoft.com/office/officeart/2005/8/layout/process4"/>
    <dgm:cxn modelId="{39F52D9A-8E15-4338-9317-CFFBA161A76F}" srcId="{80142833-6F61-495F-8DB1-B99497CBB10C}" destId="{5CD822BF-A7F2-4731-9D2E-CDCFC83381AF}" srcOrd="3" destOrd="0" parTransId="{4EE2AC77-98FC-4530-B90F-C720688DF0BE}" sibTransId="{A2E65840-F38B-4458-91FF-3133570BD3BF}"/>
    <dgm:cxn modelId="{305B189C-C928-496A-A2E7-FA1C882B9650}" srcId="{80142833-6F61-495F-8DB1-B99497CBB10C}" destId="{64C34269-095B-4374-8C8F-687FA6336778}" srcOrd="4" destOrd="0" parTransId="{6A2DD589-6721-4FCC-967E-EE5067A7705F}" sibTransId="{4C9DBF23-DE7F-49B5-965B-6EEB8DCBA61B}"/>
    <dgm:cxn modelId="{98B05E9E-31DB-4687-99BF-D08781E101EC}" type="presOf" srcId="{0D7DF54C-1968-4806-B0E5-788FD1D3FDFC}" destId="{738C56D3-7023-46E5-AAF3-E1A053788108}" srcOrd="0" destOrd="0" presId="urn:microsoft.com/office/officeart/2005/8/layout/process4"/>
    <dgm:cxn modelId="{ED579EA0-B104-42C1-A3B8-542F2C9447E2}" type="presOf" srcId="{E56F3090-C2D5-4A5E-BC4D-41B75D843D4F}" destId="{D874A3B9-2944-452B-A95E-2956BFD717D8}" srcOrd="0" destOrd="0" presId="urn:microsoft.com/office/officeart/2005/8/layout/process4"/>
    <dgm:cxn modelId="{86EB28A5-3BFC-4476-B156-2311080C3124}" srcId="{E56F3090-C2D5-4A5E-BC4D-41B75D843D4F}" destId="{F3858716-7F25-4899-8B5D-160B03698963}" srcOrd="1" destOrd="0" parTransId="{2541F713-B1A6-46AC-9E48-0D4FF01E9667}" sibTransId="{17145449-481F-4764-8AA8-99831D528A10}"/>
    <dgm:cxn modelId="{77F76CBA-5D31-4003-9CAF-6C71FE9B1CB0}" srcId="{E56F3090-C2D5-4A5E-BC4D-41B75D843D4F}" destId="{7153C42E-1073-43BE-9356-386A44F6BB2D}" srcOrd="0" destOrd="0" parTransId="{D10F14FA-3134-49C7-BAA8-FAA0481412DF}" sibTransId="{1BDDAED5-40A3-4A22-B62C-45E0453548F0}"/>
    <dgm:cxn modelId="{8520D0BD-896A-466C-842D-DED2B1DBB22D}" type="presOf" srcId="{A4C3894E-62C1-4EC5-AA71-50B71A9C49A6}" destId="{A06C8479-A2FE-40E6-A1DC-FBC231352CEA}" srcOrd="0" destOrd="0" presId="urn:microsoft.com/office/officeart/2005/8/layout/process4"/>
    <dgm:cxn modelId="{BEC33EC4-76BB-4428-8A43-4F3498068F7E}" type="presOf" srcId="{80142833-6F61-495F-8DB1-B99497CBB10C}" destId="{BBAAF9E2-C4A6-4336-836D-7B867EBC4AA0}" srcOrd="0" destOrd="0" presId="urn:microsoft.com/office/officeart/2005/8/layout/process4"/>
    <dgm:cxn modelId="{F001A6C5-5BD9-46D1-878F-226E08AD310D}" type="presOf" srcId="{F3858716-7F25-4899-8B5D-160B03698963}" destId="{4F405CF2-8A48-4679-9817-F4F5690642DB}" srcOrd="0" destOrd="0" presId="urn:microsoft.com/office/officeart/2005/8/layout/process4"/>
    <dgm:cxn modelId="{4A54FEC5-4005-48A2-A1C1-86A63FA34E15}" srcId="{E56F3090-C2D5-4A5E-BC4D-41B75D843D4F}" destId="{F68C71E7-27F6-4B41-81CD-EDE074FACBB9}" srcOrd="4" destOrd="0" parTransId="{26BEB005-A1D4-4492-8AF5-28D22F0CE91C}" sibTransId="{1308FE4C-8089-4361-AA65-0F1A5463B05F}"/>
    <dgm:cxn modelId="{47204FCA-FA2A-41AE-83A1-8ADAEF4B1DB0}" type="presOf" srcId="{E612BA75-EEA2-4DBD-8AC6-26252F1EA04C}" destId="{76259D4D-8295-4A03-A5F0-3FD8C3DF3DF2}" srcOrd="0" destOrd="0" presId="urn:microsoft.com/office/officeart/2005/8/layout/process4"/>
    <dgm:cxn modelId="{8B54E7CA-69E3-4AC8-A4F1-80AB3DDA33DF}" type="presOf" srcId="{9E859C3A-CC30-4993-987B-A4779F35FF1B}" destId="{05D4B299-EA65-479B-817A-E97A4058D659}" srcOrd="0" destOrd="0" presId="urn:microsoft.com/office/officeart/2005/8/layout/process4"/>
    <dgm:cxn modelId="{C77CA7D7-6733-403C-97FC-AC61A85FAAE5}" type="presOf" srcId="{D273BC5F-8AD8-4EB7-8056-231BD2E58802}" destId="{97A7BEAE-1B51-44A8-B8DF-B7A14353AAD7}" srcOrd="0" destOrd="0" presId="urn:microsoft.com/office/officeart/2005/8/layout/process4"/>
    <dgm:cxn modelId="{064893D8-CEA9-4D4C-B591-0FBCA9BA760D}" srcId="{E7552868-1F0B-4287-87B2-5247C1D97279}" destId="{80142833-6F61-495F-8DB1-B99497CBB10C}" srcOrd="0" destOrd="0" parTransId="{C480E63A-B5F8-4420-B785-0180E9767A14}" sibTransId="{E7ED84BA-8247-46CD-B045-0AE11CDD170E}"/>
    <dgm:cxn modelId="{B68C3EDB-8AA4-4B5D-86FD-A2B21E4AF212}" type="presOf" srcId="{8140448D-6502-44BE-B2C0-7479E1CA3C47}" destId="{54BE87CC-0BC6-481B-9317-8BE5FBE512EB}" srcOrd="0" destOrd="0" presId="urn:microsoft.com/office/officeart/2005/8/layout/process4"/>
    <dgm:cxn modelId="{8DCE8FDB-ABCE-4332-8402-5FA897543E0B}" srcId="{9E859C3A-CC30-4993-987B-A4779F35FF1B}" destId="{8DB5C680-374B-408D-9C67-161FF98A1109}" srcOrd="2" destOrd="0" parTransId="{2006B600-7B3B-4E7C-B6F9-8E2143B39949}" sibTransId="{9442AC41-48FB-4022-B0E8-5AA2CF72447D}"/>
    <dgm:cxn modelId="{F3319DDE-26E6-4643-882F-E0C037163AA7}" type="presOf" srcId="{C889D929-BFAC-4801-84EC-588A57F45372}" destId="{20FDD44D-607B-4D54-8548-1F75F7CE6444}" srcOrd="0" destOrd="0" presId="urn:microsoft.com/office/officeart/2005/8/layout/process4"/>
    <dgm:cxn modelId="{E0054AE0-83D5-4261-B331-18D3E91FC11D}" type="presOf" srcId="{7153C42E-1073-43BE-9356-386A44F6BB2D}" destId="{B8AA8CE2-1745-429D-BCCC-3B57B7FE9703}" srcOrd="0" destOrd="0" presId="urn:microsoft.com/office/officeart/2005/8/layout/process4"/>
    <dgm:cxn modelId="{A95CF1EA-F76A-484B-B170-42E4F0ED22B8}" type="presOf" srcId="{9E859C3A-CC30-4993-987B-A4779F35FF1B}" destId="{2C360D4D-2C51-467C-B25F-64954E02274F}" srcOrd="1" destOrd="0" presId="urn:microsoft.com/office/officeart/2005/8/layout/process4"/>
    <dgm:cxn modelId="{D9906CEC-CAF3-4A0C-89A8-8B2D0758E047}" type="presOf" srcId="{F68C71E7-27F6-4B41-81CD-EDE074FACBB9}" destId="{B0DE9E23-D026-44BE-A0F4-680F97245CE9}" srcOrd="0" destOrd="0" presId="urn:microsoft.com/office/officeart/2005/8/layout/process4"/>
    <dgm:cxn modelId="{44137BF3-A14D-4837-A1BB-F67F45721CAE}" srcId="{E7552868-1F0B-4287-87B2-5247C1D97279}" destId="{E56F3090-C2D5-4A5E-BC4D-41B75D843D4F}" srcOrd="2" destOrd="0" parTransId="{42C24309-8764-4F9F-A40A-12044DDFF283}" sibTransId="{C3EF1206-730C-42A7-8437-BA6786019729}"/>
    <dgm:cxn modelId="{654AF05F-E7B3-4279-8E34-B9722406461F}" type="presParOf" srcId="{B1B3C548-CB2B-4A97-9469-5B5D177D70D3}" destId="{B3FBC4BC-96C2-4515-8A09-F738A8265A53}" srcOrd="0" destOrd="0" presId="urn:microsoft.com/office/officeart/2005/8/layout/process4"/>
    <dgm:cxn modelId="{BC855F8B-7A7F-458A-A5F8-9C71D78CD936}" type="presParOf" srcId="{B3FBC4BC-96C2-4515-8A09-F738A8265A53}" destId="{D874A3B9-2944-452B-A95E-2956BFD717D8}" srcOrd="0" destOrd="0" presId="urn:microsoft.com/office/officeart/2005/8/layout/process4"/>
    <dgm:cxn modelId="{D93BE7AC-D4B4-4346-8850-C3B6BE114AE3}" type="presParOf" srcId="{B3FBC4BC-96C2-4515-8A09-F738A8265A53}" destId="{C2DBB09D-3445-41DE-AC20-593606568636}" srcOrd="1" destOrd="0" presId="urn:microsoft.com/office/officeart/2005/8/layout/process4"/>
    <dgm:cxn modelId="{AB00E39C-F46B-4D88-846C-FB6A331EF561}" type="presParOf" srcId="{B3FBC4BC-96C2-4515-8A09-F738A8265A53}" destId="{3824E568-D7E0-4258-9A35-04DC92A8B207}" srcOrd="2" destOrd="0" presId="urn:microsoft.com/office/officeart/2005/8/layout/process4"/>
    <dgm:cxn modelId="{DCFA8CC6-7845-40CB-868E-2E521A97CFB7}" type="presParOf" srcId="{3824E568-D7E0-4258-9A35-04DC92A8B207}" destId="{B8AA8CE2-1745-429D-BCCC-3B57B7FE9703}" srcOrd="0" destOrd="0" presId="urn:microsoft.com/office/officeart/2005/8/layout/process4"/>
    <dgm:cxn modelId="{A6B4F9FB-22EF-4D20-88B4-01B158BFC0F2}" type="presParOf" srcId="{3824E568-D7E0-4258-9A35-04DC92A8B207}" destId="{4F405CF2-8A48-4679-9817-F4F5690642DB}" srcOrd="1" destOrd="0" presId="urn:microsoft.com/office/officeart/2005/8/layout/process4"/>
    <dgm:cxn modelId="{68399917-D2E9-458F-90EA-3DAAF5711704}" type="presParOf" srcId="{3824E568-D7E0-4258-9A35-04DC92A8B207}" destId="{97A7BEAE-1B51-44A8-B8DF-B7A14353AAD7}" srcOrd="2" destOrd="0" presId="urn:microsoft.com/office/officeart/2005/8/layout/process4"/>
    <dgm:cxn modelId="{F2D7C21F-7942-450B-ACAA-03EA87F0C84B}" type="presParOf" srcId="{3824E568-D7E0-4258-9A35-04DC92A8B207}" destId="{738C56D3-7023-46E5-AAF3-E1A053788108}" srcOrd="3" destOrd="0" presId="urn:microsoft.com/office/officeart/2005/8/layout/process4"/>
    <dgm:cxn modelId="{37ACDDBB-3A8E-4A63-BDC8-34E160014007}" type="presParOf" srcId="{3824E568-D7E0-4258-9A35-04DC92A8B207}" destId="{B0DE9E23-D026-44BE-A0F4-680F97245CE9}" srcOrd="4" destOrd="0" presId="urn:microsoft.com/office/officeart/2005/8/layout/process4"/>
    <dgm:cxn modelId="{DCEF3B03-86BB-4999-A1B0-4A683C53076F}" type="presParOf" srcId="{B1B3C548-CB2B-4A97-9469-5B5D177D70D3}" destId="{B72C9EA5-21A0-4081-9136-2531F1754F41}" srcOrd="1" destOrd="0" presId="urn:microsoft.com/office/officeart/2005/8/layout/process4"/>
    <dgm:cxn modelId="{F55A55A0-0FF7-40BE-9B63-0EE3EFE7B635}" type="presParOf" srcId="{B1B3C548-CB2B-4A97-9469-5B5D177D70D3}" destId="{08BF7881-CC4C-4665-AED6-6A50E77C97BC}" srcOrd="2" destOrd="0" presId="urn:microsoft.com/office/officeart/2005/8/layout/process4"/>
    <dgm:cxn modelId="{8C27DC6E-7DB3-4499-A2EF-1E34968020A7}" type="presParOf" srcId="{08BF7881-CC4C-4665-AED6-6A50E77C97BC}" destId="{05D4B299-EA65-479B-817A-E97A4058D659}" srcOrd="0" destOrd="0" presId="urn:microsoft.com/office/officeart/2005/8/layout/process4"/>
    <dgm:cxn modelId="{DAF558A2-4D45-47B9-B96A-237EAD0B11E2}" type="presParOf" srcId="{08BF7881-CC4C-4665-AED6-6A50E77C97BC}" destId="{2C360D4D-2C51-467C-B25F-64954E02274F}" srcOrd="1" destOrd="0" presId="urn:microsoft.com/office/officeart/2005/8/layout/process4"/>
    <dgm:cxn modelId="{A8421C04-020C-4C69-8F7F-2A5F39FD9EBB}" type="presParOf" srcId="{08BF7881-CC4C-4665-AED6-6A50E77C97BC}" destId="{71A88BDB-3EFC-4EE1-9246-C3E44335F11E}" srcOrd="2" destOrd="0" presId="urn:microsoft.com/office/officeart/2005/8/layout/process4"/>
    <dgm:cxn modelId="{90AE8FD2-50B0-4EDF-9F2F-04CA15BCC2C8}" type="presParOf" srcId="{71A88BDB-3EFC-4EE1-9246-C3E44335F11E}" destId="{76259D4D-8295-4A03-A5F0-3FD8C3DF3DF2}" srcOrd="0" destOrd="0" presId="urn:microsoft.com/office/officeart/2005/8/layout/process4"/>
    <dgm:cxn modelId="{72B189BD-B37F-4CE4-847E-13EAD941823B}" type="presParOf" srcId="{71A88BDB-3EFC-4EE1-9246-C3E44335F11E}" destId="{20FDD44D-607B-4D54-8548-1F75F7CE6444}" srcOrd="1" destOrd="0" presId="urn:microsoft.com/office/officeart/2005/8/layout/process4"/>
    <dgm:cxn modelId="{EB754D60-4973-45ED-9A1D-26383F32CFBE}" type="presParOf" srcId="{71A88BDB-3EFC-4EE1-9246-C3E44335F11E}" destId="{E28C6216-B6C1-4601-8ECB-14AC0DD9F85D}" srcOrd="2" destOrd="0" presId="urn:microsoft.com/office/officeart/2005/8/layout/process4"/>
    <dgm:cxn modelId="{FF5B4BF6-CF36-4A12-B017-0FC4BF508260}" type="presParOf" srcId="{B1B3C548-CB2B-4A97-9469-5B5D177D70D3}" destId="{767737C2-E6F8-415D-8AE4-C15DE868E729}" srcOrd="3" destOrd="0" presId="urn:microsoft.com/office/officeart/2005/8/layout/process4"/>
    <dgm:cxn modelId="{6E7A60EC-CD32-4DE0-B9ED-C77FD3466245}" type="presParOf" srcId="{B1B3C548-CB2B-4A97-9469-5B5D177D70D3}" destId="{68A23B8E-03EE-476A-B4F1-88F8B46EC673}" srcOrd="4" destOrd="0" presId="urn:microsoft.com/office/officeart/2005/8/layout/process4"/>
    <dgm:cxn modelId="{DA721BB2-82E0-40BF-B8F5-8E8792789940}" type="presParOf" srcId="{68A23B8E-03EE-476A-B4F1-88F8B46EC673}" destId="{BBAAF9E2-C4A6-4336-836D-7B867EBC4AA0}" srcOrd="0" destOrd="0" presId="urn:microsoft.com/office/officeart/2005/8/layout/process4"/>
    <dgm:cxn modelId="{901CC50D-0D35-4B66-A195-8E628C2813D7}" type="presParOf" srcId="{68A23B8E-03EE-476A-B4F1-88F8B46EC673}" destId="{F2EF381C-63E2-41E6-94E4-B1227DDEBBA2}" srcOrd="1" destOrd="0" presId="urn:microsoft.com/office/officeart/2005/8/layout/process4"/>
    <dgm:cxn modelId="{D8BDA6E5-62F5-4F76-A0CD-3BEFBF34DF52}" type="presParOf" srcId="{68A23B8E-03EE-476A-B4F1-88F8B46EC673}" destId="{EC70D712-E832-4E77-B331-8AF175AC5C8C}" srcOrd="2" destOrd="0" presId="urn:microsoft.com/office/officeart/2005/8/layout/process4"/>
    <dgm:cxn modelId="{99EDE9ED-A53D-4BCE-A32E-E27CA43581E4}" type="presParOf" srcId="{EC70D712-E832-4E77-B331-8AF175AC5C8C}" destId="{54BE87CC-0BC6-481B-9317-8BE5FBE512EB}" srcOrd="0" destOrd="0" presId="urn:microsoft.com/office/officeart/2005/8/layout/process4"/>
    <dgm:cxn modelId="{C39C4755-D985-4C8D-8EC9-40033186ED47}" type="presParOf" srcId="{EC70D712-E832-4E77-B331-8AF175AC5C8C}" destId="{A06C8479-A2FE-40E6-A1DC-FBC231352CEA}" srcOrd="1" destOrd="0" presId="urn:microsoft.com/office/officeart/2005/8/layout/process4"/>
    <dgm:cxn modelId="{C7656EBC-048D-4AE9-95AB-EF6B983EC3D3}" type="presParOf" srcId="{EC70D712-E832-4E77-B331-8AF175AC5C8C}" destId="{3DBBCF21-E296-411F-B1F1-F0B976C855DC}" srcOrd="2" destOrd="0" presId="urn:microsoft.com/office/officeart/2005/8/layout/process4"/>
    <dgm:cxn modelId="{97A1E7ED-7F1C-45EE-BD16-2DA28B5D8558}" type="presParOf" srcId="{EC70D712-E832-4E77-B331-8AF175AC5C8C}" destId="{71D8DA26-443D-47C1-AC64-A8DF0B3A75D7}" srcOrd="3" destOrd="0" presId="urn:microsoft.com/office/officeart/2005/8/layout/process4"/>
    <dgm:cxn modelId="{B0E3383F-9307-464C-B761-22B657114A20}" type="presParOf" srcId="{EC70D712-E832-4E77-B331-8AF175AC5C8C}" destId="{83B7046E-F1CB-468B-B28E-1C2DAE18FF25}" srcOrd="4"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DBB09D-3445-41DE-AC20-593606568636}">
      <dsp:nvSpPr>
        <dsp:cNvPr id="0" name=""/>
        <dsp:cNvSpPr/>
      </dsp:nvSpPr>
      <dsp:spPr>
        <a:xfrm>
          <a:off x="0" y="3900464"/>
          <a:ext cx="7981950" cy="1280219"/>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b="1" i="1" kern="1200" dirty="0"/>
            <a:t>What is the Department’s/Program’s budget? (highlight changes) </a:t>
          </a:r>
          <a:endParaRPr lang="en-US" sz="2200" kern="1200" dirty="0"/>
        </a:p>
      </dsp:txBody>
      <dsp:txXfrm>
        <a:off x="0" y="3900464"/>
        <a:ext cx="7981950" cy="691318"/>
      </dsp:txXfrm>
    </dsp:sp>
    <dsp:sp modelId="{B8AA8CE2-1745-429D-BCCC-3B57B7FE9703}">
      <dsp:nvSpPr>
        <dsp:cNvPr id="0" name=""/>
        <dsp:cNvSpPr/>
      </dsp:nvSpPr>
      <dsp:spPr>
        <a:xfrm>
          <a:off x="974" y="4566178"/>
          <a:ext cx="1596000" cy="588900"/>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896" tIns="10160" rIns="56896" bIns="10160" numCol="1" spcCol="1270" anchor="ctr" anchorCtr="0">
          <a:noAutofit/>
        </a:bodyPr>
        <a:lstStyle/>
        <a:p>
          <a:pPr marL="0" lvl="0" indent="0" algn="ctr" defTabSz="355600">
            <a:lnSpc>
              <a:spcPct val="90000"/>
            </a:lnSpc>
            <a:spcBef>
              <a:spcPct val="0"/>
            </a:spcBef>
            <a:spcAft>
              <a:spcPct val="35000"/>
            </a:spcAft>
            <a:buNone/>
          </a:pPr>
          <a:r>
            <a:rPr lang="en-US" sz="800" kern="1200" dirty="0"/>
            <a:t>1022–Revenue Service expenses-There is only one change $3,000 contractual increase in Annual Software Maintenance Fee</a:t>
          </a:r>
        </a:p>
      </dsp:txBody>
      <dsp:txXfrm>
        <a:off x="974" y="4566178"/>
        <a:ext cx="1596000" cy="588900"/>
      </dsp:txXfrm>
    </dsp:sp>
    <dsp:sp modelId="{4F405CF2-8A48-4679-9817-F4F5690642DB}">
      <dsp:nvSpPr>
        <dsp:cNvPr id="0" name=""/>
        <dsp:cNvSpPr/>
      </dsp:nvSpPr>
      <dsp:spPr>
        <a:xfrm>
          <a:off x="1596974" y="4566178"/>
          <a:ext cx="1596000" cy="588900"/>
        </a:xfrm>
        <a:prstGeom prst="rect">
          <a:avLst/>
        </a:prstGeom>
        <a:solidFill>
          <a:schemeClr val="accent5">
            <a:tint val="40000"/>
            <a:alpha val="90000"/>
            <a:hueOff val="-561647"/>
            <a:satOff val="-1903"/>
            <a:lumOff val="-244"/>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896" tIns="10160" rIns="56896" bIns="10160" numCol="1" spcCol="1270" anchor="ctr" anchorCtr="0">
          <a:noAutofit/>
        </a:bodyPr>
        <a:lstStyle/>
        <a:p>
          <a:pPr marL="0" lvl="0" indent="0" algn="ctr" defTabSz="355600">
            <a:lnSpc>
              <a:spcPct val="90000"/>
            </a:lnSpc>
            <a:spcBef>
              <a:spcPct val="0"/>
            </a:spcBef>
            <a:spcAft>
              <a:spcPct val="35000"/>
            </a:spcAft>
            <a:buNone/>
          </a:pPr>
          <a:r>
            <a:rPr lang="en-US" sz="800" kern="1200" dirty="0"/>
            <a:t>1022-Revenue Service revenue-There is only one change $100,000 increase in MTS revenue base on strong billing and collections over the last couple of years</a:t>
          </a:r>
        </a:p>
      </dsp:txBody>
      <dsp:txXfrm>
        <a:off x="1596974" y="4566178"/>
        <a:ext cx="1596000" cy="588900"/>
      </dsp:txXfrm>
    </dsp:sp>
    <dsp:sp modelId="{97A7BEAE-1B51-44A8-B8DF-B7A14353AAD7}">
      <dsp:nvSpPr>
        <dsp:cNvPr id="0" name=""/>
        <dsp:cNvSpPr/>
      </dsp:nvSpPr>
      <dsp:spPr>
        <a:xfrm>
          <a:off x="3192974" y="4566178"/>
          <a:ext cx="1596000" cy="588900"/>
        </a:xfrm>
        <a:prstGeom prst="rect">
          <a:avLst/>
        </a:prstGeom>
        <a:solidFill>
          <a:schemeClr val="accent5">
            <a:tint val="40000"/>
            <a:alpha val="90000"/>
            <a:hueOff val="-1123294"/>
            <a:satOff val="-3805"/>
            <a:lumOff val="-488"/>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896" tIns="10160" rIns="56896" bIns="10160" numCol="1" spcCol="1270" anchor="ctr" anchorCtr="0">
          <a:noAutofit/>
        </a:bodyPr>
        <a:lstStyle/>
        <a:p>
          <a:pPr marL="0" lvl="0" indent="0" algn="ctr" defTabSz="355600">
            <a:lnSpc>
              <a:spcPct val="90000"/>
            </a:lnSpc>
            <a:spcBef>
              <a:spcPct val="0"/>
            </a:spcBef>
            <a:spcAft>
              <a:spcPct val="35000"/>
            </a:spcAft>
            <a:buNone/>
          </a:pPr>
          <a:r>
            <a:rPr lang="en-US" sz="800" kern="1200" dirty="0"/>
            <a:t>1023-Taxation Services expenses – there are no changes</a:t>
          </a:r>
        </a:p>
      </dsp:txBody>
      <dsp:txXfrm>
        <a:off x="3192974" y="4566178"/>
        <a:ext cx="1596000" cy="588900"/>
      </dsp:txXfrm>
    </dsp:sp>
    <dsp:sp modelId="{738C56D3-7023-46E5-AAF3-E1A053788108}">
      <dsp:nvSpPr>
        <dsp:cNvPr id="0" name=""/>
        <dsp:cNvSpPr/>
      </dsp:nvSpPr>
      <dsp:spPr>
        <a:xfrm>
          <a:off x="4788975" y="4566178"/>
          <a:ext cx="1596000" cy="588900"/>
        </a:xfrm>
        <a:prstGeom prst="rect">
          <a:avLst/>
        </a:prstGeom>
        <a:solidFill>
          <a:schemeClr val="accent5">
            <a:tint val="40000"/>
            <a:alpha val="90000"/>
            <a:hueOff val="-1684941"/>
            <a:satOff val="-5708"/>
            <a:lumOff val="-732"/>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896" tIns="10160" rIns="56896" bIns="10160" numCol="1" spcCol="1270" anchor="ctr" anchorCtr="0">
          <a:noAutofit/>
        </a:bodyPr>
        <a:lstStyle/>
        <a:p>
          <a:pPr marL="0" lvl="0" indent="0" algn="ctr" defTabSz="355600">
            <a:lnSpc>
              <a:spcPct val="90000"/>
            </a:lnSpc>
            <a:spcBef>
              <a:spcPct val="0"/>
            </a:spcBef>
            <a:spcAft>
              <a:spcPct val="35000"/>
            </a:spcAft>
            <a:buNone/>
          </a:pPr>
          <a:r>
            <a:rPr lang="en-US" sz="800" kern="1200" dirty="0"/>
            <a:t>1024-Tax Administration-this program to be deleted – no activity</a:t>
          </a:r>
        </a:p>
      </dsp:txBody>
      <dsp:txXfrm>
        <a:off x="4788975" y="4566178"/>
        <a:ext cx="1596000" cy="588900"/>
      </dsp:txXfrm>
    </dsp:sp>
    <dsp:sp modelId="{B0DE9E23-D026-44BE-A0F4-680F97245CE9}">
      <dsp:nvSpPr>
        <dsp:cNvPr id="0" name=""/>
        <dsp:cNvSpPr/>
      </dsp:nvSpPr>
      <dsp:spPr>
        <a:xfrm>
          <a:off x="6384975" y="4566178"/>
          <a:ext cx="1596000" cy="588900"/>
        </a:xfrm>
        <a:prstGeom prst="rect">
          <a:avLst/>
        </a:prstGeom>
        <a:solidFill>
          <a:schemeClr val="accent5">
            <a:tint val="40000"/>
            <a:alpha val="90000"/>
            <a:hueOff val="-2246587"/>
            <a:satOff val="-7611"/>
            <a:lumOff val="-976"/>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896" tIns="10160" rIns="56896" bIns="10160" numCol="1" spcCol="1270" anchor="ctr" anchorCtr="0">
          <a:noAutofit/>
        </a:bodyPr>
        <a:lstStyle/>
        <a:p>
          <a:pPr marL="0" lvl="0" indent="0" algn="ctr" defTabSz="355600">
            <a:lnSpc>
              <a:spcPct val="90000"/>
            </a:lnSpc>
            <a:spcBef>
              <a:spcPct val="0"/>
            </a:spcBef>
            <a:spcAft>
              <a:spcPct val="35000"/>
            </a:spcAft>
            <a:buNone/>
          </a:pPr>
          <a:r>
            <a:rPr lang="en-US" sz="800" kern="1200" dirty="0"/>
            <a:t>2510-Cashiering – There are no changes, decrease in salary is based on chargeback from Traffic</a:t>
          </a:r>
        </a:p>
      </dsp:txBody>
      <dsp:txXfrm>
        <a:off x="6384975" y="4566178"/>
        <a:ext cx="1596000" cy="588900"/>
      </dsp:txXfrm>
    </dsp:sp>
    <dsp:sp modelId="{2C360D4D-2C51-467C-B25F-64954E02274F}">
      <dsp:nvSpPr>
        <dsp:cNvPr id="0" name=""/>
        <dsp:cNvSpPr/>
      </dsp:nvSpPr>
      <dsp:spPr>
        <a:xfrm rot="10800000">
          <a:off x="0" y="1950690"/>
          <a:ext cx="7981950" cy="1968977"/>
        </a:xfrm>
        <a:prstGeom prst="upArrowCallou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Achievement of the Goals and Plans</a:t>
          </a:r>
        </a:p>
      </dsp:txBody>
      <dsp:txXfrm rot="-10800000">
        <a:off x="0" y="1950690"/>
        <a:ext cx="7981950" cy="691111"/>
      </dsp:txXfrm>
    </dsp:sp>
    <dsp:sp modelId="{76259D4D-8295-4A03-A5F0-3FD8C3DF3DF2}">
      <dsp:nvSpPr>
        <dsp:cNvPr id="0" name=""/>
        <dsp:cNvSpPr/>
      </dsp:nvSpPr>
      <dsp:spPr>
        <a:xfrm>
          <a:off x="3897" y="2641801"/>
          <a:ext cx="2658051" cy="588724"/>
        </a:xfrm>
        <a:prstGeom prst="rect">
          <a:avLst/>
        </a:prstGeom>
        <a:solidFill>
          <a:schemeClr val="accent5">
            <a:tint val="40000"/>
            <a:alpha val="90000"/>
            <a:hueOff val="-2808234"/>
            <a:satOff val="-9513"/>
            <a:lumOff val="-122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896" tIns="10160" rIns="56896" bIns="10160" numCol="1" spcCol="1270" anchor="ctr" anchorCtr="0">
          <a:noAutofit/>
        </a:bodyPr>
        <a:lstStyle/>
        <a:p>
          <a:pPr marL="0" lvl="0" indent="0" algn="ctr" defTabSz="355600">
            <a:lnSpc>
              <a:spcPct val="90000"/>
            </a:lnSpc>
            <a:spcBef>
              <a:spcPct val="0"/>
            </a:spcBef>
            <a:spcAft>
              <a:spcPct val="35000"/>
            </a:spcAft>
            <a:buNone/>
          </a:pPr>
          <a:r>
            <a:rPr lang="en-US" sz="800" kern="1200" dirty="0"/>
            <a:t>To achieve the goals above the department will source companies that deal with signage, cueing lines and call lights</a:t>
          </a:r>
        </a:p>
      </dsp:txBody>
      <dsp:txXfrm>
        <a:off x="3897" y="2641801"/>
        <a:ext cx="2658051" cy="588724"/>
      </dsp:txXfrm>
    </dsp:sp>
    <dsp:sp modelId="{20FDD44D-607B-4D54-8548-1F75F7CE6444}">
      <dsp:nvSpPr>
        <dsp:cNvPr id="0" name=""/>
        <dsp:cNvSpPr/>
      </dsp:nvSpPr>
      <dsp:spPr>
        <a:xfrm>
          <a:off x="2661949" y="2641801"/>
          <a:ext cx="2658051" cy="588724"/>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896" tIns="10160" rIns="56896" bIns="10160" numCol="1" spcCol="1270" anchor="ctr" anchorCtr="0">
          <a:noAutofit/>
        </a:bodyPr>
        <a:lstStyle/>
        <a:p>
          <a:pPr marL="0" lvl="0" indent="0" algn="ctr" defTabSz="355600">
            <a:lnSpc>
              <a:spcPct val="90000"/>
            </a:lnSpc>
            <a:spcBef>
              <a:spcPct val="0"/>
            </a:spcBef>
            <a:spcAft>
              <a:spcPct val="35000"/>
            </a:spcAft>
            <a:buNone/>
          </a:pPr>
          <a:r>
            <a:rPr lang="en-US" sz="800" kern="1200" dirty="0"/>
            <a:t>The obstacle to attaining the goal is the expense in setting it up.  Depending on the quotes, this may not be an obstacle</a:t>
          </a:r>
        </a:p>
      </dsp:txBody>
      <dsp:txXfrm>
        <a:off x="2661949" y="2641801"/>
        <a:ext cx="2658051" cy="588724"/>
      </dsp:txXfrm>
    </dsp:sp>
    <dsp:sp modelId="{E28C6216-B6C1-4601-8ECB-14AC0DD9F85D}">
      <dsp:nvSpPr>
        <dsp:cNvPr id="0" name=""/>
        <dsp:cNvSpPr/>
      </dsp:nvSpPr>
      <dsp:spPr>
        <a:xfrm>
          <a:off x="5320000" y="2641801"/>
          <a:ext cx="2658051" cy="588724"/>
        </a:xfrm>
        <a:prstGeom prst="rect">
          <a:avLst/>
        </a:prstGeom>
        <a:solidFill>
          <a:schemeClr val="accent5">
            <a:tint val="40000"/>
            <a:alpha val="90000"/>
            <a:hueOff val="-3931528"/>
            <a:satOff val="-13319"/>
            <a:lumOff val="-1708"/>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896" tIns="10160" rIns="56896" bIns="10160" numCol="1" spcCol="1270" anchor="ctr" anchorCtr="0">
          <a:noAutofit/>
        </a:bodyPr>
        <a:lstStyle/>
        <a:p>
          <a:pPr marL="0" lvl="0" indent="0" algn="ctr" defTabSz="355600">
            <a:lnSpc>
              <a:spcPct val="90000"/>
            </a:lnSpc>
            <a:spcBef>
              <a:spcPct val="0"/>
            </a:spcBef>
            <a:spcAft>
              <a:spcPct val="35000"/>
            </a:spcAft>
            <a:buNone/>
          </a:pPr>
          <a:r>
            <a:rPr lang="en-US" sz="800" kern="1200" dirty="0"/>
            <a:t>Success can be measure by customer wait times during peak periods</a:t>
          </a:r>
        </a:p>
      </dsp:txBody>
      <dsp:txXfrm>
        <a:off x="5320000" y="2641801"/>
        <a:ext cx="2658051" cy="588724"/>
      </dsp:txXfrm>
    </dsp:sp>
    <dsp:sp modelId="{F2EF381C-63E2-41E6-94E4-B1227DDEBBA2}">
      <dsp:nvSpPr>
        <dsp:cNvPr id="0" name=""/>
        <dsp:cNvSpPr/>
      </dsp:nvSpPr>
      <dsp:spPr>
        <a:xfrm rot="10800000">
          <a:off x="0" y="915"/>
          <a:ext cx="7981950" cy="1968977"/>
        </a:xfrm>
        <a:prstGeom prst="upArrowCallou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en-US" sz="2200" kern="1200" dirty="0"/>
            <a:t>Department Goals and Plans for 2023-2024</a:t>
          </a:r>
        </a:p>
      </dsp:txBody>
      <dsp:txXfrm rot="-10800000">
        <a:off x="0" y="915"/>
        <a:ext cx="7981950" cy="691111"/>
      </dsp:txXfrm>
    </dsp:sp>
    <dsp:sp modelId="{54BE87CC-0BC6-481B-9317-8BE5FBE512EB}">
      <dsp:nvSpPr>
        <dsp:cNvPr id="0" name=""/>
        <dsp:cNvSpPr/>
      </dsp:nvSpPr>
      <dsp:spPr>
        <a:xfrm>
          <a:off x="974" y="692027"/>
          <a:ext cx="1596000" cy="588724"/>
        </a:xfrm>
        <a:prstGeom prst="rect">
          <a:avLst/>
        </a:prstGeom>
        <a:solidFill>
          <a:schemeClr val="accent5">
            <a:tint val="40000"/>
            <a:alpha val="90000"/>
            <a:hueOff val="-4493175"/>
            <a:satOff val="-15221"/>
            <a:lumOff val="-1952"/>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896" tIns="10160" rIns="56896" bIns="10160" numCol="1" spcCol="1270" anchor="ctr" anchorCtr="0">
          <a:noAutofit/>
        </a:bodyPr>
        <a:lstStyle/>
        <a:p>
          <a:pPr marL="0" lvl="0" indent="0" algn="ctr" defTabSz="355600">
            <a:lnSpc>
              <a:spcPct val="90000"/>
            </a:lnSpc>
            <a:spcBef>
              <a:spcPct val="0"/>
            </a:spcBef>
            <a:spcAft>
              <a:spcPct val="35000"/>
            </a:spcAft>
            <a:buNone/>
          </a:pPr>
          <a:r>
            <a:rPr lang="en-US" sz="800" kern="1200" dirty="0"/>
            <a:t>Review signage </a:t>
          </a:r>
        </a:p>
      </dsp:txBody>
      <dsp:txXfrm>
        <a:off x="974" y="692027"/>
        <a:ext cx="1596000" cy="588724"/>
      </dsp:txXfrm>
    </dsp:sp>
    <dsp:sp modelId="{A06C8479-A2FE-40E6-A1DC-FBC231352CEA}">
      <dsp:nvSpPr>
        <dsp:cNvPr id="0" name=""/>
        <dsp:cNvSpPr/>
      </dsp:nvSpPr>
      <dsp:spPr>
        <a:xfrm>
          <a:off x="1596974" y="692027"/>
          <a:ext cx="1596000" cy="588724"/>
        </a:xfrm>
        <a:prstGeom prst="rect">
          <a:avLst/>
        </a:prstGeom>
        <a:solidFill>
          <a:schemeClr val="accent5">
            <a:tint val="40000"/>
            <a:alpha val="90000"/>
            <a:hueOff val="-5054821"/>
            <a:satOff val="-17124"/>
            <a:lumOff val="-2196"/>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896" tIns="10160" rIns="56896" bIns="10160" numCol="1" spcCol="1270" anchor="ctr" anchorCtr="0">
          <a:noAutofit/>
        </a:bodyPr>
        <a:lstStyle/>
        <a:p>
          <a:pPr marL="0" lvl="0" indent="0" algn="ctr" defTabSz="355600">
            <a:lnSpc>
              <a:spcPct val="90000"/>
            </a:lnSpc>
            <a:spcBef>
              <a:spcPct val="0"/>
            </a:spcBef>
            <a:spcAft>
              <a:spcPct val="35000"/>
            </a:spcAft>
            <a:buNone/>
          </a:pPr>
          <a:r>
            <a:rPr lang="en-US" sz="800" kern="1200" dirty="0"/>
            <a:t>Explore waiting line options</a:t>
          </a:r>
        </a:p>
      </dsp:txBody>
      <dsp:txXfrm>
        <a:off x="1596974" y="692027"/>
        <a:ext cx="1596000" cy="588724"/>
      </dsp:txXfrm>
    </dsp:sp>
    <dsp:sp modelId="{3DBBCF21-E296-411F-B1F1-F0B976C855DC}">
      <dsp:nvSpPr>
        <dsp:cNvPr id="0" name=""/>
        <dsp:cNvSpPr/>
      </dsp:nvSpPr>
      <dsp:spPr>
        <a:xfrm>
          <a:off x="3192974" y="692027"/>
          <a:ext cx="1596000" cy="588724"/>
        </a:xfrm>
        <a:prstGeom prst="rect">
          <a:avLst/>
        </a:prstGeom>
        <a:solidFill>
          <a:schemeClr val="accent5">
            <a:tint val="40000"/>
            <a:alpha val="90000"/>
            <a:hueOff val="-5616468"/>
            <a:satOff val="-19027"/>
            <a:lumOff val="-244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896" tIns="10160" rIns="56896" bIns="10160" numCol="1" spcCol="1270" anchor="ctr" anchorCtr="0">
          <a:noAutofit/>
        </a:bodyPr>
        <a:lstStyle/>
        <a:p>
          <a:pPr marL="0" lvl="0" indent="0" algn="ctr" defTabSz="355600">
            <a:lnSpc>
              <a:spcPct val="90000"/>
            </a:lnSpc>
            <a:spcBef>
              <a:spcPct val="0"/>
            </a:spcBef>
            <a:spcAft>
              <a:spcPct val="35000"/>
            </a:spcAft>
            <a:buNone/>
          </a:pPr>
          <a:r>
            <a:rPr lang="en-US" sz="800" kern="1200" dirty="0"/>
            <a:t>Reduce wait times</a:t>
          </a:r>
        </a:p>
      </dsp:txBody>
      <dsp:txXfrm>
        <a:off x="3192974" y="692027"/>
        <a:ext cx="1596000" cy="588724"/>
      </dsp:txXfrm>
    </dsp:sp>
    <dsp:sp modelId="{71D8DA26-443D-47C1-AC64-A8DF0B3A75D7}">
      <dsp:nvSpPr>
        <dsp:cNvPr id="0" name=""/>
        <dsp:cNvSpPr/>
      </dsp:nvSpPr>
      <dsp:spPr>
        <a:xfrm>
          <a:off x="4788975" y="692027"/>
          <a:ext cx="1596000" cy="588724"/>
        </a:xfrm>
        <a:prstGeom prst="rect">
          <a:avLst/>
        </a:prstGeom>
        <a:solidFill>
          <a:schemeClr val="accent5">
            <a:tint val="40000"/>
            <a:alpha val="90000"/>
            <a:hueOff val="-6178115"/>
            <a:satOff val="-20929"/>
            <a:lumOff val="-2684"/>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896" tIns="10160" rIns="56896" bIns="10160" numCol="1" spcCol="1270" anchor="ctr" anchorCtr="0">
          <a:noAutofit/>
        </a:bodyPr>
        <a:lstStyle/>
        <a:p>
          <a:pPr marL="0" lvl="0" indent="0" algn="ctr" defTabSz="355600">
            <a:lnSpc>
              <a:spcPct val="90000"/>
            </a:lnSpc>
            <a:spcBef>
              <a:spcPct val="0"/>
            </a:spcBef>
            <a:spcAft>
              <a:spcPct val="35000"/>
            </a:spcAft>
            <a:buNone/>
          </a:pPr>
          <a:r>
            <a:rPr lang="en-US" sz="800" kern="1200" dirty="0"/>
            <a:t>Add collections for other departments</a:t>
          </a:r>
        </a:p>
      </dsp:txBody>
      <dsp:txXfrm>
        <a:off x="4788975" y="692027"/>
        <a:ext cx="1596000" cy="588724"/>
      </dsp:txXfrm>
    </dsp:sp>
    <dsp:sp modelId="{83B7046E-F1CB-468B-B28E-1C2DAE18FF25}">
      <dsp:nvSpPr>
        <dsp:cNvPr id="0" name=""/>
        <dsp:cNvSpPr/>
      </dsp:nvSpPr>
      <dsp:spPr>
        <a:xfrm>
          <a:off x="6384975" y="692027"/>
          <a:ext cx="1596000" cy="588724"/>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6896" tIns="10160" rIns="56896" bIns="10160" numCol="1" spcCol="1270" anchor="ctr" anchorCtr="0">
          <a:noAutofit/>
        </a:bodyPr>
        <a:lstStyle/>
        <a:p>
          <a:pPr marL="0" lvl="0" indent="0" algn="ctr" defTabSz="355600">
            <a:lnSpc>
              <a:spcPct val="90000"/>
            </a:lnSpc>
            <a:spcBef>
              <a:spcPct val="0"/>
            </a:spcBef>
            <a:spcAft>
              <a:spcPct val="35000"/>
            </a:spcAft>
            <a:buNone/>
          </a:pPr>
          <a:r>
            <a:rPr lang="en-US" sz="800" kern="1200" dirty="0"/>
            <a:t>Increase On-Line use by residents of all system</a:t>
          </a:r>
        </a:p>
      </dsp:txBody>
      <dsp:txXfrm>
        <a:off x="6384975" y="692027"/>
        <a:ext cx="1596000" cy="588724"/>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5"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t" anchorCtr="0" compatLnSpc="1">
            <a:prstTxWarp prst="textNoShape">
              <a:avLst/>
            </a:prstTxWarp>
          </a:bodyPr>
          <a:lstStyle>
            <a:lvl1pPr defTabSz="930102" eaLnBrk="1" hangingPunct="1">
              <a:defRPr kumimoji="1" sz="1200"/>
            </a:lvl1pPr>
          </a:lstStyle>
          <a:p>
            <a:endParaRPr lang="en-US" altLang="en-US" dirty="0"/>
          </a:p>
        </p:txBody>
      </p:sp>
      <p:sp>
        <p:nvSpPr>
          <p:cNvPr id="39939" name="Rectangle 3"/>
          <p:cNvSpPr>
            <a:spLocks noGrp="1" noChangeArrowheads="1"/>
          </p:cNvSpPr>
          <p:nvPr>
            <p:ph type="dt" sz="quarter" idx="1"/>
          </p:nvPr>
        </p:nvSpPr>
        <p:spPr bwMode="auto">
          <a:xfrm>
            <a:off x="3970637"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t" anchorCtr="0" compatLnSpc="1">
            <a:prstTxWarp prst="textNoShape">
              <a:avLst/>
            </a:prstTxWarp>
          </a:bodyPr>
          <a:lstStyle>
            <a:lvl1pPr algn="r" defTabSz="930102" eaLnBrk="1" hangingPunct="1">
              <a:defRPr kumimoji="1" sz="1200"/>
            </a:lvl1pPr>
          </a:lstStyle>
          <a:p>
            <a:endParaRPr lang="en-US" altLang="en-US" dirty="0"/>
          </a:p>
        </p:txBody>
      </p:sp>
      <p:sp>
        <p:nvSpPr>
          <p:cNvPr id="39940" name="Rectangle 4"/>
          <p:cNvSpPr>
            <a:spLocks noGrp="1" noChangeArrowheads="1"/>
          </p:cNvSpPr>
          <p:nvPr>
            <p:ph type="ftr" sz="quarter" idx="2"/>
          </p:nvPr>
        </p:nvSpPr>
        <p:spPr bwMode="auto">
          <a:xfrm>
            <a:off x="5" y="883062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b" anchorCtr="0" compatLnSpc="1">
            <a:prstTxWarp prst="textNoShape">
              <a:avLst/>
            </a:prstTxWarp>
          </a:bodyPr>
          <a:lstStyle>
            <a:lvl1pPr defTabSz="930102" eaLnBrk="1" hangingPunct="1">
              <a:defRPr kumimoji="1" sz="1200"/>
            </a:lvl1pPr>
          </a:lstStyle>
          <a:p>
            <a:endParaRPr lang="en-US" altLang="en-US" dirty="0"/>
          </a:p>
        </p:txBody>
      </p:sp>
      <p:sp>
        <p:nvSpPr>
          <p:cNvPr id="39941" name="Rectangle 5"/>
          <p:cNvSpPr>
            <a:spLocks noGrp="1" noChangeArrowheads="1"/>
          </p:cNvSpPr>
          <p:nvPr>
            <p:ph type="sldNum" sz="quarter" idx="3"/>
          </p:nvPr>
        </p:nvSpPr>
        <p:spPr bwMode="auto">
          <a:xfrm>
            <a:off x="3970637" y="883062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b" anchorCtr="0" compatLnSpc="1">
            <a:prstTxWarp prst="textNoShape">
              <a:avLst/>
            </a:prstTxWarp>
          </a:bodyPr>
          <a:lstStyle>
            <a:lvl1pPr algn="r" defTabSz="930102" eaLnBrk="1" hangingPunct="1">
              <a:defRPr kumimoji="1" sz="1200">
                <a:latin typeface="Arial Black" pitchFamily="34" charset="0"/>
              </a:defRPr>
            </a:lvl1pPr>
          </a:lstStyle>
          <a:p>
            <a:fld id="{342263C6-7E49-494E-A759-35C0EFEA3139}" type="slidenum">
              <a:rPr lang="en-US" altLang="en-US"/>
              <a:pPr/>
              <a:t>‹#›</a:t>
            </a:fld>
            <a:endParaRPr lang="en-US" altLang="en-US" dirty="0"/>
          </a:p>
        </p:txBody>
      </p:sp>
    </p:spTree>
    <p:extLst>
      <p:ext uri="{BB962C8B-B14F-4D97-AF65-F5344CB8AC3E}">
        <p14:creationId xmlns:p14="http://schemas.microsoft.com/office/powerpoint/2010/main" val="17928319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5" y="0"/>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ctr" anchorCtr="0" compatLnSpc="1">
            <a:prstTxWarp prst="textNoShape">
              <a:avLst/>
            </a:prstTxWarp>
          </a:bodyPr>
          <a:lstStyle>
            <a:lvl1pPr defTabSz="930102">
              <a:defRPr sz="1200"/>
            </a:lvl1pPr>
          </a:lstStyle>
          <a:p>
            <a:endParaRPr lang="en-US" altLang="en-US" dirty="0"/>
          </a:p>
        </p:txBody>
      </p:sp>
      <p:sp>
        <p:nvSpPr>
          <p:cNvPr id="1027" name="Rectangle 3"/>
          <p:cNvSpPr>
            <a:spLocks noGrp="1" noChangeArrowheads="1"/>
          </p:cNvSpPr>
          <p:nvPr>
            <p:ph type="dt" idx="1"/>
          </p:nvPr>
        </p:nvSpPr>
        <p:spPr bwMode="auto">
          <a:xfrm>
            <a:off x="3972240" y="0"/>
            <a:ext cx="3038160"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086" tIns="46542" rIns="93086" bIns="46542" numCol="1" anchor="ctr" anchorCtr="0" compatLnSpc="1">
            <a:prstTxWarp prst="textNoShape">
              <a:avLst/>
            </a:prstTxWarp>
          </a:bodyPr>
          <a:lstStyle>
            <a:lvl1pPr algn="r" defTabSz="930102">
              <a:defRPr sz="1200"/>
            </a:lvl1pPr>
          </a:lstStyle>
          <a:p>
            <a:endParaRPr lang="en-US" altLang="en-US" dirty="0"/>
          </a:p>
        </p:txBody>
      </p:sp>
      <p:sp>
        <p:nvSpPr>
          <p:cNvPr id="1028" name="Rectangle 4"/>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p:cNvSpPr>
            <a:spLocks noGrp="1" noChangeArrowheads="1"/>
          </p:cNvSpPr>
          <p:nvPr>
            <p:ph type="body" sz="quarter" idx="3"/>
          </p:nvPr>
        </p:nvSpPr>
        <p:spPr bwMode="auto">
          <a:xfrm>
            <a:off x="934079" y="4416115"/>
            <a:ext cx="5142244" cy="41824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ftr" sz="quarter" idx="4"/>
          </p:nvPr>
        </p:nvSpPr>
        <p:spPr bwMode="auto">
          <a:xfrm>
            <a:off x="5" y="8832221"/>
            <a:ext cx="3038161"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086" tIns="46542" rIns="93086" bIns="46542" numCol="1" anchor="b" anchorCtr="0" compatLnSpc="1">
            <a:prstTxWarp prst="textNoShape">
              <a:avLst/>
            </a:prstTxWarp>
          </a:bodyPr>
          <a:lstStyle>
            <a:lvl1pPr defTabSz="930102">
              <a:defRPr sz="1200"/>
            </a:lvl1pPr>
          </a:lstStyle>
          <a:p>
            <a:endParaRPr lang="en-US" altLang="en-US" dirty="0"/>
          </a:p>
        </p:txBody>
      </p:sp>
      <p:sp>
        <p:nvSpPr>
          <p:cNvPr id="1031" name="Rectangle 7"/>
          <p:cNvSpPr>
            <a:spLocks noGrp="1" noChangeArrowheads="1"/>
          </p:cNvSpPr>
          <p:nvPr>
            <p:ph type="sldNum" sz="quarter" idx="5"/>
          </p:nvPr>
        </p:nvSpPr>
        <p:spPr bwMode="auto">
          <a:xfrm>
            <a:off x="3972240" y="8832221"/>
            <a:ext cx="3038160" cy="464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3086" tIns="46542" rIns="93086" bIns="46542" numCol="1" anchor="b" anchorCtr="0" compatLnSpc="1">
            <a:prstTxWarp prst="textNoShape">
              <a:avLst/>
            </a:prstTxWarp>
          </a:bodyPr>
          <a:lstStyle>
            <a:lvl1pPr algn="r" defTabSz="930102">
              <a:defRPr sz="1200">
                <a:latin typeface="Arial Black" pitchFamily="34" charset="0"/>
              </a:defRPr>
            </a:lvl1pPr>
          </a:lstStyle>
          <a:p>
            <a:fld id="{26FEBCC3-C707-49FC-8BCC-9CF45520271A}" type="slidenum">
              <a:rPr lang="en-US" altLang="en-US"/>
              <a:pPr/>
              <a:t>‹#›</a:t>
            </a:fld>
            <a:endParaRPr lang="en-US" altLang="en-US" dirty="0"/>
          </a:p>
        </p:txBody>
      </p:sp>
    </p:spTree>
    <p:extLst>
      <p:ext uri="{BB962C8B-B14F-4D97-AF65-F5344CB8AC3E}">
        <p14:creationId xmlns:p14="http://schemas.microsoft.com/office/powerpoint/2010/main" val="26244606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F46DDD6-E68C-4F7C-AF23-735217335D91}" type="slidenum">
              <a:rPr lang="en-US" altLang="en-US" smtClean="0"/>
              <a:pPr/>
              <a:t>‹#›</a:t>
            </a:fld>
            <a:endParaRPr lang="en-US" altLang="en-US" dirty="0"/>
          </a:p>
        </p:txBody>
      </p:sp>
    </p:spTree>
    <p:extLst>
      <p:ext uri="{BB962C8B-B14F-4D97-AF65-F5344CB8AC3E}">
        <p14:creationId xmlns:p14="http://schemas.microsoft.com/office/powerpoint/2010/main" val="4021218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527F0CE1-866A-4BD4-ACD1-A60431EE7217}" type="slidenum">
              <a:rPr lang="en-US" altLang="en-US" smtClean="0"/>
              <a:pPr/>
              <a:t>‹#›</a:t>
            </a:fld>
            <a:endParaRPr lang="en-US" altLang="en-US" dirty="0"/>
          </a:p>
        </p:txBody>
      </p:sp>
    </p:spTree>
    <p:extLst>
      <p:ext uri="{BB962C8B-B14F-4D97-AF65-F5344CB8AC3E}">
        <p14:creationId xmlns:p14="http://schemas.microsoft.com/office/powerpoint/2010/main" val="526150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6860F03A-583D-4A9B-999F-74DA13C958E9}" type="slidenum">
              <a:rPr lang="en-US" altLang="en-US" smtClean="0"/>
              <a:pPr/>
              <a:t>‹#›</a:t>
            </a:fld>
            <a:endParaRPr lang="en-US" altLang="en-US" dirty="0"/>
          </a:p>
        </p:txBody>
      </p:sp>
    </p:spTree>
    <p:extLst>
      <p:ext uri="{BB962C8B-B14F-4D97-AF65-F5344CB8AC3E}">
        <p14:creationId xmlns:p14="http://schemas.microsoft.com/office/powerpoint/2010/main" val="138188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72FDC3A4-3ECB-4CC5-8031-F712224A9F4A}" type="slidenum">
              <a:rPr lang="en-US" altLang="en-US" smtClean="0"/>
              <a:pPr/>
              <a:t>‹#›</a:t>
            </a:fld>
            <a:endParaRPr lang="en-US" altLang="en-US" dirty="0"/>
          </a:p>
        </p:txBody>
      </p:sp>
    </p:spTree>
    <p:extLst>
      <p:ext uri="{BB962C8B-B14F-4D97-AF65-F5344CB8AC3E}">
        <p14:creationId xmlns:p14="http://schemas.microsoft.com/office/powerpoint/2010/main" val="3899230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ltLang="en-US" dirty="0"/>
          </a:p>
        </p:txBody>
      </p:sp>
      <p:sp>
        <p:nvSpPr>
          <p:cNvPr id="5" name="Footer Placeholder 4"/>
          <p:cNvSpPr>
            <a:spLocks noGrp="1"/>
          </p:cNvSpPr>
          <p:nvPr>
            <p:ph type="ftr" sz="quarter" idx="11"/>
          </p:nvPr>
        </p:nvSpPr>
        <p:spPr/>
        <p:txBody>
          <a:bodyPr/>
          <a:lstStyle/>
          <a:p>
            <a:endParaRPr lang="en-US" altLang="en-US" dirty="0"/>
          </a:p>
        </p:txBody>
      </p:sp>
      <p:sp>
        <p:nvSpPr>
          <p:cNvPr id="6" name="Slide Number Placeholder 5"/>
          <p:cNvSpPr>
            <a:spLocks noGrp="1"/>
          </p:cNvSpPr>
          <p:nvPr>
            <p:ph type="sldNum" sz="quarter" idx="12"/>
          </p:nvPr>
        </p:nvSpPr>
        <p:spPr/>
        <p:txBody>
          <a:bodyPr/>
          <a:lstStyle/>
          <a:p>
            <a:fld id="{AA163D5B-07E7-4F0E-BCB2-32B96E85206D}" type="slidenum">
              <a:rPr lang="en-US" altLang="en-US" smtClean="0"/>
              <a:pPr/>
              <a:t>‹#›</a:t>
            </a:fld>
            <a:endParaRPr lang="en-US" altLang="en-US" dirty="0"/>
          </a:p>
        </p:txBody>
      </p:sp>
    </p:spTree>
    <p:extLst>
      <p:ext uri="{BB962C8B-B14F-4D97-AF65-F5344CB8AC3E}">
        <p14:creationId xmlns:p14="http://schemas.microsoft.com/office/powerpoint/2010/main" val="15061024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D8242185-4B3A-4B3C-B1A3-48131BA4B7C1}" type="slidenum">
              <a:rPr lang="en-US" altLang="en-US" smtClean="0"/>
              <a:pPr/>
              <a:t>‹#›</a:t>
            </a:fld>
            <a:endParaRPr lang="en-US" altLang="en-US" dirty="0"/>
          </a:p>
        </p:txBody>
      </p:sp>
    </p:spTree>
    <p:extLst>
      <p:ext uri="{BB962C8B-B14F-4D97-AF65-F5344CB8AC3E}">
        <p14:creationId xmlns:p14="http://schemas.microsoft.com/office/powerpoint/2010/main" val="276536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dirty="0"/>
          </a:p>
        </p:txBody>
      </p:sp>
      <p:sp>
        <p:nvSpPr>
          <p:cNvPr id="8" name="Footer Placeholder 7"/>
          <p:cNvSpPr>
            <a:spLocks noGrp="1"/>
          </p:cNvSpPr>
          <p:nvPr>
            <p:ph type="ftr" sz="quarter" idx="11"/>
          </p:nvPr>
        </p:nvSpPr>
        <p:spPr/>
        <p:txBody>
          <a:bodyPr/>
          <a:lstStyle/>
          <a:p>
            <a:endParaRPr lang="en-US" altLang="en-US" dirty="0"/>
          </a:p>
        </p:txBody>
      </p:sp>
      <p:sp>
        <p:nvSpPr>
          <p:cNvPr id="9" name="Slide Number Placeholder 8"/>
          <p:cNvSpPr>
            <a:spLocks noGrp="1"/>
          </p:cNvSpPr>
          <p:nvPr>
            <p:ph type="sldNum" sz="quarter" idx="12"/>
          </p:nvPr>
        </p:nvSpPr>
        <p:spPr/>
        <p:txBody>
          <a:bodyPr/>
          <a:lstStyle/>
          <a:p>
            <a:fld id="{D0775048-FC03-4291-928B-BDB9F655CF73}" type="slidenum">
              <a:rPr lang="en-US" altLang="en-US" smtClean="0"/>
              <a:pPr/>
              <a:t>‹#›</a:t>
            </a:fld>
            <a:endParaRPr lang="en-US" altLang="en-US" dirty="0"/>
          </a:p>
        </p:txBody>
      </p:sp>
    </p:spTree>
    <p:extLst>
      <p:ext uri="{BB962C8B-B14F-4D97-AF65-F5344CB8AC3E}">
        <p14:creationId xmlns:p14="http://schemas.microsoft.com/office/powerpoint/2010/main" val="132124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ltLang="en-US" dirty="0"/>
          </a:p>
        </p:txBody>
      </p:sp>
      <p:sp>
        <p:nvSpPr>
          <p:cNvPr id="4" name="Footer Placeholder 3"/>
          <p:cNvSpPr>
            <a:spLocks noGrp="1"/>
          </p:cNvSpPr>
          <p:nvPr>
            <p:ph type="ftr" sz="quarter" idx="11"/>
          </p:nvPr>
        </p:nvSpPr>
        <p:spPr/>
        <p:txBody>
          <a:bodyPr/>
          <a:lstStyle/>
          <a:p>
            <a:endParaRPr lang="en-US" altLang="en-US" dirty="0"/>
          </a:p>
        </p:txBody>
      </p:sp>
      <p:sp>
        <p:nvSpPr>
          <p:cNvPr id="5" name="Slide Number Placeholder 4"/>
          <p:cNvSpPr>
            <a:spLocks noGrp="1"/>
          </p:cNvSpPr>
          <p:nvPr>
            <p:ph type="sldNum" sz="quarter" idx="12"/>
          </p:nvPr>
        </p:nvSpPr>
        <p:spPr/>
        <p:txBody>
          <a:bodyPr/>
          <a:lstStyle/>
          <a:p>
            <a:fld id="{EF195582-20C7-4B36-B562-5BE424F7108D}" type="slidenum">
              <a:rPr lang="en-US" altLang="en-US" smtClean="0"/>
              <a:pPr/>
              <a:t>‹#›</a:t>
            </a:fld>
            <a:endParaRPr lang="en-US" altLang="en-US" dirty="0"/>
          </a:p>
        </p:txBody>
      </p:sp>
    </p:spTree>
    <p:extLst>
      <p:ext uri="{BB962C8B-B14F-4D97-AF65-F5344CB8AC3E}">
        <p14:creationId xmlns:p14="http://schemas.microsoft.com/office/powerpoint/2010/main" val="3568814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dirty="0"/>
          </a:p>
        </p:txBody>
      </p:sp>
      <p:sp>
        <p:nvSpPr>
          <p:cNvPr id="3" name="Footer Placeholder 2"/>
          <p:cNvSpPr>
            <a:spLocks noGrp="1"/>
          </p:cNvSpPr>
          <p:nvPr>
            <p:ph type="ftr" sz="quarter" idx="11"/>
          </p:nvPr>
        </p:nvSpPr>
        <p:spPr/>
        <p:txBody>
          <a:bodyPr/>
          <a:lstStyle/>
          <a:p>
            <a:endParaRPr lang="en-US" altLang="en-US" dirty="0"/>
          </a:p>
        </p:txBody>
      </p:sp>
      <p:sp>
        <p:nvSpPr>
          <p:cNvPr id="4" name="Slide Number Placeholder 3"/>
          <p:cNvSpPr>
            <a:spLocks noGrp="1"/>
          </p:cNvSpPr>
          <p:nvPr>
            <p:ph type="sldNum" sz="quarter" idx="12"/>
          </p:nvPr>
        </p:nvSpPr>
        <p:spPr/>
        <p:txBody>
          <a:bodyPr/>
          <a:lstStyle/>
          <a:p>
            <a:fld id="{C3E3C68F-1F6D-40C9-9574-8D30D2C4248C}" type="slidenum">
              <a:rPr lang="en-US" altLang="en-US" smtClean="0"/>
              <a:pPr/>
              <a:t>‹#›</a:t>
            </a:fld>
            <a:endParaRPr lang="en-US" altLang="en-US" dirty="0"/>
          </a:p>
        </p:txBody>
      </p:sp>
    </p:spTree>
    <p:extLst>
      <p:ext uri="{BB962C8B-B14F-4D97-AF65-F5344CB8AC3E}">
        <p14:creationId xmlns:p14="http://schemas.microsoft.com/office/powerpoint/2010/main" val="454430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E87432F6-7821-4653-A61A-EEA69F8A5E0C}" type="slidenum">
              <a:rPr lang="en-US" altLang="en-US" smtClean="0"/>
              <a:pPr/>
              <a:t>‹#›</a:t>
            </a:fld>
            <a:endParaRPr lang="en-US" altLang="en-US" dirty="0"/>
          </a:p>
        </p:txBody>
      </p:sp>
    </p:spTree>
    <p:extLst>
      <p:ext uri="{BB962C8B-B14F-4D97-AF65-F5344CB8AC3E}">
        <p14:creationId xmlns:p14="http://schemas.microsoft.com/office/powerpoint/2010/main" val="4050396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ltLang="en-US" dirty="0"/>
          </a:p>
        </p:txBody>
      </p:sp>
      <p:sp>
        <p:nvSpPr>
          <p:cNvPr id="6" name="Footer Placeholder 5"/>
          <p:cNvSpPr>
            <a:spLocks noGrp="1"/>
          </p:cNvSpPr>
          <p:nvPr>
            <p:ph type="ftr" sz="quarter" idx="11"/>
          </p:nvPr>
        </p:nvSpPr>
        <p:spPr/>
        <p:txBody>
          <a:bodyPr/>
          <a:lstStyle/>
          <a:p>
            <a:endParaRPr lang="en-US" altLang="en-US" dirty="0"/>
          </a:p>
        </p:txBody>
      </p:sp>
      <p:sp>
        <p:nvSpPr>
          <p:cNvPr id="7" name="Slide Number Placeholder 6"/>
          <p:cNvSpPr>
            <a:spLocks noGrp="1"/>
          </p:cNvSpPr>
          <p:nvPr>
            <p:ph type="sldNum" sz="quarter" idx="12"/>
          </p:nvPr>
        </p:nvSpPr>
        <p:spPr/>
        <p:txBody>
          <a:bodyPr/>
          <a:lstStyle/>
          <a:p>
            <a:fld id="{4B6CA6EF-D364-49C2-8EF9-0228E40A8C93}" type="slidenum">
              <a:rPr lang="en-US" altLang="en-US" smtClean="0"/>
              <a:pPr/>
              <a:t>‹#›</a:t>
            </a:fld>
            <a:endParaRPr lang="en-US" altLang="en-US" dirty="0"/>
          </a:p>
        </p:txBody>
      </p:sp>
    </p:spTree>
    <p:extLst>
      <p:ext uri="{BB962C8B-B14F-4D97-AF65-F5344CB8AC3E}">
        <p14:creationId xmlns:p14="http://schemas.microsoft.com/office/powerpoint/2010/main" val="2975849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A2963-3AE2-4712-B816-981AE9D70521}" type="slidenum">
              <a:rPr lang="en-US" altLang="en-US" smtClean="0"/>
              <a:pPr/>
              <a:t>‹#›</a:t>
            </a:fld>
            <a:endParaRPr lang="en-US" altLang="en-US" dirty="0"/>
          </a:p>
        </p:txBody>
      </p:sp>
    </p:spTree>
    <p:extLst>
      <p:ext uri="{BB962C8B-B14F-4D97-AF65-F5344CB8AC3E}">
        <p14:creationId xmlns:p14="http://schemas.microsoft.com/office/powerpoint/2010/main" val="156436138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2" name="Rectangle 61">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DA79FF-DEFD-63B8-B7B8-7129E4606F22}"/>
              </a:ext>
            </a:extLst>
          </p:cNvPr>
          <p:cNvSpPr>
            <a:spLocks noGrp="1"/>
          </p:cNvSpPr>
          <p:nvPr>
            <p:ph type="title"/>
          </p:nvPr>
        </p:nvSpPr>
        <p:spPr>
          <a:xfrm>
            <a:off x="736979" y="1012536"/>
            <a:ext cx="3459975" cy="5443128"/>
          </a:xfrm>
        </p:spPr>
        <p:txBody>
          <a:bodyPr vert="horz" lIns="91440" tIns="45720" rIns="91440" bIns="45720" rtlCol="0" anchor="t">
            <a:normAutofit fontScale="90000"/>
          </a:bodyPr>
          <a:lstStyle/>
          <a:p>
            <a:r>
              <a:rPr lang="en-US" sz="4200" b="1" dirty="0"/>
              <a:t>CITY OF STAMFORD</a:t>
            </a:r>
            <a:br>
              <a:rPr lang="en-US" sz="4200" b="1" dirty="0"/>
            </a:br>
            <a:r>
              <a:rPr lang="en-US" sz="4200" b="1" dirty="0"/>
              <a:t>TAX AND COLLECTION</a:t>
            </a:r>
            <a:br>
              <a:rPr lang="en-US" sz="4200" b="1" dirty="0"/>
            </a:br>
            <a:br>
              <a:rPr lang="en-US" sz="4200" b="1" dirty="0"/>
            </a:br>
            <a:br>
              <a:rPr lang="en-US" sz="4200" b="1" dirty="0"/>
            </a:br>
            <a:br>
              <a:rPr lang="en-US" sz="4200" b="1" dirty="0"/>
            </a:br>
            <a:br>
              <a:rPr lang="en-US" sz="4200" b="1" dirty="0"/>
            </a:br>
            <a:r>
              <a:rPr lang="en-US" sz="2000" b="1" dirty="0"/>
              <a:t>William Napoletano</a:t>
            </a:r>
            <a:br>
              <a:rPr lang="en-US" sz="2000" b="1" dirty="0"/>
            </a:br>
            <a:r>
              <a:rPr lang="en-US" sz="2000" b="1" dirty="0"/>
              <a:t>February 24, 2023</a:t>
            </a:r>
            <a:br>
              <a:rPr lang="en-US" sz="4200" dirty="0"/>
            </a:br>
            <a:endParaRPr lang="en-US" sz="4200" dirty="0"/>
          </a:p>
        </p:txBody>
      </p:sp>
      <p:sp>
        <p:nvSpPr>
          <p:cNvPr id="64" name="Rectangle 63">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3051498"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Rectangle 65">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92502" y="-3"/>
            <a:ext cx="2708597"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Rectangle 67">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691305" y="401193"/>
            <a:ext cx="3853890" cy="3051499"/>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a:extLst>
              <a:ext uri="{FF2B5EF4-FFF2-40B4-BE49-F238E27FC236}">
                <a16:creationId xmlns:a16="http://schemas.microsoft.com/office/drawing/2014/main" id="{C20B48F9-47B4-DAC6-44F7-534829623147}"/>
              </a:ext>
            </a:extLst>
          </p:cNvPr>
          <p:cNvPicPr>
            <a:picLocks noGrp="1" noChangeAspect="1"/>
          </p:cNvPicPr>
          <p:nvPr>
            <p:ph idx="1"/>
          </p:nvPr>
        </p:nvPicPr>
        <p:blipFill rotWithShape="1">
          <a:blip r:embed="rId2"/>
          <a:srcRect l="768" r="6061" b="-3"/>
          <a:stretch/>
        </p:blipFill>
        <p:spPr>
          <a:xfrm>
            <a:off x="4572000" y="1012536"/>
            <a:ext cx="3567121"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
        <p:nvSpPr>
          <p:cNvPr id="4" name="Slide Number Placeholder 3">
            <a:extLst>
              <a:ext uri="{FF2B5EF4-FFF2-40B4-BE49-F238E27FC236}">
                <a16:creationId xmlns:a16="http://schemas.microsoft.com/office/drawing/2014/main" id="{F9B90DC7-8EEC-D76C-8311-057BFAF7509C}"/>
              </a:ext>
            </a:extLst>
          </p:cNvPr>
          <p:cNvSpPr>
            <a:spLocks noGrp="1"/>
          </p:cNvSpPr>
          <p:nvPr>
            <p:ph type="sldNum" sz="quarter" idx="12"/>
          </p:nvPr>
        </p:nvSpPr>
        <p:spPr>
          <a:xfrm>
            <a:off x="8778240" y="6455664"/>
            <a:ext cx="336042" cy="365125"/>
          </a:xfrm>
        </p:spPr>
        <p:txBody>
          <a:bodyPr vert="horz" lIns="91440" tIns="45720" rIns="91440" bIns="45720" rtlCol="0" anchor="ctr">
            <a:normAutofit/>
          </a:bodyPr>
          <a:lstStyle/>
          <a:p>
            <a:pPr defTabSz="914400">
              <a:spcAft>
                <a:spcPts val="600"/>
              </a:spcAft>
              <a:defRPr/>
            </a:pPr>
            <a:fld id="{72FDC3A4-3ECB-4CC5-8031-F712224A9F4A}" type="slidenum">
              <a:rPr lang="en-US" altLang="en-US" sz="1000">
                <a:solidFill>
                  <a:srgbClr val="FFFFFF"/>
                </a:solidFill>
                <a:latin typeface="Calibri" panose="020F0502020204030204"/>
              </a:rPr>
              <a:pPr defTabSz="914400">
                <a:spcAft>
                  <a:spcPts val="600"/>
                </a:spcAft>
                <a:defRPr/>
              </a:pPr>
              <a:t>1</a:t>
            </a:fld>
            <a:endParaRPr lang="en-US" altLang="en-US" sz="1000">
              <a:solidFill>
                <a:srgbClr val="FFFFFF"/>
              </a:solidFill>
              <a:latin typeface="Calibri" panose="020F0502020204030204"/>
            </a:endParaRPr>
          </a:p>
        </p:txBody>
      </p:sp>
    </p:spTree>
    <p:extLst>
      <p:ext uri="{BB962C8B-B14F-4D97-AF65-F5344CB8AC3E}">
        <p14:creationId xmlns:p14="http://schemas.microsoft.com/office/powerpoint/2010/main" val="4259633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4"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6"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8"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2" name="Title 1"/>
          <p:cNvSpPr>
            <a:spLocks noGrp="1"/>
          </p:cNvSpPr>
          <p:nvPr>
            <p:ph type="title"/>
          </p:nvPr>
        </p:nvSpPr>
        <p:spPr>
          <a:xfrm>
            <a:off x="718879" y="800392"/>
            <a:ext cx="7698523" cy="1212102"/>
          </a:xfrm>
        </p:spPr>
        <p:txBody>
          <a:bodyPr>
            <a:normAutofit/>
          </a:bodyPr>
          <a:lstStyle/>
          <a:p>
            <a:r>
              <a:rPr lang="en-US" sz="3500" b="1" i="1" dirty="0">
                <a:solidFill>
                  <a:srgbClr val="FFFFFF"/>
                </a:solidFill>
              </a:rPr>
              <a:t>Department Introduction &amp; Brief History</a:t>
            </a:r>
            <a:endParaRPr lang="en-US" sz="3500" i="1" dirty="0">
              <a:solidFill>
                <a:srgbClr val="FFFFFF"/>
              </a:solidFill>
            </a:endParaRPr>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72FDC3A4-3ECB-4CC5-8031-F712224A9F4A}" type="slidenum">
              <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en-US" sz="9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a:extLst>
              <a:ext uri="{FF2B5EF4-FFF2-40B4-BE49-F238E27FC236}">
                <a16:creationId xmlns:a16="http://schemas.microsoft.com/office/drawing/2014/main" id="{628D4881-DA4B-A4F4-BCF2-8597FCF7B1CD}"/>
              </a:ext>
            </a:extLst>
          </p:cNvPr>
          <p:cNvSpPr>
            <a:spLocks noGrp="1"/>
          </p:cNvSpPr>
          <p:nvPr>
            <p:ph idx="1"/>
          </p:nvPr>
        </p:nvSpPr>
        <p:spPr>
          <a:xfrm>
            <a:off x="628573" y="2161460"/>
            <a:ext cx="7788752" cy="4377743"/>
          </a:xfrm>
        </p:spPr>
        <p:txBody>
          <a:bodyPr>
            <a:normAutofit fontScale="77500" lnSpcReduction="20000"/>
          </a:bodyPr>
          <a:lstStyle/>
          <a:p>
            <a:r>
              <a:rPr lang="en-US" dirty="0"/>
              <a:t>The Tax and Collection division is comprised of three programs; Revenue Services, Taxation Services and Cashiering.  The overall mission statement of this division is to establish and implement effective policy, procedure and controls for all programs; to monitor compliance with the same as well as compliance with all city and state policies, statutes and ordinances; and to provide state-mandated reports and other revenue analyses as requested by elected/city officials and other municipal departments. Its goal is to ensure the division provides accurate information and efficient service to the public. </a:t>
            </a:r>
          </a:p>
          <a:p>
            <a:r>
              <a:rPr lang="en-US" dirty="0"/>
              <a:t>Initiatives for 2023-2024</a:t>
            </a:r>
          </a:p>
          <a:p>
            <a:pPr lvl="1"/>
            <a:r>
              <a:rPr lang="en-US" dirty="0"/>
              <a:t>Review signage, waiting line control and wait times to streamline the process for residents </a:t>
            </a:r>
          </a:p>
          <a:p>
            <a:pPr lvl="1"/>
            <a:r>
              <a:rPr lang="en-US" dirty="0"/>
              <a:t>Continue to transition revenue collections from other departments to Revenue Services</a:t>
            </a:r>
          </a:p>
          <a:p>
            <a:pPr lvl="1"/>
            <a:r>
              <a:rPr lang="en-US" dirty="0"/>
              <a:t>Increase resident use of on-line systems</a:t>
            </a:r>
          </a:p>
        </p:txBody>
      </p:sp>
    </p:spTree>
    <p:extLst>
      <p:ext uri="{BB962C8B-B14F-4D97-AF65-F5344CB8AC3E}">
        <p14:creationId xmlns:p14="http://schemas.microsoft.com/office/powerpoint/2010/main" val="3873312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22">
            <a:extLst>
              <a:ext uri="{FF2B5EF4-FFF2-40B4-BE49-F238E27FC236}">
                <a16:creationId xmlns:a16="http://schemas.microsoft.com/office/drawing/2014/main" id="{23D09407-53BC-485E-B4CE-BC5E4FC4B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24">
            <a:extLst>
              <a:ext uri="{FF2B5EF4-FFF2-40B4-BE49-F238E27FC236}">
                <a16:creationId xmlns:a16="http://schemas.microsoft.com/office/drawing/2014/main" id="{921DB988-49FC-4608-B0A2-E2F3A40190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 y="0"/>
            <a:ext cx="914377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26">
            <a:extLst>
              <a:ext uri="{FF2B5EF4-FFF2-40B4-BE49-F238E27FC236}">
                <a16:creationId xmlns:a16="http://schemas.microsoft.com/office/drawing/2014/main" id="{E9B930FD-8671-4C4C-ADCF-73AC1D0CD41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7257560" y="0"/>
            <a:ext cx="1886211" cy="2174333"/>
            <a:chOff x="-305" y="-4155"/>
            <a:chExt cx="2514948" cy="2174333"/>
          </a:xfrm>
        </p:grpSpPr>
        <p:sp>
          <p:nvSpPr>
            <p:cNvPr id="28" name="Freeform: Shape 27">
              <a:extLst>
                <a:ext uri="{FF2B5EF4-FFF2-40B4-BE49-F238E27FC236}">
                  <a16:creationId xmlns:a16="http://schemas.microsoft.com/office/drawing/2014/main" id="{C35B12C1-569C-4E37-AA33-7EF215F201B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28">
              <a:extLst>
                <a:ext uri="{FF2B5EF4-FFF2-40B4-BE49-F238E27FC236}">
                  <a16:creationId xmlns:a16="http://schemas.microsoft.com/office/drawing/2014/main" id="{F23E2660-7810-46F6-8752-187127C830C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C991DC45-0378-45B3-B325-FB8F98545E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1" name="Freeform: Shape 30">
              <a:extLst>
                <a:ext uri="{FF2B5EF4-FFF2-40B4-BE49-F238E27FC236}">
                  <a16:creationId xmlns:a16="http://schemas.microsoft.com/office/drawing/2014/main" id="{E228F5BA-5150-4554-B7EA-93F371F3B1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383C2651-AE0C-4AE4-8725-E2F9414FE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228" y="4322879"/>
            <a:ext cx="2533818" cy="2535121"/>
            <a:chOff x="-305" y="-1"/>
            <a:chExt cx="3832880" cy="2876136"/>
          </a:xfrm>
        </p:grpSpPr>
        <p:sp>
          <p:nvSpPr>
            <p:cNvPr id="34" name="Freeform: Shape 33">
              <a:extLst>
                <a:ext uri="{FF2B5EF4-FFF2-40B4-BE49-F238E27FC236}">
                  <a16:creationId xmlns:a16="http://schemas.microsoft.com/office/drawing/2014/main" id="{CCE13265-B5D2-47B4-A199-E05F390D5B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693EBD03-D832-462C-9304-7273698ED4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0D53D3E2-805E-40D2-964F-352BF6D476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Shape 36">
              <a:extLst>
                <a:ext uri="{FF2B5EF4-FFF2-40B4-BE49-F238E27FC236}">
                  <a16:creationId xmlns:a16="http://schemas.microsoft.com/office/drawing/2014/main" id="{B7A9A916-A926-43E6-800F-432ABC3F2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Slide Number Placeholder 3">
            <a:extLst>
              <a:ext uri="{FF2B5EF4-FFF2-40B4-BE49-F238E27FC236}">
                <a16:creationId xmlns:a16="http://schemas.microsoft.com/office/drawing/2014/main" id="{82A5F09E-F95E-3CC3-F678-88F847DDFFBE}"/>
              </a:ext>
            </a:extLst>
          </p:cNvPr>
          <p:cNvSpPr>
            <a:spLocks noGrp="1"/>
          </p:cNvSpPr>
          <p:nvPr>
            <p:ph type="sldNum" sz="quarter" idx="12"/>
          </p:nvPr>
        </p:nvSpPr>
        <p:spPr>
          <a:xfrm>
            <a:off x="6457950" y="6356350"/>
            <a:ext cx="2057400" cy="365125"/>
          </a:xfrm>
        </p:spPr>
        <p:txBody>
          <a:bodyPr vert="horz" lIns="91440" tIns="45720" rIns="91440" bIns="45720" rtlCol="0" anchor="ctr">
            <a:normAutofit/>
          </a:bodyPr>
          <a:lstStyle/>
          <a:p>
            <a:pPr defTabSz="914400">
              <a:spcAft>
                <a:spcPts val="600"/>
              </a:spcAft>
            </a:pPr>
            <a:fld id="{72FDC3A4-3ECB-4CC5-8031-F712224A9F4A}" type="slidenum">
              <a:rPr lang="en-US" altLang="en-US" smtClean="0"/>
              <a:pPr defTabSz="914400">
                <a:spcAft>
                  <a:spcPts val="600"/>
                </a:spcAft>
              </a:pPr>
              <a:t>3</a:t>
            </a:fld>
            <a:endParaRPr lang="en-US" altLang="en-US"/>
          </a:p>
        </p:txBody>
      </p:sp>
      <p:pic>
        <p:nvPicPr>
          <p:cNvPr id="5" name="Picture 4" descr="Graphical user interface&#10;&#10;Description automatically generated with medium confidence">
            <a:extLst>
              <a:ext uri="{FF2B5EF4-FFF2-40B4-BE49-F238E27FC236}">
                <a16:creationId xmlns:a16="http://schemas.microsoft.com/office/drawing/2014/main" id="{0FDA9D31-D8D0-E28F-596B-5BA9B6D362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958"/>
            <a:ext cx="9144000" cy="6658084"/>
          </a:xfrm>
          <a:prstGeom prst="rect">
            <a:avLst/>
          </a:prstGeom>
        </p:spPr>
      </p:pic>
    </p:spTree>
    <p:extLst>
      <p:ext uri="{BB962C8B-B14F-4D97-AF65-F5344CB8AC3E}">
        <p14:creationId xmlns:p14="http://schemas.microsoft.com/office/powerpoint/2010/main" val="2999690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27B839B-9ADE-406B-8590-F1CAEDED4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45">
            <a:extLst>
              <a:ext uri="{FF2B5EF4-FFF2-40B4-BE49-F238E27FC236}">
                <a16:creationId xmlns:a16="http://schemas.microsoft.com/office/drawing/2014/main" id="{CFE45BF0-46DB-408C-B5F7-7B117168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1022350"/>
            <a:ext cx="532209"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46">
            <a:extLst>
              <a:ext uri="{FF2B5EF4-FFF2-40B4-BE49-F238E27FC236}">
                <a16:creationId xmlns:a16="http://schemas.microsoft.com/office/drawing/2014/main" id="{2AEBC8F2-97B1-41B4-93F1-2D289E197F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07282" y="837744"/>
            <a:ext cx="302419"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47">
            <a:extLst>
              <a:ext uri="{FF2B5EF4-FFF2-40B4-BE49-F238E27FC236}">
                <a16:creationId xmlns:a16="http://schemas.microsoft.com/office/drawing/2014/main" id="{472E3A19-F5D5-48FC-BB9C-48C2F68F59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495" y="640894"/>
            <a:ext cx="126206"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44">
            <a:extLst>
              <a:ext uri="{FF2B5EF4-FFF2-40B4-BE49-F238E27FC236}">
                <a16:creationId xmlns:a16="http://schemas.microsoft.com/office/drawing/2014/main" id="{7A62E32F-BB65-43A8-8EB5-92346890E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8417402" y="635716"/>
            <a:ext cx="246459"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Rectangle 21">
            <a:extLst>
              <a:ext uri="{FF2B5EF4-FFF2-40B4-BE49-F238E27FC236}">
                <a16:creationId xmlns:a16="http://schemas.microsoft.com/office/drawing/2014/main" id="{14E91B64-9FCC-451E-AFB4-A827D63293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83041" y="635715"/>
            <a:ext cx="8180897"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7" name="Title 6">
            <a:extLst>
              <a:ext uri="{FF2B5EF4-FFF2-40B4-BE49-F238E27FC236}">
                <a16:creationId xmlns:a16="http://schemas.microsoft.com/office/drawing/2014/main" id="{972590A8-B39D-8D75-3409-A4E9958C46F1}"/>
              </a:ext>
            </a:extLst>
          </p:cNvPr>
          <p:cNvSpPr>
            <a:spLocks noGrp="1"/>
          </p:cNvSpPr>
          <p:nvPr>
            <p:ph type="title"/>
          </p:nvPr>
        </p:nvSpPr>
        <p:spPr>
          <a:xfrm>
            <a:off x="718879" y="800392"/>
            <a:ext cx="7698523" cy="1212102"/>
          </a:xfrm>
        </p:spPr>
        <p:txBody>
          <a:bodyPr>
            <a:normAutofit/>
          </a:bodyPr>
          <a:lstStyle/>
          <a:p>
            <a:r>
              <a:rPr lang="en-US" sz="3500" dirty="0">
                <a:solidFill>
                  <a:srgbClr val="FFFFFF"/>
                </a:solidFill>
              </a:rPr>
              <a:t>Major changes</a:t>
            </a:r>
            <a:br>
              <a:rPr lang="en-US" sz="3500" dirty="0">
                <a:solidFill>
                  <a:srgbClr val="FFFFFF"/>
                </a:solidFill>
              </a:rPr>
            </a:br>
            <a:endParaRPr lang="en-US" sz="3500" dirty="0">
              <a:solidFill>
                <a:srgbClr val="FFFFFF"/>
              </a:solidFill>
            </a:endParaRPr>
          </a:p>
        </p:txBody>
      </p:sp>
      <p:sp>
        <p:nvSpPr>
          <p:cNvPr id="3" name="Content Placeholder 2"/>
          <p:cNvSpPr>
            <a:spLocks noGrp="1"/>
          </p:cNvSpPr>
          <p:nvPr>
            <p:ph idx="1"/>
          </p:nvPr>
        </p:nvSpPr>
        <p:spPr>
          <a:xfrm>
            <a:off x="1025718" y="2177170"/>
            <a:ext cx="7281746" cy="4376030"/>
          </a:xfrm>
        </p:spPr>
        <p:txBody>
          <a:bodyPr anchor="ctr">
            <a:normAutofit fontScale="92500" lnSpcReduction="10000"/>
          </a:bodyPr>
          <a:lstStyle/>
          <a:p>
            <a:pPr lvl="1">
              <a:buClr>
                <a:schemeClr val="bg2">
                  <a:lumMod val="75000"/>
                </a:schemeClr>
              </a:buClr>
              <a:buSzPct val="145000"/>
              <a:buFont typeface="Wingdings" panose="05000000000000000000" pitchFamily="2" charset="2"/>
              <a:buChar char="§"/>
            </a:pPr>
            <a:r>
              <a:rPr lang="en-US" sz="2100" dirty="0"/>
              <a:t>Improved Services/Processes</a:t>
            </a:r>
          </a:p>
          <a:p>
            <a:pPr lvl="2">
              <a:buClr>
                <a:schemeClr val="bg2">
                  <a:lumMod val="75000"/>
                </a:schemeClr>
              </a:buClr>
              <a:buSzPct val="145000"/>
              <a:buFont typeface="Wingdings" panose="05000000000000000000" pitchFamily="2" charset="2"/>
              <a:buChar char="§"/>
            </a:pPr>
            <a:r>
              <a:rPr lang="en-US" sz="1700" dirty="0"/>
              <a:t>The ability for residents to pay multiple charges/fees from one cashier (e.g. – one person can pay for their taxes, street parking permit, beach pass and child summer program all at one cashier) </a:t>
            </a:r>
          </a:p>
          <a:p>
            <a:pPr lvl="2">
              <a:buClr>
                <a:schemeClr val="bg2">
                  <a:lumMod val="75000"/>
                </a:schemeClr>
              </a:buClr>
              <a:buSzPct val="145000"/>
              <a:buFont typeface="Wingdings" panose="05000000000000000000" pitchFamily="2" charset="2"/>
              <a:buChar char="§"/>
            </a:pPr>
            <a:r>
              <a:rPr lang="en-US" sz="1700" dirty="0"/>
              <a:t>The ultimate goal is to have all revenues in the Government Center taken in on the first floor, once collected the department for which that payment was accepted will have inquiry access to confirm payment was made allowing issuance of any permits, licenses or passes to the resident.</a:t>
            </a:r>
          </a:p>
          <a:p>
            <a:pPr lvl="2">
              <a:buClr>
                <a:schemeClr val="bg2">
                  <a:lumMod val="75000"/>
                </a:schemeClr>
              </a:buClr>
              <a:buSzPct val="145000"/>
              <a:buFont typeface="Wingdings" panose="05000000000000000000" pitchFamily="2" charset="2"/>
              <a:buChar char="§"/>
            </a:pPr>
            <a:r>
              <a:rPr lang="en-US" sz="1700" dirty="0"/>
              <a:t>Reduced wait times with better cueing for customer service and cashiers (in process)</a:t>
            </a:r>
          </a:p>
          <a:p>
            <a:pPr lvl="1">
              <a:buClr>
                <a:schemeClr val="bg2">
                  <a:lumMod val="75000"/>
                </a:schemeClr>
              </a:buClr>
              <a:buSzPct val="145000"/>
              <a:buFont typeface="Wingdings" panose="05000000000000000000" pitchFamily="2" charset="2"/>
              <a:buChar char="§"/>
            </a:pPr>
            <a:r>
              <a:rPr lang="en-US" sz="2100" dirty="0"/>
              <a:t>In an effort to reduce departmental costs the department has cross trained the cashiers to be able to accept all types of payments. This allowed the department to eliminate one cashier position.  </a:t>
            </a:r>
          </a:p>
          <a:p>
            <a:pPr lvl="1">
              <a:buClr>
                <a:schemeClr val="bg2">
                  <a:lumMod val="75000"/>
                </a:schemeClr>
              </a:buClr>
              <a:buSzPct val="145000"/>
              <a:buFont typeface="Wingdings" panose="05000000000000000000" pitchFamily="2" charset="2"/>
              <a:buChar char="§"/>
            </a:pPr>
            <a:r>
              <a:rPr lang="en-US" sz="2100" dirty="0"/>
              <a:t>Management constantly monitors processes to achieve the most efficient method of performing tasks thereby saving time and supplies which translates to cost savings.</a:t>
            </a:r>
          </a:p>
        </p:txBody>
      </p:sp>
      <p:sp>
        <p:nvSpPr>
          <p:cNvPr id="4" name="Slide Number Placeholder 3"/>
          <p:cNvSpPr>
            <a:spLocks noGrp="1"/>
          </p:cNvSpPr>
          <p:nvPr>
            <p:ph type="sldNum" sz="quarter" idx="12"/>
          </p:nvPr>
        </p:nvSpPr>
        <p:spPr>
          <a:xfrm>
            <a:off x="8030718" y="6382512"/>
            <a:ext cx="514350" cy="320040"/>
          </a:xfrm>
        </p:spPr>
        <p:txBody>
          <a:bodyPr>
            <a:normAutofit/>
          </a:bodyPr>
          <a:lstStyle/>
          <a:p>
            <a:pPr>
              <a:spcAft>
                <a:spcPts val="600"/>
              </a:spcAft>
            </a:pPr>
            <a:fld id="{72FDC3A4-3ECB-4CC5-8031-F712224A9F4A}" type="slidenum">
              <a:rPr lang="en-US" altLang="en-US" sz="900"/>
              <a:pPr>
                <a:spcAft>
                  <a:spcPts val="600"/>
                </a:spcAft>
              </a:pPr>
              <a:t>4</a:t>
            </a:fld>
            <a:endParaRPr lang="en-US" altLang="en-US" sz="900"/>
          </a:p>
        </p:txBody>
      </p:sp>
      <p:pic>
        <p:nvPicPr>
          <p:cNvPr id="5"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2322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83" name="Graphic 50182" descr="Upward trend">
            <a:extLst>
              <a:ext uri="{FF2B5EF4-FFF2-40B4-BE49-F238E27FC236}">
                <a16:creationId xmlns:a16="http://schemas.microsoft.com/office/drawing/2014/main" id="{B56CD6CF-0E61-82DD-64E5-36009923231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5677" y="1752600"/>
            <a:ext cx="2907124" cy="2907124"/>
          </a:xfrm>
          <a:prstGeom prst="rect">
            <a:avLst/>
          </a:prstGeom>
        </p:spPr>
      </p:pic>
      <p:sp>
        <p:nvSpPr>
          <p:cNvPr id="50179" name="Rectangle 3"/>
          <p:cNvSpPr>
            <a:spLocks noGrp="1" noChangeArrowheads="1"/>
          </p:cNvSpPr>
          <p:nvPr>
            <p:ph idx="1"/>
          </p:nvPr>
        </p:nvSpPr>
        <p:spPr>
          <a:xfrm>
            <a:off x="2971800" y="848590"/>
            <a:ext cx="5806441" cy="5704610"/>
          </a:xfrm>
        </p:spPr>
        <p:txBody>
          <a:bodyPr anchor="t">
            <a:normAutofit fontScale="92500" lnSpcReduction="20000"/>
          </a:bodyPr>
          <a:lstStyle/>
          <a:p>
            <a:pPr marL="457200" lvl="1" indent="0">
              <a:buNone/>
            </a:pPr>
            <a:r>
              <a:rPr lang="en-US" altLang="en-US" sz="1700" b="1" i="1" dirty="0"/>
              <a:t>The most </a:t>
            </a:r>
            <a:r>
              <a:rPr lang="en-US" altLang="en-US" sz="1700" b="1" i="1" dirty="0" err="1"/>
              <a:t>signifant</a:t>
            </a:r>
            <a:r>
              <a:rPr lang="en-US" altLang="en-US" sz="1700" b="1" i="1" dirty="0"/>
              <a:t> accomplishments and challenges we faced this year was a relocation of the department TWICE, with NO LAPSE OF ACCESSIBILITY to City residents. The office was always open regular hours even through the moves.</a:t>
            </a:r>
          </a:p>
          <a:p>
            <a:pPr marL="457200" lvl="1" indent="0">
              <a:buNone/>
            </a:pPr>
            <a:r>
              <a:rPr lang="en-US" altLang="en-US" sz="1700" b="1" i="1" dirty="0"/>
              <a:t>	* The first time, cashiers were moved to a temporary location on the sixth floor.  Administration and customer service personnel were also moved to sixth floor temporary office space.</a:t>
            </a:r>
          </a:p>
          <a:p>
            <a:pPr marL="457200" lvl="1" indent="0">
              <a:buNone/>
            </a:pPr>
            <a:r>
              <a:rPr lang="en-US" altLang="en-US" sz="1700" b="1" i="1" dirty="0"/>
              <a:t>	* During this time the first floor was completely remodeled with 7 new cashiering windows, 4 customer services windows and an expanded waiting area.  Administration offices and a phone bank area was also constructed. </a:t>
            </a:r>
          </a:p>
          <a:p>
            <a:pPr marL="457200" lvl="1" indent="0">
              <a:buNone/>
            </a:pPr>
            <a:r>
              <a:rPr lang="en-US" altLang="en-US" sz="1700" b="1" i="1" dirty="0"/>
              <a:t>	* Upon completion of construction all cashiers, customer service and administration personnel were relocated to their permanent space on the first floor.</a:t>
            </a:r>
          </a:p>
          <a:p>
            <a:pPr marL="457200" lvl="1" indent="0">
              <a:buNone/>
            </a:pPr>
            <a:endParaRPr lang="en-US" altLang="en-US" sz="1700" b="1" i="1" dirty="0"/>
          </a:p>
          <a:p>
            <a:pPr marL="457200" lvl="1" indent="0">
              <a:buNone/>
            </a:pPr>
            <a:r>
              <a:rPr lang="en-US" altLang="en-US" sz="1700" b="1" i="1" dirty="0"/>
              <a:t>Additionally, over the past year the department has been working hard for the migration to a new cashiering software in conjunction with the new financial software the City is implementing, which is anticipated to go live in one week.  The new software will allow the cashiers to collect payments for multiple departments at one time saving the residents time.  </a:t>
            </a:r>
          </a:p>
          <a:p>
            <a:pPr marL="457200" lvl="1" indent="0">
              <a:buNone/>
            </a:pPr>
            <a:endParaRPr lang="en-US" altLang="en-US" sz="1700" b="1" i="1" dirty="0"/>
          </a:p>
          <a:p>
            <a:pPr marL="457200" lvl="1" indent="0">
              <a:buNone/>
            </a:pPr>
            <a:r>
              <a:rPr lang="en-US" altLang="en-US" sz="1700" b="1" i="1" dirty="0"/>
              <a:t>This major procedural change should have a profound impact on the resident experience when coming into the Government center for questions and related payments of certain services.  </a:t>
            </a:r>
            <a:endParaRPr lang="en-US" altLang="en-US" sz="1700" dirty="0"/>
          </a:p>
          <a:p>
            <a:pPr marL="914400" lvl="2" indent="0">
              <a:buNone/>
            </a:pPr>
            <a:endParaRPr lang="en-US" altLang="en-US" sz="1700" dirty="0"/>
          </a:p>
        </p:txBody>
      </p:sp>
      <p:sp>
        <p:nvSpPr>
          <p:cNvPr id="2" name="Slide Number Placeholder 1"/>
          <p:cNvSpPr>
            <a:spLocks noGrp="1"/>
          </p:cNvSpPr>
          <p:nvPr>
            <p:ph type="sldNum" sz="quarter" idx="12"/>
          </p:nvPr>
        </p:nvSpPr>
        <p:spPr>
          <a:xfrm>
            <a:off x="8778240" y="6455664"/>
            <a:ext cx="336042" cy="365125"/>
          </a:xfrm>
        </p:spPr>
        <p:txBody>
          <a:bodyPr>
            <a:normAutofit/>
          </a:bodyPr>
          <a:lstStyle/>
          <a:p>
            <a:pPr>
              <a:spcAft>
                <a:spcPts val="600"/>
              </a:spcAft>
            </a:pPr>
            <a:fld id="{72FDC3A4-3ECB-4CC5-8031-F712224A9F4A}" type="slidenum">
              <a:rPr lang="en-US" altLang="en-US" sz="1000">
                <a:solidFill>
                  <a:srgbClr val="FFFFFF"/>
                </a:solidFill>
              </a:rPr>
              <a:pPr>
                <a:spcAft>
                  <a:spcPts val="600"/>
                </a:spcAft>
              </a:pPr>
              <a:t>5</a:t>
            </a:fld>
            <a:endParaRPr lang="en-US" altLang="en-US" sz="1000">
              <a:solidFill>
                <a:srgbClr val="FFFFFF"/>
              </a:solidFill>
            </a:endParaRPr>
          </a:p>
        </p:txBody>
      </p:sp>
      <p:pic>
        <p:nvPicPr>
          <p:cNvPr id="4" name="Picture 2" descr="http://tse1.mm.bing.net/th?&amp;id=JN.sAbfTz7oVgFn7cqJ7CTGiw&amp;w=300&amp;h=300&amp;c=0&amp;pid=1.9&amp;rs=0&amp;p=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3735254"/>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48" name="Rectangle 5147">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6" name="Rectangle 6"/>
          <p:cNvSpPr>
            <a:spLocks noGrp="1" noChangeArrowheads="1"/>
          </p:cNvSpPr>
          <p:nvPr>
            <p:ph type="title"/>
          </p:nvPr>
        </p:nvSpPr>
        <p:spPr>
          <a:xfrm>
            <a:off x="628650" y="556995"/>
            <a:ext cx="7886700" cy="1133693"/>
          </a:xfrm>
        </p:spPr>
        <p:txBody>
          <a:bodyPr>
            <a:normAutofit/>
          </a:bodyPr>
          <a:lstStyle/>
          <a:p>
            <a:pPr marL="800100"/>
            <a:r>
              <a:rPr lang="en-US" sz="4500" b="1" i="1" dirty="0"/>
              <a:t>FY 2023-2024 Goals</a:t>
            </a:r>
          </a:p>
        </p:txBody>
      </p:sp>
      <p:sp>
        <p:nvSpPr>
          <p:cNvPr id="2" name="Slide Number Placeholder 1"/>
          <p:cNvSpPr>
            <a:spLocks noGrp="1"/>
          </p:cNvSpPr>
          <p:nvPr>
            <p:ph type="sldNum" sz="quarter" idx="12"/>
          </p:nvPr>
        </p:nvSpPr>
        <p:spPr>
          <a:xfrm>
            <a:off x="6457950" y="6356350"/>
            <a:ext cx="2057400" cy="365125"/>
          </a:xfrm>
        </p:spPr>
        <p:txBody>
          <a:bodyPr>
            <a:normAutofit/>
          </a:bodyPr>
          <a:lstStyle/>
          <a:p>
            <a:pPr>
              <a:spcAft>
                <a:spcPts val="600"/>
              </a:spcAft>
            </a:pPr>
            <a:fld id="{72FDC3A4-3ECB-4CC5-8031-F712224A9F4A}" type="slidenum">
              <a:rPr lang="en-US" altLang="en-US" smtClean="0"/>
              <a:pPr>
                <a:spcAft>
                  <a:spcPts val="600"/>
                </a:spcAft>
              </a:pPr>
              <a:t>6</a:t>
            </a:fld>
            <a:endParaRPr lang="en-US" altLang="en-US"/>
          </a:p>
        </p:txBody>
      </p:sp>
      <p:pic>
        <p:nvPicPr>
          <p:cNvPr id="4" name="Picture 2" descr="http://tse1.mm.bing.net/th?&amp;id=JN.sAbfTz7oVgFn7cqJ7CTGiw&amp;w=300&amp;h=300&amp;c=0&amp;pid=1.9&amp;rs=0&amp;p=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8153400" y="162791"/>
            <a:ext cx="550926" cy="685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5129" name="Rectangle 7">
            <a:extLst>
              <a:ext uri="{FF2B5EF4-FFF2-40B4-BE49-F238E27FC236}">
                <a16:creationId xmlns:a16="http://schemas.microsoft.com/office/drawing/2014/main" id="{D1F9C69E-4B77-BF42-0919-0A6E22D60173}"/>
              </a:ext>
            </a:extLst>
          </p:cNvPr>
          <p:cNvGraphicFramePr>
            <a:graphicFrameLocks noGrp="1"/>
          </p:cNvGraphicFramePr>
          <p:nvPr>
            <p:ph idx="1"/>
            <p:extLst>
              <p:ext uri="{D42A27DB-BD31-4B8C-83A1-F6EECF244321}">
                <p14:modId xmlns:p14="http://schemas.microsoft.com/office/powerpoint/2010/main" val="2301926087"/>
              </p:ext>
            </p:extLst>
          </p:nvPr>
        </p:nvGraphicFramePr>
        <p:xfrm>
          <a:off x="628650" y="1295400"/>
          <a:ext cx="798195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DEFINEDINNAVIGATOR" val="False"/>
  <p:tag name="BRANCHTO" val="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 2013 - 2022</Template>
  <TotalTime>22080</TotalTime>
  <Words>746</Words>
  <Application>Microsoft Office PowerPoint</Application>
  <PresentationFormat>On-screen Show (4:3)</PresentationFormat>
  <Paragraphs>45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Black</vt:lpstr>
      <vt:lpstr>Calibri</vt:lpstr>
      <vt:lpstr>Calibri Light</vt:lpstr>
      <vt:lpstr>Wingdings</vt:lpstr>
      <vt:lpstr>Office Theme</vt:lpstr>
      <vt:lpstr>CITY OF STAMFORD TAX AND COLLECTION     William Napoletano February 24, 2023 </vt:lpstr>
      <vt:lpstr>Department Introduction &amp; Brief History</vt:lpstr>
      <vt:lpstr>PowerPoint Presentation</vt:lpstr>
      <vt:lpstr>Major changes </vt:lpstr>
      <vt:lpstr>PowerPoint Presentation</vt:lpstr>
      <vt:lpstr>FY 2023-2024 Goals</vt:lpstr>
    </vt:vector>
  </TitlesOfParts>
  <Company>City of Stamford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2014-15 Highlights    FY 2015-16 Outlook</dc:title>
  <dc:creator>Dr. Elda Sinani</dc:creator>
  <cp:lastModifiedBy>Napoletano, Bill</cp:lastModifiedBy>
  <cp:revision>109</cp:revision>
  <cp:lastPrinted>2023-02-13T12:54:25Z</cp:lastPrinted>
  <dcterms:created xsi:type="dcterms:W3CDTF">2015-07-08T22:36:06Z</dcterms:created>
  <dcterms:modified xsi:type="dcterms:W3CDTF">2023-03-01T21:32:43Z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TC060891601033</vt:lpwstr>
  </property>
</Properties>
</file>