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7" r:id="rId1"/>
  </p:sldMasterIdLst>
  <p:notesMasterIdLst>
    <p:notesMasterId r:id="rId12"/>
  </p:notesMasterIdLst>
  <p:handoutMasterIdLst>
    <p:handoutMasterId r:id="rId13"/>
  </p:handoutMasterIdLst>
  <p:sldIdLst>
    <p:sldId id="279" r:id="rId2"/>
    <p:sldId id="278" r:id="rId3"/>
    <p:sldId id="281" r:id="rId4"/>
    <p:sldId id="274" r:id="rId5"/>
    <p:sldId id="282" r:id="rId6"/>
    <p:sldId id="257" r:id="rId7"/>
    <p:sldId id="283" r:id="rId8"/>
    <p:sldId id="284" r:id="rId9"/>
    <p:sldId id="285" r:id="rId10"/>
    <p:sldId id="286" r:id="rId11"/>
  </p:sldIdLst>
  <p:sldSz cx="9144000" cy="6858000" type="screen4x3"/>
  <p:notesSz cx="7315200" cy="9601200"/>
  <p:custDataLst>
    <p:tags r:id="rId1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00" userDrawn="1">
          <p15:clr>
            <a:srgbClr val="A4A3A4"/>
          </p15:clr>
        </p15:guide>
        <p15:guide id="2" pos="2300" userDrawn="1">
          <p15:clr>
            <a:srgbClr val="A4A3A4"/>
          </p15:clr>
        </p15:guide>
        <p15:guide id="3" orient="horz" pos="3024" userDrawn="1">
          <p15:clr>
            <a:srgbClr val="A4A3A4"/>
          </p15:clr>
        </p15:guide>
        <p15:guide id="4"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08B8"/>
    <a:srgbClr val="6600FF"/>
    <a:srgbClr val="009999"/>
    <a:srgbClr val="FF3300"/>
    <a:srgbClr val="FF6633"/>
    <a:srgbClr val="F8F8F8"/>
    <a:srgbClr val="FFFF99"/>
    <a:srgbClr val="B1A9CF"/>
    <a:srgbClr val="9885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08" y="102"/>
      </p:cViewPr>
      <p:guideLst>
        <p:guide orient="horz" pos="2160"/>
        <p:guide pos="2880"/>
      </p:guideLst>
    </p:cSldViewPr>
  </p:slideViewPr>
  <p:notesTextViewPr>
    <p:cViewPr>
      <p:scale>
        <a:sx n="100" d="100"/>
        <a:sy n="100" d="100"/>
      </p:scale>
      <p:origin x="0" y="0"/>
    </p:cViewPr>
  </p:notesTextViewPr>
  <p:notesViewPr>
    <p:cSldViewPr>
      <p:cViewPr varScale="1">
        <p:scale>
          <a:sx n="48" d="100"/>
          <a:sy n="48" d="100"/>
        </p:scale>
        <p:origin x="-1950" y="-90"/>
      </p:cViewPr>
      <p:guideLst>
        <p:guide orient="horz" pos="3000"/>
        <p:guide pos="2300"/>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552868-1F0B-4287-87B2-5247C1D97279}" type="doc">
      <dgm:prSet loTypeId="urn:microsoft.com/office/officeart/2005/8/layout/process4" loCatId="process" qsTypeId="urn:microsoft.com/office/officeart/2005/8/quickstyle/simple1" qsCatId="simple" csTypeId="urn:microsoft.com/office/officeart/2005/8/colors/colorful5" csCatId="colorful" phldr="1"/>
      <dgm:spPr/>
      <dgm:t>
        <a:bodyPr/>
        <a:lstStyle/>
        <a:p>
          <a:endParaRPr lang="en-US"/>
        </a:p>
      </dgm:t>
    </dgm:pt>
    <dgm:pt modelId="{80142833-6F61-495F-8DB1-B99497CBB10C}">
      <dgm:prSet/>
      <dgm:spPr/>
      <dgm:t>
        <a:bodyPr/>
        <a:lstStyle/>
        <a:p>
          <a:r>
            <a:rPr lang="en-US" b="1" i="1" dirty="0"/>
            <a:t>What are your department goals and plans for 2023-2024</a:t>
          </a:r>
          <a:endParaRPr lang="en-US" dirty="0"/>
        </a:p>
      </dgm:t>
    </dgm:pt>
    <dgm:pt modelId="{C480E63A-B5F8-4420-B785-0180E9767A14}" type="parTrans" cxnId="{064893D8-CEA9-4D4C-B591-0FBCA9BA760D}">
      <dgm:prSet/>
      <dgm:spPr/>
      <dgm:t>
        <a:bodyPr/>
        <a:lstStyle/>
        <a:p>
          <a:endParaRPr lang="en-US"/>
        </a:p>
      </dgm:t>
    </dgm:pt>
    <dgm:pt modelId="{E7ED84BA-8247-46CD-B045-0AE11CDD170E}" type="sibTrans" cxnId="{064893D8-CEA9-4D4C-B591-0FBCA9BA760D}">
      <dgm:prSet/>
      <dgm:spPr/>
      <dgm:t>
        <a:bodyPr/>
        <a:lstStyle/>
        <a:p>
          <a:endParaRPr lang="en-US"/>
        </a:p>
      </dgm:t>
    </dgm:pt>
    <dgm:pt modelId="{F63D3D7A-94D7-46EB-BB1D-74B05C905B25}">
      <dgm:prSet/>
      <dgm:spPr/>
      <dgm:t>
        <a:bodyPr/>
        <a:lstStyle/>
        <a:p>
          <a:r>
            <a:rPr lang="en-US" b="1" i="1"/>
            <a:t>What is the Department’s/Program’s budget? (highlight changes) </a:t>
          </a:r>
          <a:endParaRPr lang="en-US"/>
        </a:p>
      </dgm:t>
    </dgm:pt>
    <dgm:pt modelId="{68A05F3F-3F09-417F-B65F-F7CC6A304CEA}" type="parTrans" cxnId="{0A4E7399-1628-42AF-892F-9C243B631384}">
      <dgm:prSet/>
      <dgm:spPr/>
      <dgm:t>
        <a:bodyPr/>
        <a:lstStyle/>
        <a:p>
          <a:endParaRPr lang="en-US"/>
        </a:p>
      </dgm:t>
    </dgm:pt>
    <dgm:pt modelId="{59E39071-BA89-4631-BD2C-ABBA5E6AE543}" type="sibTrans" cxnId="{0A4E7399-1628-42AF-892F-9C243B631384}">
      <dgm:prSet/>
      <dgm:spPr/>
      <dgm:t>
        <a:bodyPr/>
        <a:lstStyle/>
        <a:p>
          <a:endParaRPr lang="en-US"/>
        </a:p>
      </dgm:t>
    </dgm:pt>
    <dgm:pt modelId="{D1714936-6D83-4FDB-8A7C-E10E712C2BA8}">
      <dgm:prSet/>
      <dgm:spPr/>
      <dgm:t>
        <a:bodyPr/>
        <a:lstStyle/>
        <a:p>
          <a:r>
            <a:rPr lang="en-US" i="1" dirty="0"/>
            <a:t>Departmental costs are minimal other than salary – have remained LEAN and flat with the exception of the state mandated revaluation – no changes were made for FY 23-24, with the exception of contractual obligations.</a:t>
          </a:r>
          <a:endParaRPr lang="en-US" dirty="0"/>
        </a:p>
      </dgm:t>
    </dgm:pt>
    <dgm:pt modelId="{5564996B-74E7-4BCB-8CEE-7966978680DB}" type="sibTrans" cxnId="{4061205A-8EDA-4101-8BB6-3FE9492B515D}">
      <dgm:prSet/>
      <dgm:spPr/>
      <dgm:t>
        <a:bodyPr/>
        <a:lstStyle/>
        <a:p>
          <a:endParaRPr lang="en-US"/>
        </a:p>
      </dgm:t>
    </dgm:pt>
    <dgm:pt modelId="{2B4403E5-5346-4A6D-BB1E-DE9DC7DBEBBB}" type="parTrans" cxnId="{4061205A-8EDA-4101-8BB6-3FE9492B515D}">
      <dgm:prSet/>
      <dgm:spPr/>
      <dgm:t>
        <a:bodyPr/>
        <a:lstStyle/>
        <a:p>
          <a:endParaRPr lang="en-US"/>
        </a:p>
      </dgm:t>
    </dgm:pt>
    <dgm:pt modelId="{B1B3C548-CB2B-4A97-9469-5B5D177D70D3}" type="pres">
      <dgm:prSet presAssocID="{E7552868-1F0B-4287-87B2-5247C1D97279}" presName="Name0" presStyleCnt="0">
        <dgm:presLayoutVars>
          <dgm:dir/>
          <dgm:animLvl val="lvl"/>
          <dgm:resizeHandles val="exact"/>
        </dgm:presLayoutVars>
      </dgm:prSet>
      <dgm:spPr/>
    </dgm:pt>
    <dgm:pt modelId="{FF7328C5-BCB0-4832-A416-14E6DE7199FD}" type="pres">
      <dgm:prSet presAssocID="{F63D3D7A-94D7-46EB-BB1D-74B05C905B25}" presName="boxAndChildren" presStyleCnt="0"/>
      <dgm:spPr/>
    </dgm:pt>
    <dgm:pt modelId="{7DFAEF5A-6E85-44BC-9DB8-4C4B9E95F777}" type="pres">
      <dgm:prSet presAssocID="{F63D3D7A-94D7-46EB-BB1D-74B05C905B25}" presName="parentTextBox" presStyleLbl="node1" presStyleIdx="0" presStyleCnt="2"/>
      <dgm:spPr/>
    </dgm:pt>
    <dgm:pt modelId="{99AC56C2-CD6B-48E5-895C-AD46E4CFDEF5}" type="pres">
      <dgm:prSet presAssocID="{F63D3D7A-94D7-46EB-BB1D-74B05C905B25}" presName="entireBox" presStyleLbl="node1" presStyleIdx="0" presStyleCnt="2"/>
      <dgm:spPr/>
    </dgm:pt>
    <dgm:pt modelId="{2C23394B-8563-4EC2-996A-8A5FE62AA511}" type="pres">
      <dgm:prSet presAssocID="{F63D3D7A-94D7-46EB-BB1D-74B05C905B25}" presName="descendantBox" presStyleCnt="0"/>
      <dgm:spPr/>
    </dgm:pt>
    <dgm:pt modelId="{0E46897B-2DAA-4F03-9DA5-EFE77D749F48}" type="pres">
      <dgm:prSet presAssocID="{D1714936-6D83-4FDB-8A7C-E10E712C2BA8}" presName="childTextBox" presStyleLbl="fgAccFollowNode1" presStyleIdx="0" presStyleCnt="1">
        <dgm:presLayoutVars>
          <dgm:bulletEnabled val="1"/>
        </dgm:presLayoutVars>
      </dgm:prSet>
      <dgm:spPr/>
    </dgm:pt>
    <dgm:pt modelId="{767737C2-E6F8-415D-8AE4-C15DE868E729}" type="pres">
      <dgm:prSet presAssocID="{E7ED84BA-8247-46CD-B045-0AE11CDD170E}" presName="sp" presStyleCnt="0"/>
      <dgm:spPr/>
    </dgm:pt>
    <dgm:pt modelId="{68A23B8E-03EE-476A-B4F1-88F8B46EC673}" type="pres">
      <dgm:prSet presAssocID="{80142833-6F61-495F-8DB1-B99497CBB10C}" presName="arrowAndChildren" presStyleCnt="0"/>
      <dgm:spPr/>
    </dgm:pt>
    <dgm:pt modelId="{BBAAF9E2-C4A6-4336-836D-7B867EBC4AA0}" type="pres">
      <dgm:prSet presAssocID="{80142833-6F61-495F-8DB1-B99497CBB10C}" presName="parentTextArrow" presStyleLbl="node1" presStyleIdx="1" presStyleCnt="2"/>
      <dgm:spPr/>
    </dgm:pt>
  </dgm:ptLst>
  <dgm:cxnLst>
    <dgm:cxn modelId="{7CBF4131-1C8F-4049-99DC-3D2D8E1155D3}" type="presOf" srcId="{D1714936-6D83-4FDB-8A7C-E10E712C2BA8}" destId="{0E46897B-2DAA-4F03-9DA5-EFE77D749F48}" srcOrd="0" destOrd="0" presId="urn:microsoft.com/office/officeart/2005/8/layout/process4"/>
    <dgm:cxn modelId="{DD50DF5F-5BC0-426A-B5D7-A9459686D665}" type="presOf" srcId="{F63D3D7A-94D7-46EB-BB1D-74B05C905B25}" destId="{99AC56C2-CD6B-48E5-895C-AD46E4CFDEF5}" srcOrd="1" destOrd="0" presId="urn:microsoft.com/office/officeart/2005/8/layout/process4"/>
    <dgm:cxn modelId="{14F76A63-2357-4DC9-9E24-DE704AD4D6D0}" type="presOf" srcId="{E7552868-1F0B-4287-87B2-5247C1D97279}" destId="{B1B3C548-CB2B-4A97-9469-5B5D177D70D3}" srcOrd="0" destOrd="0" presId="urn:microsoft.com/office/officeart/2005/8/layout/process4"/>
    <dgm:cxn modelId="{4061205A-8EDA-4101-8BB6-3FE9492B515D}" srcId="{F63D3D7A-94D7-46EB-BB1D-74B05C905B25}" destId="{D1714936-6D83-4FDB-8A7C-E10E712C2BA8}" srcOrd="0" destOrd="0" parTransId="{2B4403E5-5346-4A6D-BB1E-DE9DC7DBEBBB}" sibTransId="{5564996B-74E7-4BCB-8CEE-7966978680DB}"/>
    <dgm:cxn modelId="{0A4E7399-1628-42AF-892F-9C243B631384}" srcId="{E7552868-1F0B-4287-87B2-5247C1D97279}" destId="{F63D3D7A-94D7-46EB-BB1D-74B05C905B25}" srcOrd="1" destOrd="0" parTransId="{68A05F3F-3F09-417F-B65F-F7CC6A304CEA}" sibTransId="{59E39071-BA89-4631-BD2C-ABBA5E6AE543}"/>
    <dgm:cxn modelId="{BEC33EC4-76BB-4428-8A43-4F3498068F7E}" type="presOf" srcId="{80142833-6F61-495F-8DB1-B99497CBB10C}" destId="{BBAAF9E2-C4A6-4336-836D-7B867EBC4AA0}" srcOrd="0" destOrd="0" presId="urn:microsoft.com/office/officeart/2005/8/layout/process4"/>
    <dgm:cxn modelId="{064893D8-CEA9-4D4C-B591-0FBCA9BA760D}" srcId="{E7552868-1F0B-4287-87B2-5247C1D97279}" destId="{80142833-6F61-495F-8DB1-B99497CBB10C}" srcOrd="0" destOrd="0" parTransId="{C480E63A-B5F8-4420-B785-0180E9767A14}" sibTransId="{E7ED84BA-8247-46CD-B045-0AE11CDD170E}"/>
    <dgm:cxn modelId="{C9EFA0EA-F172-4908-92BC-00C86F68A9D7}" type="presOf" srcId="{F63D3D7A-94D7-46EB-BB1D-74B05C905B25}" destId="{7DFAEF5A-6E85-44BC-9DB8-4C4B9E95F777}" srcOrd="0" destOrd="0" presId="urn:microsoft.com/office/officeart/2005/8/layout/process4"/>
    <dgm:cxn modelId="{FB74D5A6-1CE8-47D9-98D3-C731CC957155}" type="presParOf" srcId="{B1B3C548-CB2B-4A97-9469-5B5D177D70D3}" destId="{FF7328C5-BCB0-4832-A416-14E6DE7199FD}" srcOrd="0" destOrd="0" presId="urn:microsoft.com/office/officeart/2005/8/layout/process4"/>
    <dgm:cxn modelId="{995659A0-9827-42FF-84C1-B03B6924D6D9}" type="presParOf" srcId="{FF7328C5-BCB0-4832-A416-14E6DE7199FD}" destId="{7DFAEF5A-6E85-44BC-9DB8-4C4B9E95F777}" srcOrd="0" destOrd="0" presId="urn:microsoft.com/office/officeart/2005/8/layout/process4"/>
    <dgm:cxn modelId="{1C9E03F5-6E95-4350-840B-FC30F490902D}" type="presParOf" srcId="{FF7328C5-BCB0-4832-A416-14E6DE7199FD}" destId="{99AC56C2-CD6B-48E5-895C-AD46E4CFDEF5}" srcOrd="1" destOrd="0" presId="urn:microsoft.com/office/officeart/2005/8/layout/process4"/>
    <dgm:cxn modelId="{A4E87573-1BB3-4F0B-9799-B7A49F6E7152}" type="presParOf" srcId="{FF7328C5-BCB0-4832-A416-14E6DE7199FD}" destId="{2C23394B-8563-4EC2-996A-8A5FE62AA511}" srcOrd="2" destOrd="0" presId="urn:microsoft.com/office/officeart/2005/8/layout/process4"/>
    <dgm:cxn modelId="{7C653240-DD70-4538-8EF7-257A4AD187B6}" type="presParOf" srcId="{2C23394B-8563-4EC2-996A-8A5FE62AA511}" destId="{0E46897B-2DAA-4F03-9DA5-EFE77D749F48}" srcOrd="0" destOrd="0" presId="urn:microsoft.com/office/officeart/2005/8/layout/process4"/>
    <dgm:cxn modelId="{FF5B4BF6-CF36-4A12-B017-0FC4BF508260}" type="presParOf" srcId="{B1B3C548-CB2B-4A97-9469-5B5D177D70D3}" destId="{767737C2-E6F8-415D-8AE4-C15DE868E729}" srcOrd="1" destOrd="0" presId="urn:microsoft.com/office/officeart/2005/8/layout/process4"/>
    <dgm:cxn modelId="{6E7A60EC-CD32-4DE0-B9ED-C77FD3466245}" type="presParOf" srcId="{B1B3C548-CB2B-4A97-9469-5B5D177D70D3}" destId="{68A23B8E-03EE-476A-B4F1-88F8B46EC673}" srcOrd="2" destOrd="0" presId="urn:microsoft.com/office/officeart/2005/8/layout/process4"/>
    <dgm:cxn modelId="{DA721BB2-82E0-40BF-B8F5-8E8792789940}" type="presParOf" srcId="{68A23B8E-03EE-476A-B4F1-88F8B46EC673}" destId="{BBAAF9E2-C4A6-4336-836D-7B867EBC4AA0}"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AC56C2-CD6B-48E5-895C-AD46E4CFDEF5}">
      <dsp:nvSpPr>
        <dsp:cNvPr id="0" name=""/>
        <dsp:cNvSpPr/>
      </dsp:nvSpPr>
      <dsp:spPr>
        <a:xfrm>
          <a:off x="0" y="2626263"/>
          <a:ext cx="7886700" cy="172311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b="1" i="1" kern="1200"/>
            <a:t>What is the Department’s/Program’s budget? (highlight changes) </a:t>
          </a:r>
          <a:endParaRPr lang="en-US" sz="2200" kern="1200"/>
        </a:p>
      </dsp:txBody>
      <dsp:txXfrm>
        <a:off x="0" y="2626263"/>
        <a:ext cx="7886700" cy="930480"/>
      </dsp:txXfrm>
    </dsp:sp>
    <dsp:sp modelId="{0E46897B-2DAA-4F03-9DA5-EFE77D749F48}">
      <dsp:nvSpPr>
        <dsp:cNvPr id="0" name=""/>
        <dsp:cNvSpPr/>
      </dsp:nvSpPr>
      <dsp:spPr>
        <a:xfrm>
          <a:off x="0" y="3522281"/>
          <a:ext cx="7886700" cy="792631"/>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i="1" kern="1200" dirty="0"/>
            <a:t>Departmental costs are minimal other than salary – have remained LEAN and flat with the exception of the state mandated revaluation – no changes were made for FY 23-24, with the exception of contractual obligations.</a:t>
          </a:r>
          <a:endParaRPr lang="en-US" sz="1700" kern="1200" dirty="0"/>
        </a:p>
      </dsp:txBody>
      <dsp:txXfrm>
        <a:off x="0" y="3522281"/>
        <a:ext cx="7886700" cy="792631"/>
      </dsp:txXfrm>
    </dsp:sp>
    <dsp:sp modelId="{BBAAF9E2-C4A6-4336-836D-7B867EBC4AA0}">
      <dsp:nvSpPr>
        <dsp:cNvPr id="0" name=""/>
        <dsp:cNvSpPr/>
      </dsp:nvSpPr>
      <dsp:spPr>
        <a:xfrm rot="10800000">
          <a:off x="0" y="1962"/>
          <a:ext cx="7886700" cy="2650147"/>
        </a:xfrm>
        <a:prstGeom prst="upArrowCallou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b="1" i="1" kern="1200" dirty="0"/>
            <a:t>What are your department goals and plans for 2023-2024</a:t>
          </a:r>
          <a:endParaRPr lang="en-US" sz="2200" kern="1200" dirty="0"/>
        </a:p>
      </dsp:txBody>
      <dsp:txXfrm rot="10800000">
        <a:off x="0" y="1962"/>
        <a:ext cx="7886700" cy="1721986"/>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6" y="0"/>
            <a:ext cx="3170255" cy="479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558" tIns="48278" rIns="96558" bIns="48278" numCol="1" anchor="t" anchorCtr="0" compatLnSpc="1">
            <a:prstTxWarp prst="textNoShape">
              <a:avLst/>
            </a:prstTxWarp>
          </a:bodyPr>
          <a:lstStyle>
            <a:lvl1pPr defTabSz="964795" eaLnBrk="1" hangingPunct="1">
              <a:defRPr kumimoji="1" sz="1200"/>
            </a:lvl1pPr>
          </a:lstStyle>
          <a:p>
            <a:endParaRPr lang="en-US" altLang="en-US" dirty="0"/>
          </a:p>
        </p:txBody>
      </p:sp>
      <p:sp>
        <p:nvSpPr>
          <p:cNvPr id="39939" name="Rectangle 3"/>
          <p:cNvSpPr>
            <a:spLocks noGrp="1" noChangeArrowheads="1"/>
          </p:cNvSpPr>
          <p:nvPr>
            <p:ph type="dt" sz="quarter" idx="1"/>
          </p:nvPr>
        </p:nvSpPr>
        <p:spPr bwMode="auto">
          <a:xfrm>
            <a:off x="4143274" y="0"/>
            <a:ext cx="3170255" cy="479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558" tIns="48278" rIns="96558" bIns="48278" numCol="1" anchor="t" anchorCtr="0" compatLnSpc="1">
            <a:prstTxWarp prst="textNoShape">
              <a:avLst/>
            </a:prstTxWarp>
          </a:bodyPr>
          <a:lstStyle>
            <a:lvl1pPr algn="r" defTabSz="964795" eaLnBrk="1" hangingPunct="1">
              <a:defRPr kumimoji="1" sz="1200"/>
            </a:lvl1pPr>
          </a:lstStyle>
          <a:p>
            <a:endParaRPr lang="en-US" altLang="en-US" dirty="0"/>
          </a:p>
        </p:txBody>
      </p:sp>
      <p:sp>
        <p:nvSpPr>
          <p:cNvPr id="39940" name="Rectangle 4"/>
          <p:cNvSpPr>
            <a:spLocks noGrp="1" noChangeArrowheads="1"/>
          </p:cNvSpPr>
          <p:nvPr>
            <p:ph type="ftr" sz="quarter" idx="2"/>
          </p:nvPr>
        </p:nvSpPr>
        <p:spPr bwMode="auto">
          <a:xfrm>
            <a:off x="6" y="9120149"/>
            <a:ext cx="3170255" cy="479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558" tIns="48278" rIns="96558" bIns="48278" numCol="1" anchor="b" anchorCtr="0" compatLnSpc="1">
            <a:prstTxWarp prst="textNoShape">
              <a:avLst/>
            </a:prstTxWarp>
          </a:bodyPr>
          <a:lstStyle>
            <a:lvl1pPr defTabSz="964795" eaLnBrk="1" hangingPunct="1">
              <a:defRPr kumimoji="1" sz="1200"/>
            </a:lvl1pPr>
          </a:lstStyle>
          <a:p>
            <a:endParaRPr lang="en-US" altLang="en-US" dirty="0"/>
          </a:p>
        </p:txBody>
      </p:sp>
      <p:sp>
        <p:nvSpPr>
          <p:cNvPr id="39941" name="Rectangle 5"/>
          <p:cNvSpPr>
            <a:spLocks noGrp="1" noChangeArrowheads="1"/>
          </p:cNvSpPr>
          <p:nvPr>
            <p:ph type="sldNum" sz="quarter" idx="3"/>
          </p:nvPr>
        </p:nvSpPr>
        <p:spPr bwMode="auto">
          <a:xfrm>
            <a:off x="4143274" y="9120149"/>
            <a:ext cx="3170255" cy="479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558" tIns="48278" rIns="96558" bIns="48278" numCol="1" anchor="b" anchorCtr="0" compatLnSpc="1">
            <a:prstTxWarp prst="textNoShape">
              <a:avLst/>
            </a:prstTxWarp>
          </a:bodyPr>
          <a:lstStyle>
            <a:lvl1pPr algn="r" defTabSz="964795" eaLnBrk="1" hangingPunct="1">
              <a:defRPr kumimoji="1" sz="1200">
                <a:latin typeface="Arial Black" pitchFamily="34" charset="0"/>
              </a:defRPr>
            </a:lvl1pPr>
          </a:lstStyle>
          <a:p>
            <a:fld id="{342263C6-7E49-494E-A759-35C0EFEA3139}" type="slidenum">
              <a:rPr lang="en-US" altLang="en-US"/>
              <a:pPr/>
              <a:t>‹#›</a:t>
            </a:fld>
            <a:endParaRPr lang="en-US" altLang="en-US" dirty="0"/>
          </a:p>
        </p:txBody>
      </p:sp>
    </p:spTree>
    <p:extLst>
      <p:ext uri="{BB962C8B-B14F-4D97-AF65-F5344CB8AC3E}">
        <p14:creationId xmlns:p14="http://schemas.microsoft.com/office/powerpoint/2010/main" val="1792831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6" y="0"/>
            <a:ext cx="3170255" cy="479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558" tIns="48278" rIns="96558" bIns="48278" numCol="1" anchor="ctr" anchorCtr="0" compatLnSpc="1">
            <a:prstTxWarp prst="textNoShape">
              <a:avLst/>
            </a:prstTxWarp>
          </a:bodyPr>
          <a:lstStyle>
            <a:lvl1pPr defTabSz="964795">
              <a:defRPr sz="1200"/>
            </a:lvl1pPr>
          </a:lstStyle>
          <a:p>
            <a:endParaRPr lang="en-US" altLang="en-US" dirty="0"/>
          </a:p>
        </p:txBody>
      </p:sp>
      <p:sp>
        <p:nvSpPr>
          <p:cNvPr id="1027" name="Rectangle 3"/>
          <p:cNvSpPr>
            <a:spLocks noGrp="1" noChangeArrowheads="1"/>
          </p:cNvSpPr>
          <p:nvPr>
            <p:ph type="dt" idx="1"/>
          </p:nvPr>
        </p:nvSpPr>
        <p:spPr bwMode="auto">
          <a:xfrm>
            <a:off x="4144946" y="0"/>
            <a:ext cx="3170254" cy="479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558" tIns="48278" rIns="96558" bIns="48278" numCol="1" anchor="ctr" anchorCtr="0" compatLnSpc="1">
            <a:prstTxWarp prst="textNoShape">
              <a:avLst/>
            </a:prstTxWarp>
          </a:bodyPr>
          <a:lstStyle>
            <a:lvl1pPr algn="r" defTabSz="964795">
              <a:defRPr sz="1200"/>
            </a:lvl1pPr>
          </a:lstStyle>
          <a:p>
            <a:endParaRPr lang="en-US" altLang="en-US" dirty="0"/>
          </a:p>
        </p:txBody>
      </p:sp>
      <p:sp>
        <p:nvSpPr>
          <p:cNvPr id="1028" name="Rectangle 4"/>
          <p:cNvSpPr>
            <a:spLocks noGrp="1" noRot="1" noChangeAspect="1" noChangeArrowheads="1" noTextEdit="1"/>
          </p:cNvSpPr>
          <p:nvPr>
            <p:ph type="sldImg" idx="2"/>
          </p:nvPr>
        </p:nvSpPr>
        <p:spPr bwMode="auto">
          <a:xfrm>
            <a:off x="1258888" y="720725"/>
            <a:ext cx="4797425" cy="359886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9" name="Rectangle 5"/>
          <p:cNvSpPr>
            <a:spLocks noGrp="1" noChangeArrowheads="1"/>
          </p:cNvSpPr>
          <p:nvPr>
            <p:ph type="body" sz="quarter" idx="3"/>
          </p:nvPr>
        </p:nvSpPr>
        <p:spPr bwMode="auto">
          <a:xfrm>
            <a:off x="974691" y="4560906"/>
            <a:ext cx="5365820" cy="4319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558" tIns="48278" rIns="96558" bIns="4827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p:cNvSpPr>
            <a:spLocks noGrp="1" noChangeArrowheads="1"/>
          </p:cNvSpPr>
          <p:nvPr>
            <p:ph type="ftr" sz="quarter" idx="4"/>
          </p:nvPr>
        </p:nvSpPr>
        <p:spPr bwMode="auto">
          <a:xfrm>
            <a:off x="6" y="9121802"/>
            <a:ext cx="3170255" cy="479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558" tIns="48278" rIns="96558" bIns="48278" numCol="1" anchor="b" anchorCtr="0" compatLnSpc="1">
            <a:prstTxWarp prst="textNoShape">
              <a:avLst/>
            </a:prstTxWarp>
          </a:bodyPr>
          <a:lstStyle>
            <a:lvl1pPr defTabSz="964795">
              <a:defRPr sz="1200"/>
            </a:lvl1pPr>
          </a:lstStyle>
          <a:p>
            <a:endParaRPr lang="en-US" altLang="en-US" dirty="0"/>
          </a:p>
        </p:txBody>
      </p:sp>
      <p:sp>
        <p:nvSpPr>
          <p:cNvPr id="1031" name="Rectangle 7"/>
          <p:cNvSpPr>
            <a:spLocks noGrp="1" noChangeArrowheads="1"/>
          </p:cNvSpPr>
          <p:nvPr>
            <p:ph type="sldNum" sz="quarter" idx="5"/>
          </p:nvPr>
        </p:nvSpPr>
        <p:spPr bwMode="auto">
          <a:xfrm>
            <a:off x="4144946" y="9121802"/>
            <a:ext cx="3170254" cy="479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558" tIns="48278" rIns="96558" bIns="48278" numCol="1" anchor="b" anchorCtr="0" compatLnSpc="1">
            <a:prstTxWarp prst="textNoShape">
              <a:avLst/>
            </a:prstTxWarp>
          </a:bodyPr>
          <a:lstStyle>
            <a:lvl1pPr algn="r" defTabSz="964795">
              <a:defRPr sz="1200">
                <a:latin typeface="Arial Black" pitchFamily="34" charset="0"/>
              </a:defRPr>
            </a:lvl1pPr>
          </a:lstStyle>
          <a:p>
            <a:fld id="{26FEBCC3-C707-49FC-8BCC-9CF45520271A}" type="slidenum">
              <a:rPr lang="en-US" altLang="en-US"/>
              <a:pPr/>
              <a:t>‹#›</a:t>
            </a:fld>
            <a:endParaRPr lang="en-US" altLang="en-US" dirty="0"/>
          </a:p>
        </p:txBody>
      </p:sp>
    </p:spTree>
    <p:extLst>
      <p:ext uri="{BB962C8B-B14F-4D97-AF65-F5344CB8AC3E}">
        <p14:creationId xmlns:p14="http://schemas.microsoft.com/office/powerpoint/2010/main" val="26244606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dirty="0"/>
          </a:p>
        </p:txBody>
      </p:sp>
      <p:sp>
        <p:nvSpPr>
          <p:cNvPr id="5" name="Footer Placeholder 4"/>
          <p:cNvSpPr>
            <a:spLocks noGrp="1"/>
          </p:cNvSpPr>
          <p:nvPr>
            <p:ph type="ftr" sz="quarter" idx="11"/>
          </p:nvPr>
        </p:nvSpPr>
        <p:spPr/>
        <p:txBody>
          <a:bodyPr/>
          <a:lstStyle/>
          <a:p>
            <a:endParaRPr lang="en-US" altLang="en-US" dirty="0"/>
          </a:p>
        </p:txBody>
      </p:sp>
      <p:sp>
        <p:nvSpPr>
          <p:cNvPr id="6" name="Slide Number Placeholder 5"/>
          <p:cNvSpPr>
            <a:spLocks noGrp="1"/>
          </p:cNvSpPr>
          <p:nvPr>
            <p:ph type="sldNum" sz="quarter" idx="12"/>
          </p:nvPr>
        </p:nvSpPr>
        <p:spPr/>
        <p:txBody>
          <a:bodyPr/>
          <a:lstStyle/>
          <a:p>
            <a:fld id="{6F46DDD6-E68C-4F7C-AF23-735217335D91}" type="slidenum">
              <a:rPr lang="en-US" altLang="en-US" smtClean="0"/>
              <a:pPr/>
              <a:t>‹#›</a:t>
            </a:fld>
            <a:endParaRPr lang="en-US" altLang="en-US" dirty="0"/>
          </a:p>
        </p:txBody>
      </p:sp>
    </p:spTree>
    <p:extLst>
      <p:ext uri="{BB962C8B-B14F-4D97-AF65-F5344CB8AC3E}">
        <p14:creationId xmlns:p14="http://schemas.microsoft.com/office/powerpoint/2010/main" val="4021218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dirty="0"/>
          </a:p>
        </p:txBody>
      </p:sp>
      <p:sp>
        <p:nvSpPr>
          <p:cNvPr id="5" name="Footer Placeholder 4"/>
          <p:cNvSpPr>
            <a:spLocks noGrp="1"/>
          </p:cNvSpPr>
          <p:nvPr>
            <p:ph type="ftr" sz="quarter" idx="11"/>
          </p:nvPr>
        </p:nvSpPr>
        <p:spPr/>
        <p:txBody>
          <a:bodyPr/>
          <a:lstStyle/>
          <a:p>
            <a:endParaRPr lang="en-US" altLang="en-US" dirty="0"/>
          </a:p>
        </p:txBody>
      </p:sp>
      <p:sp>
        <p:nvSpPr>
          <p:cNvPr id="6" name="Slide Number Placeholder 5"/>
          <p:cNvSpPr>
            <a:spLocks noGrp="1"/>
          </p:cNvSpPr>
          <p:nvPr>
            <p:ph type="sldNum" sz="quarter" idx="12"/>
          </p:nvPr>
        </p:nvSpPr>
        <p:spPr/>
        <p:txBody>
          <a:bodyPr/>
          <a:lstStyle/>
          <a:p>
            <a:fld id="{527F0CE1-866A-4BD4-ACD1-A60431EE7217}" type="slidenum">
              <a:rPr lang="en-US" altLang="en-US" smtClean="0"/>
              <a:pPr/>
              <a:t>‹#›</a:t>
            </a:fld>
            <a:endParaRPr lang="en-US" altLang="en-US" dirty="0"/>
          </a:p>
        </p:txBody>
      </p:sp>
    </p:spTree>
    <p:extLst>
      <p:ext uri="{BB962C8B-B14F-4D97-AF65-F5344CB8AC3E}">
        <p14:creationId xmlns:p14="http://schemas.microsoft.com/office/powerpoint/2010/main" val="526150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dirty="0"/>
          </a:p>
        </p:txBody>
      </p:sp>
      <p:sp>
        <p:nvSpPr>
          <p:cNvPr id="5" name="Footer Placeholder 4"/>
          <p:cNvSpPr>
            <a:spLocks noGrp="1"/>
          </p:cNvSpPr>
          <p:nvPr>
            <p:ph type="ftr" sz="quarter" idx="11"/>
          </p:nvPr>
        </p:nvSpPr>
        <p:spPr/>
        <p:txBody>
          <a:bodyPr/>
          <a:lstStyle/>
          <a:p>
            <a:endParaRPr lang="en-US" altLang="en-US" dirty="0"/>
          </a:p>
        </p:txBody>
      </p:sp>
      <p:sp>
        <p:nvSpPr>
          <p:cNvPr id="6" name="Slide Number Placeholder 5"/>
          <p:cNvSpPr>
            <a:spLocks noGrp="1"/>
          </p:cNvSpPr>
          <p:nvPr>
            <p:ph type="sldNum" sz="quarter" idx="12"/>
          </p:nvPr>
        </p:nvSpPr>
        <p:spPr/>
        <p:txBody>
          <a:bodyPr/>
          <a:lstStyle/>
          <a:p>
            <a:fld id="{6860F03A-583D-4A9B-999F-74DA13C958E9}" type="slidenum">
              <a:rPr lang="en-US" altLang="en-US" smtClean="0"/>
              <a:pPr/>
              <a:t>‹#›</a:t>
            </a:fld>
            <a:endParaRPr lang="en-US" altLang="en-US" dirty="0"/>
          </a:p>
        </p:txBody>
      </p:sp>
    </p:spTree>
    <p:extLst>
      <p:ext uri="{BB962C8B-B14F-4D97-AF65-F5344CB8AC3E}">
        <p14:creationId xmlns:p14="http://schemas.microsoft.com/office/powerpoint/2010/main" val="1381883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dirty="0"/>
          </a:p>
        </p:txBody>
      </p:sp>
      <p:sp>
        <p:nvSpPr>
          <p:cNvPr id="5" name="Footer Placeholder 4"/>
          <p:cNvSpPr>
            <a:spLocks noGrp="1"/>
          </p:cNvSpPr>
          <p:nvPr>
            <p:ph type="ftr" sz="quarter" idx="11"/>
          </p:nvPr>
        </p:nvSpPr>
        <p:spPr/>
        <p:txBody>
          <a:bodyPr/>
          <a:lstStyle/>
          <a:p>
            <a:endParaRPr lang="en-US" altLang="en-US" dirty="0"/>
          </a:p>
        </p:txBody>
      </p:sp>
      <p:sp>
        <p:nvSpPr>
          <p:cNvPr id="6" name="Slide Number Placeholder 5"/>
          <p:cNvSpPr>
            <a:spLocks noGrp="1"/>
          </p:cNvSpPr>
          <p:nvPr>
            <p:ph type="sldNum" sz="quarter" idx="12"/>
          </p:nvPr>
        </p:nvSpPr>
        <p:spPr/>
        <p:txBody>
          <a:bodyPr/>
          <a:lstStyle/>
          <a:p>
            <a:fld id="{72FDC3A4-3ECB-4CC5-8031-F712224A9F4A}" type="slidenum">
              <a:rPr lang="en-US" altLang="en-US" smtClean="0"/>
              <a:pPr/>
              <a:t>‹#›</a:t>
            </a:fld>
            <a:endParaRPr lang="en-US" altLang="en-US" dirty="0"/>
          </a:p>
        </p:txBody>
      </p:sp>
    </p:spTree>
    <p:extLst>
      <p:ext uri="{BB962C8B-B14F-4D97-AF65-F5344CB8AC3E}">
        <p14:creationId xmlns:p14="http://schemas.microsoft.com/office/powerpoint/2010/main" val="3899230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dirty="0"/>
          </a:p>
        </p:txBody>
      </p:sp>
      <p:sp>
        <p:nvSpPr>
          <p:cNvPr id="5" name="Footer Placeholder 4"/>
          <p:cNvSpPr>
            <a:spLocks noGrp="1"/>
          </p:cNvSpPr>
          <p:nvPr>
            <p:ph type="ftr" sz="quarter" idx="11"/>
          </p:nvPr>
        </p:nvSpPr>
        <p:spPr/>
        <p:txBody>
          <a:bodyPr/>
          <a:lstStyle/>
          <a:p>
            <a:endParaRPr lang="en-US" altLang="en-US" dirty="0"/>
          </a:p>
        </p:txBody>
      </p:sp>
      <p:sp>
        <p:nvSpPr>
          <p:cNvPr id="6" name="Slide Number Placeholder 5"/>
          <p:cNvSpPr>
            <a:spLocks noGrp="1"/>
          </p:cNvSpPr>
          <p:nvPr>
            <p:ph type="sldNum" sz="quarter" idx="12"/>
          </p:nvPr>
        </p:nvSpPr>
        <p:spPr/>
        <p:txBody>
          <a:bodyPr/>
          <a:lstStyle/>
          <a:p>
            <a:fld id="{AA163D5B-07E7-4F0E-BCB2-32B96E85206D}" type="slidenum">
              <a:rPr lang="en-US" altLang="en-US" smtClean="0"/>
              <a:pPr/>
              <a:t>‹#›</a:t>
            </a:fld>
            <a:endParaRPr lang="en-US" altLang="en-US" dirty="0"/>
          </a:p>
        </p:txBody>
      </p:sp>
    </p:spTree>
    <p:extLst>
      <p:ext uri="{BB962C8B-B14F-4D97-AF65-F5344CB8AC3E}">
        <p14:creationId xmlns:p14="http://schemas.microsoft.com/office/powerpoint/2010/main" val="1506102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dirty="0"/>
          </a:p>
        </p:txBody>
      </p:sp>
      <p:sp>
        <p:nvSpPr>
          <p:cNvPr id="6" name="Footer Placeholder 5"/>
          <p:cNvSpPr>
            <a:spLocks noGrp="1"/>
          </p:cNvSpPr>
          <p:nvPr>
            <p:ph type="ftr" sz="quarter" idx="11"/>
          </p:nvPr>
        </p:nvSpPr>
        <p:spPr/>
        <p:txBody>
          <a:bodyPr/>
          <a:lstStyle/>
          <a:p>
            <a:endParaRPr lang="en-US" altLang="en-US" dirty="0"/>
          </a:p>
        </p:txBody>
      </p:sp>
      <p:sp>
        <p:nvSpPr>
          <p:cNvPr id="7" name="Slide Number Placeholder 6"/>
          <p:cNvSpPr>
            <a:spLocks noGrp="1"/>
          </p:cNvSpPr>
          <p:nvPr>
            <p:ph type="sldNum" sz="quarter" idx="12"/>
          </p:nvPr>
        </p:nvSpPr>
        <p:spPr/>
        <p:txBody>
          <a:bodyPr/>
          <a:lstStyle/>
          <a:p>
            <a:fld id="{D8242185-4B3A-4B3C-B1A3-48131BA4B7C1}" type="slidenum">
              <a:rPr lang="en-US" altLang="en-US" smtClean="0"/>
              <a:pPr/>
              <a:t>‹#›</a:t>
            </a:fld>
            <a:endParaRPr lang="en-US" altLang="en-US" dirty="0"/>
          </a:p>
        </p:txBody>
      </p:sp>
    </p:spTree>
    <p:extLst>
      <p:ext uri="{BB962C8B-B14F-4D97-AF65-F5344CB8AC3E}">
        <p14:creationId xmlns:p14="http://schemas.microsoft.com/office/powerpoint/2010/main" val="2765367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dirty="0"/>
          </a:p>
        </p:txBody>
      </p:sp>
      <p:sp>
        <p:nvSpPr>
          <p:cNvPr id="8" name="Footer Placeholder 7"/>
          <p:cNvSpPr>
            <a:spLocks noGrp="1"/>
          </p:cNvSpPr>
          <p:nvPr>
            <p:ph type="ftr" sz="quarter" idx="11"/>
          </p:nvPr>
        </p:nvSpPr>
        <p:spPr/>
        <p:txBody>
          <a:bodyPr/>
          <a:lstStyle/>
          <a:p>
            <a:endParaRPr lang="en-US" altLang="en-US" dirty="0"/>
          </a:p>
        </p:txBody>
      </p:sp>
      <p:sp>
        <p:nvSpPr>
          <p:cNvPr id="9" name="Slide Number Placeholder 8"/>
          <p:cNvSpPr>
            <a:spLocks noGrp="1"/>
          </p:cNvSpPr>
          <p:nvPr>
            <p:ph type="sldNum" sz="quarter" idx="12"/>
          </p:nvPr>
        </p:nvSpPr>
        <p:spPr/>
        <p:txBody>
          <a:bodyPr/>
          <a:lstStyle/>
          <a:p>
            <a:fld id="{D0775048-FC03-4291-928B-BDB9F655CF73}" type="slidenum">
              <a:rPr lang="en-US" altLang="en-US" smtClean="0"/>
              <a:pPr/>
              <a:t>‹#›</a:t>
            </a:fld>
            <a:endParaRPr lang="en-US" altLang="en-US" dirty="0"/>
          </a:p>
        </p:txBody>
      </p:sp>
    </p:spTree>
    <p:extLst>
      <p:ext uri="{BB962C8B-B14F-4D97-AF65-F5344CB8AC3E}">
        <p14:creationId xmlns:p14="http://schemas.microsoft.com/office/powerpoint/2010/main" val="1321249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dirty="0"/>
          </a:p>
        </p:txBody>
      </p:sp>
      <p:sp>
        <p:nvSpPr>
          <p:cNvPr id="4" name="Footer Placeholder 3"/>
          <p:cNvSpPr>
            <a:spLocks noGrp="1"/>
          </p:cNvSpPr>
          <p:nvPr>
            <p:ph type="ftr" sz="quarter" idx="11"/>
          </p:nvPr>
        </p:nvSpPr>
        <p:spPr/>
        <p:txBody>
          <a:bodyPr/>
          <a:lstStyle/>
          <a:p>
            <a:endParaRPr lang="en-US" altLang="en-US" dirty="0"/>
          </a:p>
        </p:txBody>
      </p:sp>
      <p:sp>
        <p:nvSpPr>
          <p:cNvPr id="5" name="Slide Number Placeholder 4"/>
          <p:cNvSpPr>
            <a:spLocks noGrp="1"/>
          </p:cNvSpPr>
          <p:nvPr>
            <p:ph type="sldNum" sz="quarter" idx="12"/>
          </p:nvPr>
        </p:nvSpPr>
        <p:spPr/>
        <p:txBody>
          <a:bodyPr/>
          <a:lstStyle/>
          <a:p>
            <a:fld id="{EF195582-20C7-4B36-B562-5BE424F7108D}" type="slidenum">
              <a:rPr lang="en-US" altLang="en-US" smtClean="0"/>
              <a:pPr/>
              <a:t>‹#›</a:t>
            </a:fld>
            <a:endParaRPr lang="en-US" altLang="en-US" dirty="0"/>
          </a:p>
        </p:txBody>
      </p:sp>
    </p:spTree>
    <p:extLst>
      <p:ext uri="{BB962C8B-B14F-4D97-AF65-F5344CB8AC3E}">
        <p14:creationId xmlns:p14="http://schemas.microsoft.com/office/powerpoint/2010/main" val="3568814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dirty="0"/>
          </a:p>
        </p:txBody>
      </p:sp>
      <p:sp>
        <p:nvSpPr>
          <p:cNvPr id="3" name="Footer Placeholder 2"/>
          <p:cNvSpPr>
            <a:spLocks noGrp="1"/>
          </p:cNvSpPr>
          <p:nvPr>
            <p:ph type="ftr" sz="quarter" idx="11"/>
          </p:nvPr>
        </p:nvSpPr>
        <p:spPr/>
        <p:txBody>
          <a:bodyPr/>
          <a:lstStyle/>
          <a:p>
            <a:endParaRPr lang="en-US" altLang="en-US" dirty="0"/>
          </a:p>
        </p:txBody>
      </p:sp>
      <p:sp>
        <p:nvSpPr>
          <p:cNvPr id="4" name="Slide Number Placeholder 3"/>
          <p:cNvSpPr>
            <a:spLocks noGrp="1"/>
          </p:cNvSpPr>
          <p:nvPr>
            <p:ph type="sldNum" sz="quarter" idx="12"/>
          </p:nvPr>
        </p:nvSpPr>
        <p:spPr/>
        <p:txBody>
          <a:bodyPr/>
          <a:lstStyle/>
          <a:p>
            <a:fld id="{C3E3C68F-1F6D-40C9-9574-8D30D2C4248C}" type="slidenum">
              <a:rPr lang="en-US" altLang="en-US" smtClean="0"/>
              <a:pPr/>
              <a:t>‹#›</a:t>
            </a:fld>
            <a:endParaRPr lang="en-US" altLang="en-US" dirty="0"/>
          </a:p>
        </p:txBody>
      </p:sp>
    </p:spTree>
    <p:extLst>
      <p:ext uri="{BB962C8B-B14F-4D97-AF65-F5344CB8AC3E}">
        <p14:creationId xmlns:p14="http://schemas.microsoft.com/office/powerpoint/2010/main" val="454430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dirty="0"/>
          </a:p>
        </p:txBody>
      </p:sp>
      <p:sp>
        <p:nvSpPr>
          <p:cNvPr id="6" name="Footer Placeholder 5"/>
          <p:cNvSpPr>
            <a:spLocks noGrp="1"/>
          </p:cNvSpPr>
          <p:nvPr>
            <p:ph type="ftr" sz="quarter" idx="11"/>
          </p:nvPr>
        </p:nvSpPr>
        <p:spPr/>
        <p:txBody>
          <a:bodyPr/>
          <a:lstStyle/>
          <a:p>
            <a:endParaRPr lang="en-US" altLang="en-US" dirty="0"/>
          </a:p>
        </p:txBody>
      </p:sp>
      <p:sp>
        <p:nvSpPr>
          <p:cNvPr id="7" name="Slide Number Placeholder 6"/>
          <p:cNvSpPr>
            <a:spLocks noGrp="1"/>
          </p:cNvSpPr>
          <p:nvPr>
            <p:ph type="sldNum" sz="quarter" idx="12"/>
          </p:nvPr>
        </p:nvSpPr>
        <p:spPr/>
        <p:txBody>
          <a:bodyPr/>
          <a:lstStyle/>
          <a:p>
            <a:fld id="{E87432F6-7821-4653-A61A-EEA69F8A5E0C}" type="slidenum">
              <a:rPr lang="en-US" altLang="en-US" smtClean="0"/>
              <a:pPr/>
              <a:t>‹#›</a:t>
            </a:fld>
            <a:endParaRPr lang="en-US" altLang="en-US" dirty="0"/>
          </a:p>
        </p:txBody>
      </p:sp>
    </p:spTree>
    <p:extLst>
      <p:ext uri="{BB962C8B-B14F-4D97-AF65-F5344CB8AC3E}">
        <p14:creationId xmlns:p14="http://schemas.microsoft.com/office/powerpoint/2010/main" val="4050396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dirty="0"/>
          </a:p>
        </p:txBody>
      </p:sp>
      <p:sp>
        <p:nvSpPr>
          <p:cNvPr id="6" name="Footer Placeholder 5"/>
          <p:cNvSpPr>
            <a:spLocks noGrp="1"/>
          </p:cNvSpPr>
          <p:nvPr>
            <p:ph type="ftr" sz="quarter" idx="11"/>
          </p:nvPr>
        </p:nvSpPr>
        <p:spPr/>
        <p:txBody>
          <a:bodyPr/>
          <a:lstStyle/>
          <a:p>
            <a:endParaRPr lang="en-US" altLang="en-US" dirty="0"/>
          </a:p>
        </p:txBody>
      </p:sp>
      <p:sp>
        <p:nvSpPr>
          <p:cNvPr id="7" name="Slide Number Placeholder 6"/>
          <p:cNvSpPr>
            <a:spLocks noGrp="1"/>
          </p:cNvSpPr>
          <p:nvPr>
            <p:ph type="sldNum" sz="quarter" idx="12"/>
          </p:nvPr>
        </p:nvSpPr>
        <p:spPr/>
        <p:txBody>
          <a:bodyPr/>
          <a:lstStyle/>
          <a:p>
            <a:fld id="{4B6CA6EF-D364-49C2-8EF9-0228E40A8C93}" type="slidenum">
              <a:rPr lang="en-US" altLang="en-US" smtClean="0"/>
              <a:pPr/>
              <a:t>‹#›</a:t>
            </a:fld>
            <a:endParaRPr lang="en-US" altLang="en-US" dirty="0"/>
          </a:p>
        </p:txBody>
      </p:sp>
    </p:spTree>
    <p:extLst>
      <p:ext uri="{BB962C8B-B14F-4D97-AF65-F5344CB8AC3E}">
        <p14:creationId xmlns:p14="http://schemas.microsoft.com/office/powerpoint/2010/main" val="2975849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0A2963-3AE2-4712-B816-981AE9D70521}" type="slidenum">
              <a:rPr lang="en-US" altLang="en-US" smtClean="0"/>
              <a:pPr/>
              <a:t>‹#›</a:t>
            </a:fld>
            <a:endParaRPr lang="en-US" altLang="en-US" dirty="0"/>
          </a:p>
        </p:txBody>
      </p:sp>
    </p:spTree>
    <p:extLst>
      <p:ext uri="{BB962C8B-B14F-4D97-AF65-F5344CB8AC3E}">
        <p14:creationId xmlns:p14="http://schemas.microsoft.com/office/powerpoint/2010/main" val="156436138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2" name="Rectangle 61">
            <a:extLst>
              <a:ext uri="{FF2B5EF4-FFF2-40B4-BE49-F238E27FC236}">
                <a16:creationId xmlns:a16="http://schemas.microsoft.com/office/drawing/2014/main" id="{8D0D6D3E-D7F9-4591-9CA9-DDF4DB1F7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7DA79FF-DEFD-63B8-B7B8-7129E4606F22}"/>
              </a:ext>
            </a:extLst>
          </p:cNvPr>
          <p:cNvSpPr>
            <a:spLocks noGrp="1"/>
          </p:cNvSpPr>
          <p:nvPr>
            <p:ph type="title"/>
          </p:nvPr>
        </p:nvSpPr>
        <p:spPr>
          <a:xfrm>
            <a:off x="736979" y="1012536"/>
            <a:ext cx="3459975" cy="5443128"/>
          </a:xfrm>
        </p:spPr>
        <p:txBody>
          <a:bodyPr vert="horz" lIns="91440" tIns="45720" rIns="91440" bIns="45720" rtlCol="0" anchor="t">
            <a:normAutofit fontScale="90000"/>
          </a:bodyPr>
          <a:lstStyle/>
          <a:p>
            <a:r>
              <a:rPr lang="en-US" sz="4200" b="1" dirty="0"/>
              <a:t>CITY OF STAMFORD</a:t>
            </a:r>
            <a:br>
              <a:rPr lang="en-US" sz="4200" b="1" dirty="0"/>
            </a:br>
            <a:br>
              <a:rPr lang="en-US" sz="4200" b="1" dirty="0"/>
            </a:br>
            <a:r>
              <a:rPr lang="en-US" sz="4200" b="1" dirty="0"/>
              <a:t>OFFICE OF THE ASSESSOR</a:t>
            </a:r>
            <a:br>
              <a:rPr lang="en-US" sz="4200" b="1" dirty="0"/>
            </a:br>
            <a:br>
              <a:rPr lang="en-US" sz="4200" b="1" dirty="0"/>
            </a:br>
            <a:br>
              <a:rPr lang="en-US" sz="2000" b="1" dirty="0"/>
            </a:br>
            <a:r>
              <a:rPr lang="en-US" sz="2000" b="1" dirty="0"/>
              <a:t>Greg Stackpole, CCMA II</a:t>
            </a:r>
            <a:br>
              <a:rPr lang="en-US" sz="2000" b="1" dirty="0"/>
            </a:br>
            <a:r>
              <a:rPr lang="en-US" sz="2000" b="1" dirty="0"/>
              <a:t>Assessor</a:t>
            </a:r>
            <a:br>
              <a:rPr lang="en-US" sz="2000" b="1" dirty="0"/>
            </a:br>
            <a:r>
              <a:rPr lang="en-US" sz="2000" b="1" dirty="0"/>
              <a:t>(203) 977-4018</a:t>
            </a:r>
            <a:br>
              <a:rPr lang="en-US" sz="2000" b="1" dirty="0"/>
            </a:br>
            <a:r>
              <a:rPr lang="en-US" sz="2000" b="1" dirty="0"/>
              <a:t>GStackpole@StamfordCT.gov</a:t>
            </a:r>
            <a:br>
              <a:rPr lang="en-US" sz="2000" b="1" dirty="0"/>
            </a:br>
            <a:br>
              <a:rPr lang="en-US" sz="2000" b="1" dirty="0"/>
            </a:br>
            <a:r>
              <a:rPr lang="en-US" sz="2000" b="1"/>
              <a:t>March 28, </a:t>
            </a:r>
            <a:r>
              <a:rPr lang="en-US" sz="2000" b="1" dirty="0"/>
              <a:t>2023</a:t>
            </a:r>
            <a:br>
              <a:rPr lang="en-US" sz="4200" dirty="0"/>
            </a:br>
            <a:endParaRPr lang="en-US" sz="4200" dirty="0"/>
          </a:p>
        </p:txBody>
      </p:sp>
      <p:sp>
        <p:nvSpPr>
          <p:cNvPr id="64" name="Rectangle 63">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2502" y="-3"/>
            <a:ext cx="3051498"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2502" y="-3"/>
            <a:ext cx="2708597" cy="6858000"/>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91305" y="401193"/>
            <a:ext cx="3853890" cy="3051499"/>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C20B48F9-47B4-DAC6-44F7-534829623147}"/>
              </a:ext>
            </a:extLst>
          </p:cNvPr>
          <p:cNvPicPr>
            <a:picLocks noGrp="1" noChangeAspect="1"/>
          </p:cNvPicPr>
          <p:nvPr>
            <p:ph idx="1"/>
          </p:nvPr>
        </p:nvPicPr>
        <p:blipFill rotWithShape="1">
          <a:blip r:embed="rId2"/>
          <a:srcRect l="768" r="6061" b="-3"/>
          <a:stretch/>
        </p:blipFill>
        <p:spPr>
          <a:xfrm>
            <a:off x="4572000" y="1012536"/>
            <a:ext cx="3567121" cy="4756162"/>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sp>
        <p:nvSpPr>
          <p:cNvPr id="4" name="Slide Number Placeholder 3">
            <a:extLst>
              <a:ext uri="{FF2B5EF4-FFF2-40B4-BE49-F238E27FC236}">
                <a16:creationId xmlns:a16="http://schemas.microsoft.com/office/drawing/2014/main" id="{F9B90DC7-8EEC-D76C-8311-057BFAF7509C}"/>
              </a:ext>
            </a:extLst>
          </p:cNvPr>
          <p:cNvSpPr>
            <a:spLocks noGrp="1"/>
          </p:cNvSpPr>
          <p:nvPr>
            <p:ph type="sldNum" sz="quarter" idx="12"/>
          </p:nvPr>
        </p:nvSpPr>
        <p:spPr>
          <a:xfrm>
            <a:off x="8778240" y="6455664"/>
            <a:ext cx="336042" cy="365125"/>
          </a:xfrm>
        </p:spPr>
        <p:txBody>
          <a:bodyPr vert="horz" lIns="91440" tIns="45720" rIns="91440" bIns="45720" rtlCol="0" anchor="ctr">
            <a:normAutofit/>
          </a:bodyPr>
          <a:lstStyle/>
          <a:p>
            <a:pPr defTabSz="914400">
              <a:spcAft>
                <a:spcPts val="600"/>
              </a:spcAft>
              <a:defRPr/>
            </a:pPr>
            <a:fld id="{72FDC3A4-3ECB-4CC5-8031-F712224A9F4A}" type="slidenum">
              <a:rPr lang="en-US" altLang="en-US" sz="1000">
                <a:solidFill>
                  <a:srgbClr val="FFFFFF"/>
                </a:solidFill>
                <a:latin typeface="Calibri" panose="020F0502020204030204"/>
              </a:rPr>
              <a:pPr defTabSz="914400">
                <a:spcAft>
                  <a:spcPts val="600"/>
                </a:spcAft>
                <a:defRPr/>
              </a:pPr>
              <a:t>1</a:t>
            </a:fld>
            <a:endParaRPr lang="en-US" altLang="en-US" sz="1000">
              <a:solidFill>
                <a:srgbClr val="FFFFFF"/>
              </a:solidFill>
              <a:latin typeface="Calibri" panose="020F0502020204030204"/>
            </a:endParaRPr>
          </a:p>
        </p:txBody>
      </p:sp>
    </p:spTree>
    <p:extLst>
      <p:ext uri="{BB962C8B-B14F-4D97-AF65-F5344CB8AC3E}">
        <p14:creationId xmlns:p14="http://schemas.microsoft.com/office/powerpoint/2010/main" val="4259633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C99379D-0869-6A1A-3F83-9E494B5DF37F}"/>
              </a:ext>
            </a:extLst>
          </p:cNvPr>
          <p:cNvSpPr>
            <a:spLocks noGrp="1"/>
          </p:cNvSpPr>
          <p:nvPr>
            <p:ph type="sldNum" sz="quarter" idx="12"/>
          </p:nvPr>
        </p:nvSpPr>
        <p:spPr/>
        <p:txBody>
          <a:bodyPr/>
          <a:lstStyle/>
          <a:p>
            <a:fld id="{72FDC3A4-3ECB-4CC5-8031-F712224A9F4A}" type="slidenum">
              <a:rPr lang="en-US" altLang="en-US" smtClean="0"/>
              <a:pPr/>
              <a:t>10</a:t>
            </a:fld>
            <a:endParaRPr lang="en-US" altLang="en-US" dirty="0"/>
          </a:p>
        </p:txBody>
      </p:sp>
      <p:pic>
        <p:nvPicPr>
          <p:cNvPr id="6" name="Picture 5">
            <a:extLst>
              <a:ext uri="{FF2B5EF4-FFF2-40B4-BE49-F238E27FC236}">
                <a16:creationId xmlns:a16="http://schemas.microsoft.com/office/drawing/2014/main" id="{DBEE3A98-775E-3AF0-1FD9-5CCAE3F2E28D}"/>
              </a:ext>
            </a:extLst>
          </p:cNvPr>
          <p:cNvPicPr>
            <a:picLocks noChangeAspect="1"/>
          </p:cNvPicPr>
          <p:nvPr/>
        </p:nvPicPr>
        <p:blipFill>
          <a:blip r:embed="rId2"/>
          <a:stretch>
            <a:fillRect/>
          </a:stretch>
        </p:blipFill>
        <p:spPr>
          <a:xfrm>
            <a:off x="314325" y="491357"/>
            <a:ext cx="8515350" cy="5875286"/>
          </a:xfrm>
          <a:prstGeom prst="rect">
            <a:avLst/>
          </a:prstGeom>
        </p:spPr>
      </p:pic>
    </p:spTree>
    <p:extLst>
      <p:ext uri="{BB962C8B-B14F-4D97-AF65-F5344CB8AC3E}">
        <p14:creationId xmlns:p14="http://schemas.microsoft.com/office/powerpoint/2010/main" val="2910238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p:cNvSpPr>
            <a:spLocks noGrp="1"/>
          </p:cNvSpPr>
          <p:nvPr>
            <p:ph type="title"/>
          </p:nvPr>
        </p:nvSpPr>
        <p:spPr>
          <a:xfrm>
            <a:off x="718879" y="800392"/>
            <a:ext cx="7698523" cy="1212102"/>
          </a:xfrm>
        </p:spPr>
        <p:txBody>
          <a:bodyPr>
            <a:normAutofit/>
          </a:bodyPr>
          <a:lstStyle/>
          <a:p>
            <a:r>
              <a:rPr lang="en-US" sz="3500" b="1" i="1" dirty="0">
                <a:solidFill>
                  <a:srgbClr val="FFFFFF"/>
                </a:solidFill>
              </a:rPr>
              <a:t>Department Introduction &amp; Brief History</a:t>
            </a:r>
            <a:endParaRPr lang="en-US" sz="3500" i="1" dirty="0">
              <a:solidFill>
                <a:srgbClr val="FFFFFF"/>
              </a:solidFill>
            </a:endParaRPr>
          </a:p>
        </p:txBody>
      </p:sp>
      <p:sp>
        <p:nvSpPr>
          <p:cNvPr id="4" name="Slide Number Placeholder 3"/>
          <p:cNvSpPr>
            <a:spLocks noGrp="1"/>
          </p:cNvSpPr>
          <p:nvPr>
            <p:ph type="sldNum" sz="quarter" idx="12"/>
          </p:nvPr>
        </p:nvSpPr>
        <p:spPr>
          <a:xfrm>
            <a:off x="8030718" y="6382512"/>
            <a:ext cx="514350" cy="320040"/>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72FDC3A4-3ECB-4CC5-8031-F712224A9F4A}" type="slidenum">
              <a:rPr kumimoji="0" lang="en-US" alt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2</a:t>
            </a:fld>
            <a:endParaRPr kumimoji="0" lang="en-US" alt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2" descr="http://tse1.mm.bing.net/th?&amp;id=JN.sAbfTz7oVgFn7cqJ7CTGiw&amp;w=300&amp;h=300&amp;c=0&amp;pid=1.9&amp;rs=0&amp;p=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8153400" y="162791"/>
            <a:ext cx="550926" cy="6858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a:extLst>
              <a:ext uri="{FF2B5EF4-FFF2-40B4-BE49-F238E27FC236}">
                <a16:creationId xmlns:a16="http://schemas.microsoft.com/office/drawing/2014/main" id="{628D4881-DA4B-A4F4-BCF2-8597FCF7B1CD}"/>
              </a:ext>
            </a:extLst>
          </p:cNvPr>
          <p:cNvSpPr>
            <a:spLocks noGrp="1"/>
          </p:cNvSpPr>
          <p:nvPr>
            <p:ph idx="1"/>
          </p:nvPr>
        </p:nvSpPr>
        <p:spPr>
          <a:xfrm>
            <a:off x="990600" y="2341848"/>
            <a:ext cx="7524750" cy="3835115"/>
          </a:xfrm>
        </p:spPr>
        <p:txBody>
          <a:bodyPr>
            <a:noAutofit/>
          </a:bodyPr>
          <a:lstStyle/>
          <a:p>
            <a:r>
              <a:rPr lang="en-US" sz="2000" dirty="0"/>
              <a:t>Department’s Mission: To maintain and defend an equitable tax base and appraisal of all real and personal property business assets and motor vehicles within the City of Stamford, for the inclusion onto the annual Grand List; including all State and local tax exemptions and elderly tax benefits for eligible recipients.  The Grand List represents the total assessed value for all taxable and exempt property located within the City on October 1, in accordance with Section 12-62a of the Connecticut General Statutes.</a:t>
            </a:r>
          </a:p>
          <a:p>
            <a:pPr marL="457200" lvl="1" indent="0">
              <a:buNone/>
            </a:pPr>
            <a:endParaRPr lang="en-US" sz="1600" dirty="0"/>
          </a:p>
        </p:txBody>
      </p:sp>
    </p:spTree>
    <p:extLst>
      <p:ext uri="{BB962C8B-B14F-4D97-AF65-F5344CB8AC3E}">
        <p14:creationId xmlns:p14="http://schemas.microsoft.com/office/powerpoint/2010/main" val="387331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2">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24">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983E90-249D-F8AF-526C-ACA97E8696EA}"/>
              </a:ext>
            </a:extLst>
          </p:cNvPr>
          <p:cNvSpPr>
            <a:spLocks noGrp="1"/>
          </p:cNvSpPr>
          <p:nvPr>
            <p:ph type="title"/>
          </p:nvPr>
        </p:nvSpPr>
        <p:spPr>
          <a:xfrm>
            <a:off x="0" y="5701155"/>
            <a:ext cx="9144000" cy="775845"/>
          </a:xfrm>
        </p:spPr>
        <p:txBody>
          <a:bodyPr vert="horz" lIns="91440" tIns="45720" rIns="91440" bIns="45720" rtlCol="0" anchor="b">
            <a:normAutofit/>
          </a:bodyPr>
          <a:lstStyle/>
          <a:p>
            <a:pPr algn="ctr"/>
            <a:r>
              <a:rPr lang="en-US" sz="3500" kern="1200" dirty="0">
                <a:solidFill>
                  <a:schemeClr val="tx2"/>
                </a:solidFill>
                <a:latin typeface="+mj-lt"/>
                <a:ea typeface="+mj-ea"/>
                <a:cs typeface="+mj-cs"/>
              </a:rPr>
              <a:t>Department Org. Chart</a:t>
            </a:r>
          </a:p>
        </p:txBody>
      </p:sp>
      <p:grpSp>
        <p:nvGrpSpPr>
          <p:cNvPr id="39" name="Group 26">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7257560" y="0"/>
            <a:ext cx="1886211" cy="2174333"/>
            <a:chOff x="-305" y="-4155"/>
            <a:chExt cx="2514948" cy="2174333"/>
          </a:xfrm>
        </p:grpSpPr>
        <p:sp>
          <p:nvSpPr>
            <p:cNvPr id="28" name="Freeform: Shape 27">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28">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1" name="Freeform: Shape 30">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228" y="4322879"/>
            <a:ext cx="2533818" cy="2535121"/>
            <a:chOff x="-305" y="-1"/>
            <a:chExt cx="3832880" cy="2876136"/>
          </a:xfrm>
        </p:grpSpPr>
        <p:sp>
          <p:nvSpPr>
            <p:cNvPr id="34" name="Freeform: Shape 33">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a:extLst>
              <a:ext uri="{FF2B5EF4-FFF2-40B4-BE49-F238E27FC236}">
                <a16:creationId xmlns:a16="http://schemas.microsoft.com/office/drawing/2014/main" id="{82A5F09E-F95E-3CC3-F678-88F847DDFFBE}"/>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914400">
              <a:spcAft>
                <a:spcPts val="600"/>
              </a:spcAft>
            </a:pPr>
            <a:fld id="{72FDC3A4-3ECB-4CC5-8031-F712224A9F4A}" type="slidenum">
              <a:rPr lang="en-US" altLang="en-US" smtClean="0"/>
              <a:pPr defTabSz="914400">
                <a:spcAft>
                  <a:spcPts val="600"/>
                </a:spcAft>
              </a:pPr>
              <a:t>3</a:t>
            </a:fld>
            <a:endParaRPr lang="en-US" altLang="en-US"/>
          </a:p>
        </p:txBody>
      </p:sp>
      <p:pic>
        <p:nvPicPr>
          <p:cNvPr id="3" name="Picture 2">
            <a:extLst>
              <a:ext uri="{FF2B5EF4-FFF2-40B4-BE49-F238E27FC236}">
                <a16:creationId xmlns:a16="http://schemas.microsoft.com/office/drawing/2014/main" id="{B7FFAF67-BDB4-3614-00E2-30C29267BDFF}"/>
              </a:ext>
            </a:extLst>
          </p:cNvPr>
          <p:cNvPicPr>
            <a:picLocks noChangeAspect="1"/>
          </p:cNvPicPr>
          <p:nvPr/>
        </p:nvPicPr>
        <p:blipFill>
          <a:blip r:embed="rId2"/>
          <a:stretch>
            <a:fillRect/>
          </a:stretch>
        </p:blipFill>
        <p:spPr>
          <a:xfrm>
            <a:off x="457201" y="542404"/>
            <a:ext cx="8229600" cy="5218572"/>
          </a:xfrm>
          <a:prstGeom prst="rect">
            <a:avLst/>
          </a:prstGeom>
        </p:spPr>
      </p:pic>
    </p:spTree>
    <p:extLst>
      <p:ext uri="{BB962C8B-B14F-4D97-AF65-F5344CB8AC3E}">
        <p14:creationId xmlns:p14="http://schemas.microsoft.com/office/powerpoint/2010/main" val="2999690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Title 6">
            <a:extLst>
              <a:ext uri="{FF2B5EF4-FFF2-40B4-BE49-F238E27FC236}">
                <a16:creationId xmlns:a16="http://schemas.microsoft.com/office/drawing/2014/main" id="{972590A8-B39D-8D75-3409-A4E9958C46F1}"/>
              </a:ext>
            </a:extLst>
          </p:cNvPr>
          <p:cNvSpPr>
            <a:spLocks noGrp="1"/>
          </p:cNvSpPr>
          <p:nvPr>
            <p:ph type="title"/>
          </p:nvPr>
        </p:nvSpPr>
        <p:spPr>
          <a:xfrm>
            <a:off x="718879" y="800392"/>
            <a:ext cx="7698523" cy="1212102"/>
          </a:xfrm>
        </p:spPr>
        <p:txBody>
          <a:bodyPr>
            <a:normAutofit/>
          </a:bodyPr>
          <a:lstStyle/>
          <a:p>
            <a:r>
              <a:rPr lang="en-US" sz="3500" dirty="0">
                <a:solidFill>
                  <a:srgbClr val="FFFFFF"/>
                </a:solidFill>
              </a:rPr>
              <a:t>Major changes</a:t>
            </a:r>
            <a:br>
              <a:rPr lang="en-US" sz="3500" dirty="0">
                <a:solidFill>
                  <a:srgbClr val="FFFFFF"/>
                </a:solidFill>
              </a:rPr>
            </a:br>
            <a:endParaRPr lang="en-US" sz="3500" dirty="0">
              <a:solidFill>
                <a:srgbClr val="FFFFFF"/>
              </a:solidFill>
            </a:endParaRPr>
          </a:p>
        </p:txBody>
      </p:sp>
      <p:sp>
        <p:nvSpPr>
          <p:cNvPr id="3" name="Content Placeholder 2"/>
          <p:cNvSpPr>
            <a:spLocks noGrp="1"/>
          </p:cNvSpPr>
          <p:nvPr>
            <p:ph idx="1"/>
          </p:nvPr>
        </p:nvSpPr>
        <p:spPr>
          <a:xfrm>
            <a:off x="916983" y="2286000"/>
            <a:ext cx="7390481" cy="3352800"/>
          </a:xfrm>
        </p:spPr>
        <p:txBody>
          <a:bodyPr anchor="ctr">
            <a:normAutofit/>
          </a:bodyPr>
          <a:lstStyle/>
          <a:p>
            <a:r>
              <a:rPr lang="en-US" sz="1800" b="0" i="0" u="none" strike="noStrike" baseline="0" dirty="0">
                <a:latin typeface="Calibri" panose="020F0502020204030204" pitchFamily="34" charset="0"/>
              </a:rPr>
              <a:t>Online processing of abutters Lists and historical field cards</a:t>
            </a:r>
            <a:r>
              <a:rPr lang="en-US" sz="1800" b="0" i="0" u="none" strike="noStrike" baseline="0" dirty="0">
                <a:latin typeface="Wingdings-Regular"/>
              </a:rPr>
              <a:t> </a:t>
            </a:r>
          </a:p>
          <a:p>
            <a:r>
              <a:rPr lang="en-US" sz="1800" b="0" i="0" u="none" strike="noStrike" baseline="0" dirty="0">
                <a:latin typeface="Calibri" panose="020F0502020204030204" pitchFamily="34" charset="0"/>
              </a:rPr>
              <a:t>Online access to PRC Field Cards – eliminates requirement for public to         visit the Office of the Assessor</a:t>
            </a:r>
          </a:p>
          <a:p>
            <a:r>
              <a:rPr lang="en-US" sz="1800" b="0" i="0" u="none" strike="noStrike" baseline="0" dirty="0">
                <a:latin typeface="Calibri" panose="020F0502020204030204" pitchFamily="34" charset="0"/>
              </a:rPr>
              <a:t>Online Interactive GIS map of property sales</a:t>
            </a:r>
            <a:endParaRPr lang="en-US" altLang="en-US" sz="2000" dirty="0"/>
          </a:p>
        </p:txBody>
      </p:sp>
      <p:sp>
        <p:nvSpPr>
          <p:cNvPr id="4" name="Slide Number Placeholder 3"/>
          <p:cNvSpPr>
            <a:spLocks noGrp="1"/>
          </p:cNvSpPr>
          <p:nvPr>
            <p:ph type="sldNum" sz="quarter" idx="12"/>
          </p:nvPr>
        </p:nvSpPr>
        <p:spPr>
          <a:xfrm>
            <a:off x="8030718" y="6382512"/>
            <a:ext cx="514350" cy="320040"/>
          </a:xfrm>
        </p:spPr>
        <p:txBody>
          <a:bodyPr>
            <a:normAutofit/>
          </a:bodyPr>
          <a:lstStyle/>
          <a:p>
            <a:pPr>
              <a:spcAft>
                <a:spcPts val="600"/>
              </a:spcAft>
            </a:pPr>
            <a:fld id="{72FDC3A4-3ECB-4CC5-8031-F712224A9F4A}" type="slidenum">
              <a:rPr lang="en-US" altLang="en-US" sz="900"/>
              <a:pPr>
                <a:spcAft>
                  <a:spcPts val="600"/>
                </a:spcAft>
              </a:pPr>
              <a:t>4</a:t>
            </a:fld>
            <a:endParaRPr lang="en-US" altLang="en-US" sz="900"/>
          </a:p>
        </p:txBody>
      </p:sp>
      <p:pic>
        <p:nvPicPr>
          <p:cNvPr id="5" name="Picture 2" descr="http://tse1.mm.bing.net/th?&amp;id=JN.sAbfTz7oVgFn7cqJ7CTGiw&amp;w=300&amp;h=300&amp;c=0&amp;pid=1.9&amp;rs=0&amp;p=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8153400" y="162791"/>
            <a:ext cx="550926"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2322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3" name="Graphic 50182" descr="Upward trend">
            <a:extLst>
              <a:ext uri="{FF2B5EF4-FFF2-40B4-BE49-F238E27FC236}">
                <a16:creationId xmlns:a16="http://schemas.microsoft.com/office/drawing/2014/main" id="{B56CD6CF-0E61-82DD-64E5-36009923231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1097" y="1759590"/>
            <a:ext cx="2907124" cy="2907124"/>
          </a:xfrm>
          <a:prstGeom prst="rect">
            <a:avLst/>
          </a:prstGeom>
        </p:spPr>
      </p:pic>
      <p:sp>
        <p:nvSpPr>
          <p:cNvPr id="50179" name="Rectangle 3"/>
          <p:cNvSpPr>
            <a:spLocks noGrp="1" noChangeArrowheads="1"/>
          </p:cNvSpPr>
          <p:nvPr>
            <p:ph idx="1"/>
          </p:nvPr>
        </p:nvSpPr>
        <p:spPr>
          <a:xfrm>
            <a:off x="3708221" y="914400"/>
            <a:ext cx="5070019" cy="5334000"/>
          </a:xfrm>
        </p:spPr>
        <p:txBody>
          <a:bodyPr anchor="t">
            <a:normAutofit/>
          </a:bodyPr>
          <a:lstStyle/>
          <a:p>
            <a:pPr marL="457200" lvl="1" indent="0">
              <a:buNone/>
            </a:pPr>
            <a:r>
              <a:rPr lang="en-US" altLang="en-US" sz="1700" b="1" i="1" dirty="0"/>
              <a:t>What are the most significant accomplishments made &amp; challenges faced by the department in the last FY 2021-2022.</a:t>
            </a:r>
          </a:p>
          <a:p>
            <a:pPr marL="457200" lvl="1" indent="0">
              <a:buNone/>
            </a:pPr>
            <a:endParaRPr lang="en-US" altLang="en-US" sz="1700" dirty="0"/>
          </a:p>
          <a:p>
            <a:pPr marL="914400" lvl="2" indent="0">
              <a:buNone/>
            </a:pPr>
            <a:r>
              <a:rPr lang="en-US" altLang="en-US" sz="1700" i="1" dirty="0"/>
              <a:t>     Accomplishments:</a:t>
            </a:r>
          </a:p>
          <a:p>
            <a:pPr lvl="2"/>
            <a:r>
              <a:rPr lang="en-US" altLang="en-US" sz="1700" dirty="0"/>
              <a:t>Completion of 2022 City wide revaluation</a:t>
            </a:r>
          </a:p>
          <a:p>
            <a:pPr lvl="2"/>
            <a:r>
              <a:rPr lang="en-US" altLang="en-US" sz="1700" dirty="0"/>
              <a:t>Initiated tracking of Income and Expense statements via bar-code technology – to allow for greater reporting capabilities; such as, follow up for required nonreturned forms.</a:t>
            </a:r>
          </a:p>
          <a:p>
            <a:pPr lvl="2"/>
            <a:r>
              <a:rPr lang="en-US" altLang="en-US" sz="1700" dirty="0"/>
              <a:t>Personal Property Business Audit Program collected $808K with 301% ROI. </a:t>
            </a:r>
          </a:p>
          <a:p>
            <a:pPr lvl="3"/>
            <a:r>
              <a:rPr lang="en-US" altLang="en-US" sz="1300" dirty="0"/>
              <a:t>Potential collection to exceed $2.4MM.</a:t>
            </a:r>
          </a:p>
          <a:p>
            <a:pPr lvl="2"/>
            <a:r>
              <a:rPr lang="en-US" altLang="en-US" sz="1700" dirty="0"/>
              <a:t> Motor Vehicle Compliance Program:</a:t>
            </a:r>
          </a:p>
          <a:p>
            <a:pPr lvl="3"/>
            <a:r>
              <a:rPr lang="en-US" altLang="en-US" sz="1300" dirty="0"/>
              <a:t>Added 1,288 vehicles to tax rolls.</a:t>
            </a:r>
          </a:p>
          <a:p>
            <a:pPr marL="1371600" lvl="3" indent="0" algn="ctr">
              <a:buNone/>
            </a:pPr>
            <a:r>
              <a:rPr lang="en-US" altLang="en-US" sz="1300" i="1" dirty="0"/>
              <a:t>(Contract year: 1/22 -1/23)</a:t>
            </a:r>
          </a:p>
        </p:txBody>
      </p:sp>
      <p:sp>
        <p:nvSpPr>
          <p:cNvPr id="2" name="Slide Number Placeholder 1"/>
          <p:cNvSpPr>
            <a:spLocks noGrp="1"/>
          </p:cNvSpPr>
          <p:nvPr>
            <p:ph type="sldNum" sz="quarter" idx="12"/>
          </p:nvPr>
        </p:nvSpPr>
        <p:spPr>
          <a:xfrm>
            <a:off x="8778240" y="6455664"/>
            <a:ext cx="336042" cy="365125"/>
          </a:xfrm>
        </p:spPr>
        <p:txBody>
          <a:bodyPr>
            <a:normAutofit/>
          </a:bodyPr>
          <a:lstStyle/>
          <a:p>
            <a:pPr>
              <a:spcAft>
                <a:spcPts val="600"/>
              </a:spcAft>
            </a:pPr>
            <a:fld id="{72FDC3A4-3ECB-4CC5-8031-F712224A9F4A}" type="slidenum">
              <a:rPr lang="en-US" altLang="en-US" sz="1000">
                <a:solidFill>
                  <a:srgbClr val="FFFFFF"/>
                </a:solidFill>
              </a:rPr>
              <a:pPr>
                <a:spcAft>
                  <a:spcPts val="600"/>
                </a:spcAft>
              </a:pPr>
              <a:t>5</a:t>
            </a:fld>
            <a:endParaRPr lang="en-US" altLang="en-US" sz="1000">
              <a:solidFill>
                <a:srgbClr val="FFFFFF"/>
              </a:solidFill>
            </a:endParaRPr>
          </a:p>
        </p:txBody>
      </p:sp>
      <p:pic>
        <p:nvPicPr>
          <p:cNvPr id="4" name="Picture 2" descr="http://tse1.mm.bing.net/th?&amp;id=JN.sAbfTz7oVgFn7cqJ7CTGiw&amp;w=300&amp;h=300&amp;c=0&amp;pid=1.9&amp;rs=0&amp;p=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8153400" y="162791"/>
            <a:ext cx="550926"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73525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48" name="Rectangle 5147">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6" name="Rectangle 6"/>
          <p:cNvSpPr>
            <a:spLocks noGrp="1" noChangeArrowheads="1"/>
          </p:cNvSpPr>
          <p:nvPr>
            <p:ph type="title"/>
          </p:nvPr>
        </p:nvSpPr>
        <p:spPr>
          <a:xfrm>
            <a:off x="628650" y="556995"/>
            <a:ext cx="7886700" cy="1133693"/>
          </a:xfrm>
        </p:spPr>
        <p:txBody>
          <a:bodyPr>
            <a:normAutofit/>
          </a:bodyPr>
          <a:lstStyle/>
          <a:p>
            <a:pPr marL="800100"/>
            <a:r>
              <a:rPr lang="en-US" sz="4500" b="1" i="1" dirty="0"/>
              <a:t>FY 2023-2024 Goals</a:t>
            </a:r>
          </a:p>
        </p:txBody>
      </p:sp>
      <p:sp>
        <p:nvSpPr>
          <p:cNvPr id="2" name="Slide Number Placeholder 1"/>
          <p:cNvSpPr>
            <a:spLocks noGrp="1"/>
          </p:cNvSpPr>
          <p:nvPr>
            <p:ph type="sldNum" sz="quarter" idx="12"/>
          </p:nvPr>
        </p:nvSpPr>
        <p:spPr>
          <a:xfrm>
            <a:off x="6457950" y="6356350"/>
            <a:ext cx="2057400" cy="365125"/>
          </a:xfrm>
        </p:spPr>
        <p:txBody>
          <a:bodyPr>
            <a:normAutofit/>
          </a:bodyPr>
          <a:lstStyle/>
          <a:p>
            <a:pPr>
              <a:spcAft>
                <a:spcPts val="600"/>
              </a:spcAft>
            </a:pPr>
            <a:fld id="{72FDC3A4-3ECB-4CC5-8031-F712224A9F4A}" type="slidenum">
              <a:rPr lang="en-US" altLang="en-US" smtClean="0"/>
              <a:pPr>
                <a:spcAft>
                  <a:spcPts val="600"/>
                </a:spcAft>
              </a:pPr>
              <a:t>6</a:t>
            </a:fld>
            <a:endParaRPr lang="en-US" altLang="en-US"/>
          </a:p>
        </p:txBody>
      </p:sp>
      <p:pic>
        <p:nvPicPr>
          <p:cNvPr id="4" name="Picture 2" descr="http://tse1.mm.bing.net/th?&amp;id=JN.sAbfTz7oVgFn7cqJ7CTGiw&amp;w=300&amp;h=300&amp;c=0&amp;pid=1.9&amp;rs=0&amp;p=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8153400" y="162791"/>
            <a:ext cx="550926" cy="6858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129" name="Rectangle 7">
            <a:extLst>
              <a:ext uri="{FF2B5EF4-FFF2-40B4-BE49-F238E27FC236}">
                <a16:creationId xmlns:a16="http://schemas.microsoft.com/office/drawing/2014/main" id="{D1F9C69E-4B77-BF42-0919-0A6E22D60173}"/>
              </a:ext>
            </a:extLst>
          </p:cNvPr>
          <p:cNvGraphicFramePr>
            <a:graphicFrameLocks noGrp="1"/>
          </p:cNvGraphicFramePr>
          <p:nvPr>
            <p:ph idx="1"/>
            <p:extLst>
              <p:ext uri="{D42A27DB-BD31-4B8C-83A1-F6EECF244321}">
                <p14:modId xmlns:p14="http://schemas.microsoft.com/office/powerpoint/2010/main" val="2881055855"/>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38A3881-5C71-B44B-27AD-1F7FF3D6276B}"/>
              </a:ext>
            </a:extLst>
          </p:cNvPr>
          <p:cNvSpPr>
            <a:spLocks noGrp="1"/>
          </p:cNvSpPr>
          <p:nvPr>
            <p:ph type="sldNum" sz="quarter" idx="12"/>
          </p:nvPr>
        </p:nvSpPr>
        <p:spPr/>
        <p:txBody>
          <a:bodyPr/>
          <a:lstStyle/>
          <a:p>
            <a:fld id="{72FDC3A4-3ECB-4CC5-8031-F712224A9F4A}" type="slidenum">
              <a:rPr lang="en-US" altLang="en-US" smtClean="0"/>
              <a:pPr/>
              <a:t>7</a:t>
            </a:fld>
            <a:endParaRPr lang="en-US" altLang="en-US" dirty="0"/>
          </a:p>
        </p:txBody>
      </p:sp>
      <p:pic>
        <p:nvPicPr>
          <p:cNvPr id="6" name="Picture 5">
            <a:extLst>
              <a:ext uri="{FF2B5EF4-FFF2-40B4-BE49-F238E27FC236}">
                <a16:creationId xmlns:a16="http://schemas.microsoft.com/office/drawing/2014/main" id="{83AD1CF3-9FA2-C78B-3EC6-D70D358AEFF4}"/>
              </a:ext>
            </a:extLst>
          </p:cNvPr>
          <p:cNvPicPr>
            <a:picLocks noChangeAspect="1"/>
          </p:cNvPicPr>
          <p:nvPr/>
        </p:nvPicPr>
        <p:blipFill>
          <a:blip r:embed="rId2"/>
          <a:stretch>
            <a:fillRect/>
          </a:stretch>
        </p:blipFill>
        <p:spPr>
          <a:xfrm>
            <a:off x="457200" y="762000"/>
            <a:ext cx="8229600" cy="3978009"/>
          </a:xfrm>
          <a:prstGeom prst="rect">
            <a:avLst/>
          </a:prstGeom>
        </p:spPr>
      </p:pic>
    </p:spTree>
    <p:extLst>
      <p:ext uri="{BB962C8B-B14F-4D97-AF65-F5344CB8AC3E}">
        <p14:creationId xmlns:p14="http://schemas.microsoft.com/office/powerpoint/2010/main" val="2497108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7472D43-616B-7BB4-AD8D-C7298A78ABD8}"/>
              </a:ext>
            </a:extLst>
          </p:cNvPr>
          <p:cNvSpPr>
            <a:spLocks noGrp="1"/>
          </p:cNvSpPr>
          <p:nvPr>
            <p:ph type="sldNum" sz="quarter" idx="12"/>
          </p:nvPr>
        </p:nvSpPr>
        <p:spPr/>
        <p:txBody>
          <a:bodyPr/>
          <a:lstStyle/>
          <a:p>
            <a:fld id="{72FDC3A4-3ECB-4CC5-8031-F712224A9F4A}" type="slidenum">
              <a:rPr lang="en-US" altLang="en-US" smtClean="0"/>
              <a:pPr/>
              <a:t>8</a:t>
            </a:fld>
            <a:endParaRPr lang="en-US" altLang="en-US" dirty="0"/>
          </a:p>
        </p:txBody>
      </p:sp>
      <p:pic>
        <p:nvPicPr>
          <p:cNvPr id="6" name="Picture 5">
            <a:extLst>
              <a:ext uri="{FF2B5EF4-FFF2-40B4-BE49-F238E27FC236}">
                <a16:creationId xmlns:a16="http://schemas.microsoft.com/office/drawing/2014/main" id="{D76A6FD7-1ACD-B213-129F-8A9BA2E9CACD}"/>
              </a:ext>
            </a:extLst>
          </p:cNvPr>
          <p:cNvPicPr>
            <a:picLocks noChangeAspect="1"/>
          </p:cNvPicPr>
          <p:nvPr/>
        </p:nvPicPr>
        <p:blipFill>
          <a:blip r:embed="rId2"/>
          <a:stretch>
            <a:fillRect/>
          </a:stretch>
        </p:blipFill>
        <p:spPr>
          <a:xfrm>
            <a:off x="938262" y="171418"/>
            <a:ext cx="7443738" cy="5166674"/>
          </a:xfrm>
          <a:prstGeom prst="rect">
            <a:avLst/>
          </a:prstGeom>
        </p:spPr>
      </p:pic>
      <p:pic>
        <p:nvPicPr>
          <p:cNvPr id="8" name="Picture 7">
            <a:extLst>
              <a:ext uri="{FF2B5EF4-FFF2-40B4-BE49-F238E27FC236}">
                <a16:creationId xmlns:a16="http://schemas.microsoft.com/office/drawing/2014/main" id="{F3823420-7F9D-8468-80F9-9CAD42ECAC47}"/>
              </a:ext>
            </a:extLst>
          </p:cNvPr>
          <p:cNvPicPr>
            <a:picLocks noChangeAspect="1"/>
          </p:cNvPicPr>
          <p:nvPr/>
        </p:nvPicPr>
        <p:blipFill>
          <a:blip r:embed="rId3"/>
          <a:stretch>
            <a:fillRect/>
          </a:stretch>
        </p:blipFill>
        <p:spPr>
          <a:xfrm>
            <a:off x="938262" y="5386345"/>
            <a:ext cx="7443738" cy="1166855"/>
          </a:xfrm>
          <a:prstGeom prst="rect">
            <a:avLst/>
          </a:prstGeom>
        </p:spPr>
      </p:pic>
    </p:spTree>
    <p:extLst>
      <p:ext uri="{BB962C8B-B14F-4D97-AF65-F5344CB8AC3E}">
        <p14:creationId xmlns:p14="http://schemas.microsoft.com/office/powerpoint/2010/main" val="1918592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2585D0-17F6-6FCA-7642-8035D647782D}"/>
              </a:ext>
            </a:extLst>
          </p:cNvPr>
          <p:cNvSpPr>
            <a:spLocks noGrp="1"/>
          </p:cNvSpPr>
          <p:nvPr>
            <p:ph type="sldNum" sz="quarter" idx="12"/>
          </p:nvPr>
        </p:nvSpPr>
        <p:spPr/>
        <p:txBody>
          <a:bodyPr/>
          <a:lstStyle/>
          <a:p>
            <a:fld id="{72FDC3A4-3ECB-4CC5-8031-F712224A9F4A}" type="slidenum">
              <a:rPr lang="en-US" altLang="en-US" smtClean="0"/>
              <a:pPr/>
              <a:t>9</a:t>
            </a:fld>
            <a:endParaRPr lang="en-US" altLang="en-US" dirty="0"/>
          </a:p>
        </p:txBody>
      </p:sp>
      <p:pic>
        <p:nvPicPr>
          <p:cNvPr id="6" name="Picture 5">
            <a:extLst>
              <a:ext uri="{FF2B5EF4-FFF2-40B4-BE49-F238E27FC236}">
                <a16:creationId xmlns:a16="http://schemas.microsoft.com/office/drawing/2014/main" id="{0AD8DA9E-4DB5-B9AC-19FF-A5F0C88AB1C9}"/>
              </a:ext>
            </a:extLst>
          </p:cNvPr>
          <p:cNvPicPr>
            <a:picLocks noChangeAspect="1"/>
          </p:cNvPicPr>
          <p:nvPr/>
        </p:nvPicPr>
        <p:blipFill>
          <a:blip r:embed="rId2"/>
          <a:stretch>
            <a:fillRect/>
          </a:stretch>
        </p:blipFill>
        <p:spPr>
          <a:xfrm>
            <a:off x="299914" y="1006475"/>
            <a:ext cx="8544172" cy="4425482"/>
          </a:xfrm>
          <a:prstGeom prst="rect">
            <a:avLst/>
          </a:prstGeom>
        </p:spPr>
      </p:pic>
    </p:spTree>
    <p:extLst>
      <p:ext uri="{BB962C8B-B14F-4D97-AF65-F5344CB8AC3E}">
        <p14:creationId xmlns:p14="http://schemas.microsoft.com/office/powerpoint/2010/main" val="42281496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EFINEDINNAVIGATOR" val="False"/>
  <p:tag name="BRANCHTO" val="0"/>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 2013 - 2022</Template>
  <TotalTime>21992</TotalTime>
  <Words>338</Words>
  <Application>Microsoft Office PowerPoint</Application>
  <PresentationFormat>On-screen Show (4:3)</PresentationFormat>
  <Paragraphs>32</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Arial Black</vt:lpstr>
      <vt:lpstr>Calibri</vt:lpstr>
      <vt:lpstr>Calibri Light</vt:lpstr>
      <vt:lpstr>Wingdings-Regular</vt:lpstr>
      <vt:lpstr>Office Theme</vt:lpstr>
      <vt:lpstr>CITY OF STAMFORD  OFFICE OF THE ASSESSOR   Greg Stackpole, CCMA II Assessor (203) 977-4018 GStackpole@StamfordCT.gov  March 28, 2023 </vt:lpstr>
      <vt:lpstr>Department Introduction &amp; Brief History</vt:lpstr>
      <vt:lpstr>Department Org. Chart</vt:lpstr>
      <vt:lpstr>Major changes </vt:lpstr>
      <vt:lpstr>PowerPoint Presentation</vt:lpstr>
      <vt:lpstr>FY 2023-2024 Goals</vt:lpstr>
      <vt:lpstr>PowerPoint Presentation</vt:lpstr>
      <vt:lpstr>PowerPoint Presentation</vt:lpstr>
      <vt:lpstr>PowerPoint Presentation</vt:lpstr>
      <vt:lpstr>PowerPoint Presentation</vt:lpstr>
    </vt:vector>
  </TitlesOfParts>
  <Company>City of Stamford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 2014-15 Highlights    FY 2015-16 Outlook</dc:title>
  <dc:creator>Dr. Elda Sinani</dc:creator>
  <cp:lastModifiedBy>Steven Parenti</cp:lastModifiedBy>
  <cp:revision>119</cp:revision>
  <cp:lastPrinted>2023-02-22T16:36:17Z</cp:lastPrinted>
  <dcterms:created xsi:type="dcterms:W3CDTF">2015-07-08T22:36:06Z</dcterms:created>
  <dcterms:modified xsi:type="dcterms:W3CDTF">2023-03-28T17:15:22Z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TC060891601033</vt:lpwstr>
  </property>
</Properties>
</file>