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8"/>
  </p:notesMasterIdLst>
  <p:handoutMasterIdLst>
    <p:handoutMasterId r:id="rId9"/>
  </p:handoutMasterIdLst>
  <p:sldIdLst>
    <p:sldId id="264" r:id="rId2"/>
    <p:sldId id="281" r:id="rId3"/>
    <p:sldId id="282" r:id="rId4"/>
    <p:sldId id="259" r:id="rId5"/>
    <p:sldId id="276" r:id="rId6"/>
    <p:sldId id="283" r:id="rId7"/>
  </p:sldIdLst>
  <p:sldSz cx="9144000" cy="6858000" type="screen4x3"/>
  <p:notesSz cx="6985000" cy="92837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1" userDrawn="1">
          <p15:clr>
            <a:srgbClr val="A4A3A4"/>
          </p15:clr>
        </p15:guide>
        <p15:guide id="2" pos="2196" userDrawn="1">
          <p15:clr>
            <a:srgbClr val="A4A3A4"/>
          </p15:clr>
        </p15:guide>
        <p15:guide id="3" orient="horz" pos="2920" userDrawn="1">
          <p15:clr>
            <a:srgbClr val="A4A3A4"/>
          </p15:clr>
        </p15:guide>
        <p15:guide id="4" orient="horz" pos="2905" userDrawn="1">
          <p15:clr>
            <a:srgbClr val="A4A3A4"/>
          </p15:clr>
        </p15:guide>
        <p15:guide id="5" orient="horz" pos="2924" userDrawn="1">
          <p15:clr>
            <a:srgbClr val="A4A3A4"/>
          </p15:clr>
        </p15:guide>
        <p15:guide id="6"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p:cViewPr varScale="1">
        <p:scale>
          <a:sx n="107" d="100"/>
          <a:sy n="107" d="100"/>
        </p:scale>
        <p:origin x="177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1950" y="-90"/>
      </p:cViewPr>
      <p:guideLst>
        <p:guide orient="horz" pos="2901"/>
        <p:guide pos="2196"/>
        <p:guide orient="horz" pos="2920"/>
        <p:guide orient="horz" pos="2905"/>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t" anchorCtr="0" compatLnSpc="1">
            <a:prstTxWarp prst="textNoShape">
              <a:avLst/>
            </a:prstTxWarp>
          </a:bodyPr>
          <a:lstStyle>
            <a:lvl1pPr defTabSz="927960"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56251"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t" anchorCtr="0" compatLnSpc="1">
            <a:prstTxWarp prst="textNoShape">
              <a:avLst/>
            </a:prstTxWarp>
          </a:bodyPr>
          <a:lstStyle>
            <a:lvl1pPr algn="r" defTabSz="927960"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18556"/>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b" anchorCtr="0" compatLnSpc="1">
            <a:prstTxWarp prst="textNoShape">
              <a:avLst/>
            </a:prstTxWarp>
          </a:bodyPr>
          <a:lstStyle>
            <a:lvl1pPr defTabSz="927960"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56251" y="8818556"/>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b" anchorCtr="0" compatLnSpc="1">
            <a:prstTxWarp prst="textNoShape">
              <a:avLst/>
            </a:prstTxWarp>
          </a:bodyPr>
          <a:lstStyle>
            <a:lvl1pPr algn="r" defTabSz="927960"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ctr" anchorCtr="0" compatLnSpc="1">
            <a:prstTxWarp prst="textNoShape">
              <a:avLst/>
            </a:prstTxWarp>
          </a:bodyPr>
          <a:lstStyle>
            <a:lvl1pPr defTabSz="927960">
              <a:defRPr sz="1200"/>
            </a:lvl1pPr>
          </a:lstStyle>
          <a:p>
            <a:endParaRPr lang="en-US" altLang="en-US" dirty="0"/>
          </a:p>
        </p:txBody>
      </p:sp>
      <p:sp>
        <p:nvSpPr>
          <p:cNvPr id="1027" name="Rectangle 3"/>
          <p:cNvSpPr>
            <a:spLocks noGrp="1" noChangeArrowheads="1"/>
          </p:cNvSpPr>
          <p:nvPr>
            <p:ph type="dt" idx="1"/>
          </p:nvPr>
        </p:nvSpPr>
        <p:spPr bwMode="auto">
          <a:xfrm>
            <a:off x="3957848" y="0"/>
            <a:ext cx="3027152"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871" tIns="46435" rIns="92871" bIns="46435" numCol="1" anchor="ctr" anchorCtr="0" compatLnSpc="1">
            <a:prstTxWarp prst="textNoShape">
              <a:avLst/>
            </a:prstTxWarp>
          </a:bodyPr>
          <a:lstStyle>
            <a:lvl1pPr algn="r" defTabSz="927960">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73163" y="698500"/>
            <a:ext cx="4638675" cy="3479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0694" y="4410081"/>
            <a:ext cx="5123613" cy="4176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20155"/>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1" tIns="46435" rIns="92871" bIns="46435" numCol="1" anchor="b" anchorCtr="0" compatLnSpc="1">
            <a:prstTxWarp prst="textNoShape">
              <a:avLst/>
            </a:prstTxWarp>
          </a:bodyPr>
          <a:lstStyle>
            <a:lvl1pPr defTabSz="927960">
              <a:defRPr sz="1200"/>
            </a:lvl1pPr>
          </a:lstStyle>
          <a:p>
            <a:endParaRPr lang="en-US" altLang="en-US" dirty="0"/>
          </a:p>
        </p:txBody>
      </p:sp>
      <p:sp>
        <p:nvSpPr>
          <p:cNvPr id="1031" name="Rectangle 7"/>
          <p:cNvSpPr>
            <a:spLocks noGrp="1" noChangeArrowheads="1"/>
          </p:cNvSpPr>
          <p:nvPr>
            <p:ph type="sldNum" sz="quarter" idx="5"/>
          </p:nvPr>
        </p:nvSpPr>
        <p:spPr bwMode="auto">
          <a:xfrm>
            <a:off x="3957848" y="8820155"/>
            <a:ext cx="3027152"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871" tIns="46435" rIns="92871" bIns="46435" numCol="1" anchor="b" anchorCtr="0" compatLnSpc="1">
            <a:prstTxWarp prst="textNoShape">
              <a:avLst/>
            </a:prstTxWarp>
          </a:bodyPr>
          <a:lstStyle>
            <a:lvl1pPr algn="r" defTabSz="927960">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BE1DC-9567-4DF2-A5A4-E70526E5C522}" type="slidenum">
              <a:rPr lang="en-US" altLang="en-US"/>
              <a:pPr/>
              <a:t>1</a:t>
            </a:fld>
            <a:endParaRPr lang="en-US" alt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6598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EBCC3-C707-49FC-8BCC-9CF45520271A}" type="slidenum">
              <a:rPr lang="en-US" altLang="en-US" smtClean="0"/>
              <a:pPr/>
              <a:t>4</a:t>
            </a:fld>
            <a:endParaRPr lang="en-US" altLang="en-US" dirty="0"/>
          </a:p>
        </p:txBody>
      </p:sp>
    </p:spTree>
    <p:extLst>
      <p:ext uri="{BB962C8B-B14F-4D97-AF65-F5344CB8AC3E}">
        <p14:creationId xmlns:p14="http://schemas.microsoft.com/office/powerpoint/2010/main" val="14947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EBCC3-C707-49FC-8BCC-9CF45520271A}" type="slidenum">
              <a:rPr lang="en-US" altLang="en-US" smtClean="0"/>
              <a:pPr/>
              <a:t>5</a:t>
            </a:fld>
            <a:endParaRPr lang="en-US" altLang="en-US" dirty="0"/>
          </a:p>
        </p:txBody>
      </p:sp>
    </p:spTree>
    <p:extLst>
      <p:ext uri="{BB962C8B-B14F-4D97-AF65-F5344CB8AC3E}">
        <p14:creationId xmlns:p14="http://schemas.microsoft.com/office/powerpoint/2010/main" val="2243971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EBCC3-C707-49FC-8BCC-9CF45520271A}" type="slidenum">
              <a:rPr lang="en-US" altLang="en-US" smtClean="0"/>
              <a:pPr/>
              <a:t>6</a:t>
            </a:fld>
            <a:endParaRPr lang="en-US" altLang="en-US" dirty="0"/>
          </a:p>
        </p:txBody>
      </p:sp>
    </p:spTree>
    <p:extLst>
      <p:ext uri="{BB962C8B-B14F-4D97-AF65-F5344CB8AC3E}">
        <p14:creationId xmlns:p14="http://schemas.microsoft.com/office/powerpoint/2010/main" val="312836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0" y="0"/>
            <a:ext cx="9144000" cy="6858000"/>
            <a:chOff x="0" y="0"/>
            <a:chExt cx="5760" cy="4320"/>
          </a:xfrm>
        </p:grpSpPr>
        <p:sp>
          <p:nvSpPr>
            <p:cNvPr id="9011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dirty="0">
                <a:latin typeface="Times New Roman" pitchFamily="18" charset="0"/>
              </a:endParaRPr>
            </a:p>
          </p:txBody>
        </p:sp>
        <p:sp>
          <p:nvSpPr>
            <p:cNvPr id="9011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grpSp>
          <p:nvGrpSpPr>
            <p:cNvPr id="90117" name="Group 5"/>
            <p:cNvGrpSpPr>
              <a:grpSpLocks/>
            </p:cNvGrpSpPr>
            <p:nvPr/>
          </p:nvGrpSpPr>
          <p:grpSpPr bwMode="auto">
            <a:xfrm>
              <a:off x="0" y="672"/>
              <a:ext cx="1806" cy="1989"/>
              <a:chOff x="0" y="672"/>
              <a:chExt cx="1806" cy="1989"/>
            </a:xfrm>
          </p:grpSpPr>
          <p:sp>
            <p:nvSpPr>
              <p:cNvPr id="9011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1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9012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grpSp>
      </p:grpSp>
      <p:sp>
        <p:nvSpPr>
          <p:cNvPr id="90128"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dirty="0"/>
          </a:p>
        </p:txBody>
      </p:sp>
      <p:sp>
        <p:nvSpPr>
          <p:cNvPr id="90129" name="Rectangle 17"/>
          <p:cNvSpPr>
            <a:spLocks noGrp="1" noChangeArrowheads="1"/>
          </p:cNvSpPr>
          <p:nvPr>
            <p:ph type="ftr" sz="quarter" idx="3"/>
          </p:nvPr>
        </p:nvSpPr>
        <p:spPr/>
        <p:txBody>
          <a:bodyPr/>
          <a:lstStyle>
            <a:lvl1pPr>
              <a:defRPr/>
            </a:lvl1pPr>
          </a:lstStyle>
          <a:p>
            <a:endParaRPr lang="en-US" altLang="en-US" dirty="0"/>
          </a:p>
        </p:txBody>
      </p:sp>
      <p:sp>
        <p:nvSpPr>
          <p:cNvPr id="90130" name="Rectangle 18"/>
          <p:cNvSpPr>
            <a:spLocks noGrp="1" noChangeArrowheads="1"/>
          </p:cNvSpPr>
          <p:nvPr>
            <p:ph type="sldNum" sz="quarter" idx="4"/>
          </p:nvPr>
        </p:nvSpPr>
        <p:spPr/>
        <p:txBody>
          <a:bodyPr/>
          <a:lstStyle>
            <a:lvl1pPr>
              <a:defRPr/>
            </a:lvl1pPr>
          </a:lstStyle>
          <a:p>
            <a:fld id="{6F46DDD6-E68C-4F7C-AF23-735217335D91}" type="slidenum">
              <a:rPr lang="en-US" altLang="en-US"/>
              <a:pPr/>
              <a:t>‹#›</a:t>
            </a:fld>
            <a:endParaRPr lang="en-US" altLang="en-US" dirty="0"/>
          </a:p>
        </p:txBody>
      </p:sp>
      <p:sp>
        <p:nvSpPr>
          <p:cNvPr id="90131" name="Rectangle 19"/>
          <p:cNvSpPr>
            <a:spLocks noGrp="1" noChangeArrowheads="1"/>
          </p:cNvSpPr>
          <p:nvPr>
            <p:ph type="ctrTitle"/>
          </p:nvPr>
        </p:nvSpPr>
        <p:spPr>
          <a:xfrm>
            <a:off x="2971800" y="1828800"/>
            <a:ext cx="6019800" cy="2209800"/>
          </a:xfrm>
        </p:spPr>
        <p:txBody>
          <a:bodyPr/>
          <a:lstStyle>
            <a:lvl1pPr>
              <a:defRPr/>
            </a:lvl1pPr>
          </a:lstStyle>
          <a:p>
            <a:pPr lvl="0"/>
            <a:r>
              <a:rPr lang="en-US" altLang="en-US" noProof="0"/>
              <a:t>Click to edit Master title style</a:t>
            </a:r>
          </a:p>
        </p:txBody>
      </p:sp>
      <p:sp>
        <p:nvSpPr>
          <p:cNvPr id="90132" name="Rectangle 20"/>
          <p:cNvSpPr>
            <a:spLocks noGrp="1" noChangeArrowheads="1"/>
          </p:cNvSpPr>
          <p:nvPr>
            <p:ph type="subTitle" idx="1"/>
          </p:nvPr>
        </p:nvSpPr>
        <p:spPr>
          <a:xfrm>
            <a:off x="2971800" y="4267200"/>
            <a:ext cx="6019800" cy="1752600"/>
          </a:xfrm>
        </p:spPr>
        <p:txBody>
          <a:bodyPr/>
          <a:lstStyle>
            <a:lvl1pPr marL="0" indent="0" algn="ctr">
              <a:buFont typeface="Wingdings" pitchFamily="2" charset="2"/>
              <a:buNone/>
              <a:defRPr/>
            </a:lvl1pPr>
          </a:lstStyle>
          <a:p>
            <a:pPr lvl="0"/>
            <a:r>
              <a:rPr lang="en-US" altLang="en-US" noProof="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527F0CE1-866A-4BD4-ACD1-A60431EE7217}"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31335495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6860F03A-583D-4A9B-999F-74DA13C958E9}"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878633113"/>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r>
              <a:rPr lang="en-US" dirty="0"/>
              <a:t>Click icon to add clip art</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BBBF2EB-0ABC-420B-9A3A-3FEA6EB3E239}" type="slidenum">
              <a:rPr lang="en-US" altLang="en-US"/>
              <a:pPr/>
              <a:t>‹#›</a:t>
            </a:fld>
            <a:endParaRPr lang="en-US" alt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dirty="0"/>
          </a:p>
        </p:txBody>
      </p:sp>
    </p:spTree>
    <p:extLst>
      <p:ext uri="{BB962C8B-B14F-4D97-AF65-F5344CB8AC3E}">
        <p14:creationId xmlns:p14="http://schemas.microsoft.com/office/powerpoint/2010/main" val="59169426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lipArt Placeholder 2"/>
          <p:cNvSpPr>
            <a:spLocks noGrp="1"/>
          </p:cNvSpPr>
          <p:nvPr>
            <p:ph type="clipArt" sz="half" idx="1"/>
          </p:nvPr>
        </p:nvSpPr>
        <p:spPr>
          <a:xfrm>
            <a:off x="457200" y="1981200"/>
            <a:ext cx="4038600" cy="3886200"/>
          </a:xfrm>
        </p:spPr>
        <p:txBody>
          <a:bodyPr/>
          <a:lstStyle/>
          <a:p>
            <a:r>
              <a:rPr lang="en-US" dirty="0"/>
              <a:t>Click icon to add clip art</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8364151F-E22A-4E1F-80D9-891E81A57684}" type="slidenum">
              <a:rPr lang="en-US" altLang="en-US"/>
              <a:pPr/>
              <a:t>‹#›</a:t>
            </a:fld>
            <a:endParaRPr lang="en-US" alt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dirty="0"/>
          </a:p>
        </p:txBody>
      </p:sp>
    </p:spTree>
    <p:extLst>
      <p:ext uri="{BB962C8B-B14F-4D97-AF65-F5344CB8AC3E}">
        <p14:creationId xmlns:p14="http://schemas.microsoft.com/office/powerpoint/2010/main" val="880121469"/>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F7C54018-77D9-4F9E-B61C-ADBB8299D2A9}" type="slidenum">
              <a:rPr lang="en-US" altLang="en-US"/>
              <a:pPr/>
              <a:t>‹#›</a:t>
            </a:fld>
            <a:endParaRPr lang="en-US" alt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dirty="0"/>
          </a:p>
        </p:txBody>
      </p:sp>
    </p:spTree>
    <p:extLst>
      <p:ext uri="{BB962C8B-B14F-4D97-AF65-F5344CB8AC3E}">
        <p14:creationId xmlns:p14="http://schemas.microsoft.com/office/powerpoint/2010/main" val="7461668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74897187-BCAA-470B-862C-7D8D4EF39AE1}" type="slidenum">
              <a:rPr lang="en-US" altLang="en-US"/>
              <a:pPr/>
              <a:t>‹#›</a:t>
            </a:fld>
            <a:endParaRPr lang="en-US" alt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dirty="0"/>
          </a:p>
        </p:txBody>
      </p:sp>
    </p:spTree>
    <p:extLst>
      <p:ext uri="{BB962C8B-B14F-4D97-AF65-F5344CB8AC3E}">
        <p14:creationId xmlns:p14="http://schemas.microsoft.com/office/powerpoint/2010/main" val="54894520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72FDC3A4-3ECB-4CC5-8031-F712224A9F4A}"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97780468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AA163D5B-07E7-4F0E-BCB2-32B96E85206D}"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345304318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D8242185-4B3A-4B3C-B1A3-48131BA4B7C1}"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395224913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dirty="0"/>
          </a:p>
        </p:txBody>
      </p:sp>
      <p:sp>
        <p:nvSpPr>
          <p:cNvPr id="8" name="Slide Number Placeholder 7"/>
          <p:cNvSpPr>
            <a:spLocks noGrp="1"/>
          </p:cNvSpPr>
          <p:nvPr>
            <p:ph type="sldNum" sz="quarter" idx="11"/>
          </p:nvPr>
        </p:nvSpPr>
        <p:spPr/>
        <p:txBody>
          <a:bodyPr/>
          <a:lstStyle>
            <a:lvl1pPr>
              <a:defRPr/>
            </a:lvl1pPr>
          </a:lstStyle>
          <a:p>
            <a:fld id="{D0775048-FC03-4291-928B-BDB9F655CF73}" type="slidenum">
              <a:rPr lang="en-US" altLang="en-US"/>
              <a:pPr/>
              <a:t>‹#›</a:t>
            </a:fld>
            <a:endParaRPr lang="en-US" altLang="en-US" dirty="0"/>
          </a:p>
        </p:txBody>
      </p:sp>
      <p:sp>
        <p:nvSpPr>
          <p:cNvPr id="9" name="Date Placeholder 8"/>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20065104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dirty="0"/>
          </a:p>
        </p:txBody>
      </p:sp>
      <p:sp>
        <p:nvSpPr>
          <p:cNvPr id="4" name="Slide Number Placeholder 3"/>
          <p:cNvSpPr>
            <a:spLocks noGrp="1"/>
          </p:cNvSpPr>
          <p:nvPr>
            <p:ph type="sldNum" sz="quarter" idx="11"/>
          </p:nvPr>
        </p:nvSpPr>
        <p:spPr/>
        <p:txBody>
          <a:bodyPr/>
          <a:lstStyle>
            <a:lvl1pPr>
              <a:defRPr/>
            </a:lvl1pPr>
          </a:lstStyle>
          <a:p>
            <a:fld id="{EF195582-20C7-4B36-B562-5BE424F7108D}" type="slidenum">
              <a:rPr lang="en-US" altLang="en-US"/>
              <a:pPr/>
              <a:t>‹#›</a:t>
            </a:fld>
            <a:endParaRPr lang="en-US" altLang="en-US" dirty="0"/>
          </a:p>
        </p:txBody>
      </p:sp>
      <p:sp>
        <p:nvSpPr>
          <p:cNvPr id="5" name="Date Placeholder 4"/>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74697862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dirty="0"/>
          </a:p>
        </p:txBody>
      </p:sp>
      <p:sp>
        <p:nvSpPr>
          <p:cNvPr id="3" name="Slide Number Placeholder 2"/>
          <p:cNvSpPr>
            <a:spLocks noGrp="1"/>
          </p:cNvSpPr>
          <p:nvPr>
            <p:ph type="sldNum" sz="quarter" idx="11"/>
          </p:nvPr>
        </p:nvSpPr>
        <p:spPr/>
        <p:txBody>
          <a:bodyPr/>
          <a:lstStyle>
            <a:lvl1pPr>
              <a:defRPr/>
            </a:lvl1pPr>
          </a:lstStyle>
          <a:p>
            <a:fld id="{C3E3C68F-1F6D-40C9-9574-8D30D2C4248C}" type="slidenum">
              <a:rPr lang="en-US" altLang="en-US"/>
              <a:pPr/>
              <a:t>‹#›</a:t>
            </a:fld>
            <a:endParaRPr lang="en-US" altLang="en-US" dirty="0"/>
          </a:p>
        </p:txBody>
      </p:sp>
      <p:sp>
        <p:nvSpPr>
          <p:cNvPr id="4" name="Date Placeholder 3"/>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6496593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E87432F6-7821-4653-A61A-EEA69F8A5E0C}"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708405205"/>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4B6CA6EF-D364-49C2-8EF9-0228E40A8C93}"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80873163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dirty="0"/>
          </a:p>
        </p:txBody>
      </p:sp>
      <p:sp>
        <p:nvSpPr>
          <p:cNvPr id="8909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90A2963-3AE2-4712-B816-981AE9D70521}" type="slidenum">
              <a:rPr lang="en-US" altLang="en-US"/>
              <a:pPr/>
              <a:t>‹#›</a:t>
            </a:fld>
            <a:endParaRPr lang="en-US" altLang="en-US" dirty="0"/>
          </a:p>
        </p:txBody>
      </p:sp>
      <p:grpSp>
        <p:nvGrpSpPr>
          <p:cNvPr id="89092" name="Group 4"/>
          <p:cNvGrpSpPr>
            <a:grpSpLocks/>
          </p:cNvGrpSpPr>
          <p:nvPr/>
        </p:nvGrpSpPr>
        <p:grpSpPr bwMode="auto">
          <a:xfrm>
            <a:off x="0" y="0"/>
            <a:ext cx="9144000" cy="546100"/>
            <a:chOff x="0" y="0"/>
            <a:chExt cx="5760" cy="344"/>
          </a:xfrm>
        </p:grpSpPr>
        <p:sp>
          <p:nvSpPr>
            <p:cNvPr id="890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dirty="0">
                <a:latin typeface="Times New Roman" pitchFamily="18" charset="0"/>
              </a:endParaRPr>
            </a:p>
          </p:txBody>
        </p:sp>
        <p:sp>
          <p:nvSpPr>
            <p:cNvPr id="890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8909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hlink"/>
                </a:solidFill>
              </a:endParaRPr>
            </a:p>
          </p:txBody>
        </p:sp>
        <p:sp>
          <p:nvSpPr>
            <p:cNvPr id="8909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hlink"/>
                </a:solidFill>
              </a:endParaRPr>
            </a:p>
          </p:txBody>
        </p:sp>
        <p:sp>
          <p:nvSpPr>
            <p:cNvPr id="8909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accent2"/>
                </a:solidFill>
              </a:endParaRPr>
            </a:p>
          </p:txBody>
        </p:sp>
        <p:sp>
          <p:nvSpPr>
            <p:cNvPr id="8909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hlink"/>
                </a:solidFill>
              </a:endParaRPr>
            </a:p>
          </p:txBody>
        </p:sp>
        <p:sp>
          <p:nvSpPr>
            <p:cNvPr id="8909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dirty="0">
                <a:latin typeface="Times New Roman" pitchFamily="18" charset="0"/>
              </a:endParaRPr>
            </a:p>
          </p:txBody>
        </p:sp>
        <p:sp>
          <p:nvSpPr>
            <p:cNvPr id="8910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accent2"/>
                </a:solidFill>
              </a:endParaRPr>
            </a:p>
          </p:txBody>
        </p:sp>
        <p:sp>
          <p:nvSpPr>
            <p:cNvPr id="8910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chemeClr val="accent2"/>
                </a:solidFill>
              </a:endParaRPr>
            </a:p>
          </p:txBody>
        </p:sp>
      </p:grpSp>
      <p:sp>
        <p:nvSpPr>
          <p:cNvPr id="89102"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9103"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910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ransition spd="slow"/>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2514600" y="2324255"/>
            <a:ext cx="6480175" cy="1215717"/>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wrap="square">
            <a:spAutoFit/>
          </a:bodyPr>
          <a:lstStyle/>
          <a:p>
            <a:pPr algn="ctr"/>
            <a:r>
              <a:rPr lang="en-US" altLang="en-US" sz="3300" dirty="0">
                <a:solidFill>
                  <a:schemeClr val="bg1"/>
                </a:solidFill>
              </a:rPr>
              <a:t>FY 2023-24 Budget Presentation</a:t>
            </a:r>
            <a:br>
              <a:rPr lang="en-US" altLang="en-US" sz="3300" dirty="0">
                <a:solidFill>
                  <a:schemeClr val="bg1"/>
                </a:solidFill>
              </a:rPr>
            </a:br>
            <a:endParaRPr lang="en-US" altLang="en-US" sz="4000" dirty="0">
              <a:solidFill>
                <a:schemeClr val="bg1"/>
              </a:solidFill>
            </a:endParaRPr>
          </a:p>
        </p:txBody>
      </p:sp>
      <p:sp>
        <p:nvSpPr>
          <p:cNvPr id="35845" name="Rectangle 5"/>
          <p:cNvSpPr>
            <a:spLocks noChangeArrowheads="1"/>
          </p:cNvSpPr>
          <p:nvPr/>
        </p:nvSpPr>
        <p:spPr bwMode="auto">
          <a:xfrm>
            <a:off x="3186544" y="381000"/>
            <a:ext cx="5652656"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dirty="0">
                <a:solidFill>
                  <a:schemeClr val="accent2"/>
                </a:solidFill>
              </a:rPr>
              <a:t>City of Stamford </a:t>
            </a:r>
          </a:p>
          <a:p>
            <a:r>
              <a:rPr lang="en-US" altLang="en-US" sz="3000" b="1" dirty="0">
                <a:solidFill>
                  <a:srgbClr val="FF0000"/>
                </a:solidFill>
              </a:rPr>
              <a:t>Emergency</a:t>
            </a:r>
            <a:r>
              <a:rPr lang="en-US" altLang="en-US" sz="3000" b="1" dirty="0">
                <a:solidFill>
                  <a:schemeClr val="accent2"/>
                </a:solidFill>
              </a:rPr>
              <a:t> </a:t>
            </a:r>
            <a:r>
              <a:rPr lang="en-US" altLang="en-US" sz="3000" b="1" dirty="0">
                <a:solidFill>
                  <a:srgbClr val="FF0000"/>
                </a:solidFill>
              </a:rPr>
              <a:t>Communications</a:t>
            </a:r>
          </a:p>
        </p:txBody>
      </p:sp>
      <p:pic>
        <p:nvPicPr>
          <p:cNvPr id="1026" name="Picture 2" descr="http://tse1.mm.bing.net/th?&amp;id=JN.sAbfTz7oVgFn7cqJ7CTGiw&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599" y="4315575"/>
            <a:ext cx="1981201" cy="2466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500" b="1" i="1" dirty="0">
                <a:solidFill>
                  <a:schemeClr val="bg2"/>
                </a:solidFill>
              </a:rPr>
              <a:t>911 Communications Center</a:t>
            </a:r>
          </a:p>
        </p:txBody>
      </p:sp>
      <p:sp>
        <p:nvSpPr>
          <p:cNvPr id="3" name="Content Placeholder 2"/>
          <p:cNvSpPr>
            <a:spLocks noGrp="1"/>
          </p:cNvSpPr>
          <p:nvPr>
            <p:ph idx="1"/>
          </p:nvPr>
        </p:nvSpPr>
        <p:spPr>
          <a:xfrm>
            <a:off x="474578" y="1371600"/>
            <a:ext cx="6231022" cy="1676400"/>
          </a:xfrm>
        </p:spPr>
        <p:txBody>
          <a:bodyPr/>
          <a:lstStyle/>
          <a:p>
            <a:pPr marL="0" indent="0">
              <a:buNone/>
            </a:pPr>
            <a:r>
              <a:rPr lang="en-US" sz="1600" b="1" dirty="0"/>
              <a:t>Mission </a:t>
            </a:r>
          </a:p>
          <a:p>
            <a:pPr marL="0" indent="0">
              <a:spcBef>
                <a:spcPts val="0"/>
              </a:spcBef>
              <a:buNone/>
            </a:pPr>
            <a:r>
              <a:rPr lang="en-US" sz="1600" dirty="0"/>
              <a:t>The mission of the Emergency Communications Center is to serve as the vital link between the citizens and the emergency responders of the City of Stamford by providing emergency and non-emergency services in a prompt, courteous and efficient manner.</a:t>
            </a:r>
          </a:p>
          <a:p>
            <a:pPr marL="0" indent="0">
              <a:buNone/>
            </a:pPr>
            <a:endParaRPr lang="en-US" sz="1050" dirty="0"/>
          </a:p>
          <a:p>
            <a:pPr marL="0" indent="0">
              <a:buNone/>
            </a:pPr>
            <a:endParaRPr lang="en-US" sz="1050" dirty="0"/>
          </a:p>
          <a:p>
            <a:pPr marL="0" indent="0">
              <a:buNone/>
            </a:pPr>
            <a:endParaRPr lang="en-US" sz="2000" dirty="0"/>
          </a:p>
        </p:txBody>
      </p:sp>
      <p:sp>
        <p:nvSpPr>
          <p:cNvPr id="4" name="Slide Number Placeholder 3"/>
          <p:cNvSpPr>
            <a:spLocks noGrp="1"/>
          </p:cNvSpPr>
          <p:nvPr>
            <p:ph type="sldNum" sz="quarter" idx="11"/>
          </p:nvPr>
        </p:nvSpPr>
        <p:spPr/>
        <p:txBody>
          <a:bodyPr/>
          <a:lstStyle/>
          <a:p>
            <a:fld id="{72FDC3A4-3ECB-4CC5-8031-F712224A9F4A}" type="slidenum">
              <a:rPr lang="en-US" altLang="en-US" smtClean="0"/>
              <a:pPr/>
              <a:t>2</a:t>
            </a:fld>
            <a:endParaRPr lang="en-US" altLang="en-US" dirty="0"/>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8727" y="1589314"/>
            <a:ext cx="166254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ontent Placeholder 6">
            <a:extLst>
              <a:ext uri="{FF2B5EF4-FFF2-40B4-BE49-F238E27FC236}">
                <a16:creationId xmlns:a16="http://schemas.microsoft.com/office/drawing/2014/main" id="{0FC76D7F-B0C6-475C-9D82-3B81041E176D}"/>
              </a:ext>
            </a:extLst>
          </p:cNvPr>
          <p:cNvGraphicFramePr>
            <a:graphicFrameLocks/>
          </p:cNvGraphicFramePr>
          <p:nvPr>
            <p:extLst>
              <p:ext uri="{D42A27DB-BD31-4B8C-83A1-F6EECF244321}">
                <p14:modId xmlns:p14="http://schemas.microsoft.com/office/powerpoint/2010/main" val="340553246"/>
              </p:ext>
            </p:extLst>
          </p:nvPr>
        </p:nvGraphicFramePr>
        <p:xfrm>
          <a:off x="457200" y="3406140"/>
          <a:ext cx="8229600" cy="29489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419100">
                <a:tc>
                  <a:txBody>
                    <a:bodyPr/>
                    <a:lstStyle/>
                    <a:p>
                      <a:r>
                        <a:rPr lang="en-US" sz="1400" dirty="0"/>
                        <a:t>Programs</a:t>
                      </a:r>
                    </a:p>
                  </a:txBody>
                  <a:tcPr/>
                </a:tc>
                <a:tc>
                  <a:txBody>
                    <a:bodyPr/>
                    <a:lstStyle/>
                    <a:p>
                      <a:r>
                        <a:rPr lang="en-US" sz="1400" dirty="0"/>
                        <a:t>Services</a:t>
                      </a:r>
                      <a:r>
                        <a:rPr lang="en-US" sz="1400" baseline="0" dirty="0"/>
                        <a:t> Provided</a:t>
                      </a:r>
                      <a:endParaRPr lang="en-US" sz="1400" dirty="0"/>
                    </a:p>
                  </a:txBody>
                  <a:tcPr/>
                </a:tc>
                <a:extLst>
                  <a:ext uri="{0D108BD9-81ED-4DB2-BD59-A6C34878D82A}">
                    <a16:rowId xmlns:a16="http://schemas.microsoft.com/office/drawing/2014/main" val="10000"/>
                  </a:ext>
                </a:extLst>
              </a:tr>
              <a:tr h="617220">
                <a:tc>
                  <a:txBody>
                    <a:bodyPr/>
                    <a:lstStyle/>
                    <a:p>
                      <a:r>
                        <a:rPr lang="en-US" sz="1400" dirty="0">
                          <a:solidFill>
                            <a:schemeClr val="accent5">
                              <a:lumMod val="50000"/>
                            </a:schemeClr>
                          </a:solidFill>
                        </a:rPr>
                        <a:t>911 Emergency Services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Provide trained 911 telecommunication services with personnel.</a:t>
                      </a:r>
                    </a:p>
                    <a:p>
                      <a:pPr marL="285750" indent="-285750">
                        <a:buFont typeface="Arial" panose="020B0604020202020204" pitchFamily="34" charset="0"/>
                        <a:buChar char="•"/>
                      </a:pPr>
                      <a:r>
                        <a:rPr lang="en-US" sz="1400" dirty="0"/>
                        <a:t>Process calls for service appropriately and respond to other public needs promptly within</a:t>
                      </a:r>
                      <a:r>
                        <a:rPr lang="en-US" sz="1400" baseline="0" dirty="0"/>
                        <a:t> </a:t>
                      </a:r>
                      <a:r>
                        <a:rPr lang="en-US" sz="1400" dirty="0"/>
                        <a:t>State Guidelines.</a:t>
                      </a:r>
                    </a:p>
                    <a:p>
                      <a:pPr marL="285750" indent="-285750">
                        <a:buFont typeface="Arial" panose="020B0604020202020204" pitchFamily="34" charset="0"/>
                        <a:buChar char="•"/>
                      </a:pPr>
                      <a:r>
                        <a:rPr lang="en-US" sz="1400" dirty="0"/>
                        <a:t>Perform</a:t>
                      </a:r>
                      <a:r>
                        <a:rPr lang="en-US" sz="1400" baseline="0" dirty="0"/>
                        <a:t> Emergency Medical Dispatch (EMD</a:t>
                      </a:r>
                      <a:r>
                        <a:rPr lang="en-US" sz="1400" baseline="0"/>
                        <a:t>) for </a:t>
                      </a:r>
                      <a:r>
                        <a:rPr lang="en-US" sz="1400" baseline="0" dirty="0"/>
                        <a:t>accurate medical response</a:t>
                      </a:r>
                      <a:endParaRPr lang="en-US" sz="1400" dirty="0"/>
                    </a:p>
                    <a:p>
                      <a:pPr marL="285750" indent="-285750">
                        <a:buFont typeface="Arial" panose="020B0604020202020204" pitchFamily="34" charset="0"/>
                        <a:buChar char="•"/>
                      </a:pPr>
                      <a:r>
                        <a:rPr lang="en-US" sz="1400" dirty="0"/>
                        <a:t>State Standard</a:t>
                      </a:r>
                      <a:r>
                        <a:rPr lang="en-US" sz="1400" baseline="0" dirty="0"/>
                        <a:t> requires that 90% of all 911 calls received by PSAP be answered in 10 seconds or less.</a:t>
                      </a:r>
                    </a:p>
                  </a:txBody>
                  <a:tcPr/>
                </a:tc>
                <a:extLst>
                  <a:ext uri="{0D108BD9-81ED-4DB2-BD59-A6C34878D82A}">
                    <a16:rowId xmlns:a16="http://schemas.microsoft.com/office/drawing/2014/main" val="10001"/>
                  </a:ext>
                </a:extLst>
              </a:tr>
              <a:tr h="419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5">
                              <a:lumMod val="50000"/>
                            </a:schemeClr>
                          </a:solidFill>
                        </a:rPr>
                        <a:t>Non-Emergency</a:t>
                      </a:r>
                      <a:r>
                        <a:rPr lang="en-US" sz="1400" baseline="0" dirty="0">
                          <a:solidFill>
                            <a:schemeClr val="accent5">
                              <a:lumMod val="50000"/>
                            </a:schemeClr>
                          </a:solidFill>
                        </a:rPr>
                        <a:t> </a:t>
                      </a:r>
                      <a:r>
                        <a:rPr lang="en-US" sz="1400" dirty="0">
                          <a:solidFill>
                            <a:schemeClr val="accent5">
                              <a:lumMod val="50000"/>
                            </a:schemeClr>
                          </a:solidFill>
                        </a:rPr>
                        <a:t> Services</a:t>
                      </a:r>
                    </a:p>
                    <a:p>
                      <a:endParaRPr lang="en-US" sz="1400" dirty="0">
                        <a:solidFill>
                          <a:schemeClr val="accent5">
                            <a:lumMod val="50000"/>
                          </a:schemeClr>
                        </a:solidFill>
                      </a:endParaRPr>
                    </a:p>
                  </a:txBody>
                  <a:tcPr/>
                </a:tc>
                <a:tc>
                  <a:txBody>
                    <a:bodyPr/>
                    <a:lstStyle/>
                    <a:p>
                      <a:pPr marL="285750" indent="-285750">
                        <a:buFont typeface="Arial" panose="020B0604020202020204" pitchFamily="34" charset="0"/>
                        <a:buChar char="•"/>
                      </a:pPr>
                      <a:r>
                        <a:rPr lang="en-US" sz="1400" dirty="0"/>
                        <a:t>Process Police and</a:t>
                      </a:r>
                      <a:r>
                        <a:rPr lang="en-US" sz="1400" baseline="0" dirty="0"/>
                        <a:t> </a:t>
                      </a:r>
                      <a:r>
                        <a:rPr lang="en-US" sz="1400" dirty="0"/>
                        <a:t>Fire non-Emergency inquiries.</a:t>
                      </a:r>
                    </a:p>
                    <a:p>
                      <a:pPr marL="285750" indent="-285750">
                        <a:buFont typeface="Arial" panose="020B0604020202020204" pitchFamily="34" charset="0"/>
                        <a:buChar char="•"/>
                      </a:pPr>
                      <a:r>
                        <a:rPr lang="en-US" sz="1400" dirty="0"/>
                        <a:t>Referrals</a:t>
                      </a:r>
                      <a:r>
                        <a:rPr lang="en-US" sz="1400" baseline="0" dirty="0"/>
                        <a:t> to Mental Health and Social Service Units</a:t>
                      </a:r>
                      <a:r>
                        <a:rPr lang="en-US" sz="1400" dirty="0"/>
                        <a:t> </a:t>
                      </a:r>
                    </a:p>
                    <a:p>
                      <a:pPr marL="285750" indent="-285750">
                        <a:buFont typeface="Arial" panose="020B0604020202020204" pitchFamily="34" charset="0"/>
                        <a:buChar char="•"/>
                      </a:pPr>
                      <a:r>
                        <a:rPr lang="en-US" sz="1400" dirty="0"/>
                        <a:t>Other Non-emergency</a:t>
                      </a:r>
                      <a:r>
                        <a:rPr lang="en-US" sz="1400" baseline="0" dirty="0"/>
                        <a:t> citizen services.</a:t>
                      </a:r>
                    </a:p>
                    <a:p>
                      <a:pPr marL="285750" indent="-285750">
                        <a:buFont typeface="Arial" panose="020B0604020202020204" pitchFamily="34" charset="0"/>
                        <a:buChar char="•"/>
                      </a:pPr>
                      <a:endParaRPr lang="en-US"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2025909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bwMode="auto">
          <a:xfrm>
            <a:off x="4409109" y="2895601"/>
            <a:ext cx="0" cy="32136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457200" y="469900"/>
            <a:ext cx="8534400" cy="990600"/>
          </a:xfrm>
        </p:spPr>
        <p:txBody>
          <a:bodyPr/>
          <a:lstStyle/>
          <a:p>
            <a:r>
              <a:rPr lang="en-US" sz="2500" b="1" i="1" dirty="0">
                <a:solidFill>
                  <a:schemeClr val="bg2"/>
                </a:solidFill>
                <a:latin typeface="+mn-lt"/>
              </a:rPr>
              <a:t>Emergency Communications</a:t>
            </a:r>
            <a:br>
              <a:rPr lang="en-US" sz="2500" b="1" i="1" dirty="0">
                <a:solidFill>
                  <a:schemeClr val="bg2"/>
                </a:solidFill>
                <a:latin typeface="+mn-lt"/>
              </a:rPr>
            </a:br>
            <a:r>
              <a:rPr lang="en-US" sz="2500" b="1" i="1" dirty="0">
                <a:solidFill>
                  <a:schemeClr val="bg2"/>
                </a:solidFill>
                <a:latin typeface="+mn-lt"/>
              </a:rPr>
              <a:t>Organization Chart</a:t>
            </a:r>
          </a:p>
        </p:txBody>
      </p:sp>
      <p:sp>
        <p:nvSpPr>
          <p:cNvPr id="4" name="Slide Number Placeholder 3"/>
          <p:cNvSpPr>
            <a:spLocks noGrp="1"/>
          </p:cNvSpPr>
          <p:nvPr>
            <p:ph type="sldNum" sz="quarter" idx="11"/>
          </p:nvPr>
        </p:nvSpPr>
        <p:spPr/>
        <p:txBody>
          <a:bodyPr/>
          <a:lstStyle/>
          <a:p>
            <a:fld id="{72FDC3A4-3ECB-4CC5-8031-F712224A9F4A}" type="slidenum">
              <a:rPr lang="en-US" altLang="en-US" smtClean="0"/>
              <a:pPr/>
              <a:t>3</a:t>
            </a:fld>
            <a:endParaRPr lang="en-US" altLang="en-US" dirty="0"/>
          </a:p>
        </p:txBody>
      </p:sp>
      <p:sp>
        <p:nvSpPr>
          <p:cNvPr id="3" name="Rounded Rectangle 2"/>
          <p:cNvSpPr/>
          <p:nvPr/>
        </p:nvSpPr>
        <p:spPr bwMode="auto">
          <a:xfrm>
            <a:off x="2209800" y="1600201"/>
            <a:ext cx="4419600" cy="609600"/>
          </a:xfrm>
          <a:prstGeom prst="roundRect">
            <a:avLst/>
          </a:prstGeom>
          <a:solidFill>
            <a:schemeClr val="accent1">
              <a:alpha val="40000"/>
            </a:schemeClr>
          </a:solidFill>
          <a:ln w="9525" cap="flat" cmpd="sng" algn="ctr">
            <a:solidFill>
              <a:schemeClr val="tx1"/>
            </a:solidFill>
            <a:prstDash val="solid"/>
            <a:round/>
            <a:headEnd type="none" w="med" len="med"/>
            <a:tailEnd type="none" w="med" len="med"/>
          </a:ln>
          <a:effectLst>
            <a:outerShdw blurRad="50800" dist="1016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Arial" charset="0"/>
              </a:rPr>
              <a:t>Emergency Communications Center</a:t>
            </a:r>
          </a:p>
        </p:txBody>
      </p:sp>
      <p:sp>
        <p:nvSpPr>
          <p:cNvPr id="6" name="Rounded Rectangle 5"/>
          <p:cNvSpPr/>
          <p:nvPr/>
        </p:nvSpPr>
        <p:spPr bwMode="auto">
          <a:xfrm>
            <a:off x="2209800" y="2438401"/>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Director of 911</a:t>
            </a:r>
          </a:p>
        </p:txBody>
      </p:sp>
      <p:sp>
        <p:nvSpPr>
          <p:cNvPr id="7" name="Rounded Rectangle 6"/>
          <p:cNvSpPr/>
          <p:nvPr/>
        </p:nvSpPr>
        <p:spPr bwMode="auto">
          <a:xfrm>
            <a:off x="2222500" y="3733800"/>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Public Safety Dispatch Supervisor (5)*</a:t>
            </a:r>
          </a:p>
        </p:txBody>
      </p:sp>
      <p:sp>
        <p:nvSpPr>
          <p:cNvPr id="8" name="Rounded Rectangle 7"/>
          <p:cNvSpPr/>
          <p:nvPr/>
        </p:nvSpPr>
        <p:spPr bwMode="auto">
          <a:xfrm>
            <a:off x="2222500" y="4419600"/>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Public Safety Dispatcher II (4)*</a:t>
            </a:r>
          </a:p>
        </p:txBody>
      </p:sp>
      <p:sp>
        <p:nvSpPr>
          <p:cNvPr id="9" name="Rounded Rectangle 8"/>
          <p:cNvSpPr/>
          <p:nvPr/>
        </p:nvSpPr>
        <p:spPr bwMode="auto">
          <a:xfrm>
            <a:off x="2222500" y="5092700"/>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Public Safety Dispatcher I (29)</a:t>
            </a:r>
          </a:p>
        </p:txBody>
      </p:sp>
      <p:cxnSp>
        <p:nvCxnSpPr>
          <p:cNvPr id="10" name="Straight Connector 9"/>
          <p:cNvCxnSpPr>
            <a:stCxn id="3" idx="2"/>
            <a:endCxn id="6" idx="0"/>
          </p:cNvCxnSpPr>
          <p:nvPr/>
        </p:nvCxnSpPr>
        <p:spPr bwMode="auto">
          <a:xfrm>
            <a:off x="4419600" y="2209801"/>
            <a:ext cx="0" cy="228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4419600" y="3505200"/>
            <a:ext cx="0" cy="228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086600" y="3962400"/>
            <a:ext cx="0" cy="205740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6642100" y="3962400"/>
            <a:ext cx="4445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6642100" y="6019800"/>
            <a:ext cx="4445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6642100" y="4648200"/>
            <a:ext cx="4445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15"/>
          <p:cNvSpPr/>
          <p:nvPr/>
        </p:nvSpPr>
        <p:spPr bwMode="auto">
          <a:xfrm>
            <a:off x="2222500" y="5791200"/>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a:r>
              <a:rPr lang="en-US" dirty="0"/>
              <a:t>Administrative EMD QA &amp;Training </a:t>
            </a:r>
            <a:r>
              <a:rPr lang="en-US" dirty="0" err="1"/>
              <a:t>Coord</a:t>
            </a:r>
            <a:r>
              <a:rPr lang="en-US" dirty="0"/>
              <a:t>.</a:t>
            </a:r>
            <a:endParaRPr kumimoji="0" lang="en-US" sz="1800" b="0" i="0" u="none" strike="noStrike" cap="none" normalizeH="0" baseline="0" dirty="0">
              <a:ln>
                <a:noFill/>
              </a:ln>
              <a:solidFill>
                <a:schemeClr val="tx1"/>
              </a:solidFill>
              <a:effectLst/>
              <a:latin typeface="Arial" charset="0"/>
            </a:endParaRPr>
          </a:p>
        </p:txBody>
      </p:sp>
      <p:cxnSp>
        <p:nvCxnSpPr>
          <p:cNvPr id="17" name="Straight Connector 16"/>
          <p:cNvCxnSpPr/>
          <p:nvPr/>
        </p:nvCxnSpPr>
        <p:spPr bwMode="auto">
          <a:xfrm>
            <a:off x="6642100" y="5321300"/>
            <a:ext cx="4445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ounded Rectangle 22"/>
          <p:cNvSpPr/>
          <p:nvPr/>
        </p:nvSpPr>
        <p:spPr bwMode="auto">
          <a:xfrm>
            <a:off x="2209800" y="3120336"/>
            <a:ext cx="4419600" cy="457200"/>
          </a:xfrm>
          <a:prstGeom prst="roundRect">
            <a:avLst/>
          </a:prstGeom>
          <a:solidFill>
            <a:schemeClr val="bg1"/>
          </a:solidFill>
          <a:ln w="9525"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a:r>
              <a:rPr lang="en-US" dirty="0"/>
              <a:t>Assistant Director 911 (VACANT)</a:t>
            </a:r>
          </a:p>
        </p:txBody>
      </p:sp>
      <p:sp>
        <p:nvSpPr>
          <p:cNvPr id="29" name="Title 1"/>
          <p:cNvSpPr txBox="1">
            <a:spLocks/>
          </p:cNvSpPr>
          <p:nvPr/>
        </p:nvSpPr>
        <p:spPr bwMode="auto">
          <a:xfrm>
            <a:off x="609600" y="6386857"/>
            <a:ext cx="8534400" cy="205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a:lstStyle>
          <a:p>
            <a:r>
              <a:rPr lang="en-US" sz="1400" b="1" i="1" kern="0" dirty="0">
                <a:latin typeface="+mn-lt"/>
              </a:rPr>
              <a:t>* = Proposed Positions</a:t>
            </a:r>
          </a:p>
        </p:txBody>
      </p:sp>
    </p:spTree>
    <p:extLst>
      <p:ext uri="{BB962C8B-B14F-4D97-AF65-F5344CB8AC3E}">
        <p14:creationId xmlns:p14="http://schemas.microsoft.com/office/powerpoint/2010/main" val="134728557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se1.mm.bing.net/th?&amp;id=JN.sAbfTz7oVgFn7cqJ7CTGiw&amp;w=300&amp;h=300&amp;c=0&amp;pid=1.9&amp;rs=0&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fld id="{CBBBF2EB-0ABC-420B-9A3A-3FEA6EB3E239}" type="slidenum">
              <a:rPr lang="en-US" altLang="en-US" smtClean="0"/>
              <a:pPr/>
              <a:t>4</a:t>
            </a:fld>
            <a:endParaRPr lang="en-US" altLang="en-US" dirty="0"/>
          </a:p>
        </p:txBody>
      </p:sp>
      <p:sp>
        <p:nvSpPr>
          <p:cNvPr id="7" name="Title 1">
            <a:extLst>
              <a:ext uri="{FF2B5EF4-FFF2-40B4-BE49-F238E27FC236}">
                <a16:creationId xmlns:a16="http://schemas.microsoft.com/office/drawing/2014/main" id="{9E82F723-3897-472E-A317-31BF472EB1C7}"/>
              </a:ext>
            </a:extLst>
          </p:cNvPr>
          <p:cNvSpPr txBox="1">
            <a:spLocks/>
          </p:cNvSpPr>
          <p:nvPr/>
        </p:nvSpPr>
        <p:spPr bwMode="auto">
          <a:xfrm>
            <a:off x="609600" y="464928"/>
            <a:ext cx="5943600" cy="582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a:lstStyle>
          <a:p>
            <a:r>
              <a:rPr lang="en-US" sz="2500" b="1" i="1" kern="0" dirty="0">
                <a:solidFill>
                  <a:schemeClr val="bg2"/>
                </a:solidFill>
                <a:latin typeface="+mn-lt"/>
              </a:rPr>
              <a:t>Performance Metrics – 9-1-1 Calls</a:t>
            </a:r>
          </a:p>
        </p:txBody>
      </p:sp>
      <p:graphicFrame>
        <p:nvGraphicFramePr>
          <p:cNvPr id="3" name="Object 2"/>
          <p:cNvGraphicFramePr>
            <a:graphicFrameLocks noChangeAspect="1"/>
          </p:cNvGraphicFramePr>
          <p:nvPr>
            <p:extLst>
              <p:ext uri="{D42A27DB-BD31-4B8C-83A1-F6EECF244321}">
                <p14:modId xmlns:p14="http://schemas.microsoft.com/office/powerpoint/2010/main" val="2343697943"/>
              </p:ext>
            </p:extLst>
          </p:nvPr>
        </p:nvGraphicFramePr>
        <p:xfrm>
          <a:off x="304800" y="1451777"/>
          <a:ext cx="7982481" cy="4449040"/>
        </p:xfrm>
        <a:graphic>
          <a:graphicData uri="http://schemas.openxmlformats.org/presentationml/2006/ole">
            <mc:AlternateContent xmlns:mc="http://schemas.openxmlformats.org/markup-compatibility/2006">
              <mc:Choice xmlns:v="urn:schemas-microsoft-com:vml" Requires="v">
                <p:oleObj name="Worksheet" r:id="rId4" imgW="5895867" imgH="3286082" progId="Excel.Sheet.12">
                  <p:embed/>
                </p:oleObj>
              </mc:Choice>
              <mc:Fallback>
                <p:oleObj name="Worksheet" r:id="rId4" imgW="5895867" imgH="3286082" progId="Excel.Sheet.12">
                  <p:embed/>
                  <p:pic>
                    <p:nvPicPr>
                      <p:cNvPr id="0" name=""/>
                      <p:cNvPicPr/>
                      <p:nvPr/>
                    </p:nvPicPr>
                    <p:blipFill>
                      <a:blip r:embed="rId5"/>
                      <a:stretch>
                        <a:fillRect/>
                      </a:stretch>
                    </p:blipFill>
                    <p:spPr>
                      <a:xfrm>
                        <a:off x="304800" y="1451777"/>
                        <a:ext cx="7982481" cy="4449040"/>
                      </a:xfrm>
                      <a:prstGeom prst="rect">
                        <a:avLst/>
                      </a:prstGeom>
                    </p:spPr>
                  </p:pic>
                </p:oleObj>
              </mc:Fallback>
            </mc:AlternateContent>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2FDC3A4-3ECB-4CC5-8031-F712224A9F4A}" type="slidenum">
              <a:rPr lang="en-US" altLang="en-US" smtClean="0"/>
              <a:pPr/>
              <a:t>5</a:t>
            </a:fld>
            <a:endParaRPr lang="en-US" altLang="en-US" dirty="0"/>
          </a:p>
        </p:txBody>
      </p:sp>
      <p:pic>
        <p:nvPicPr>
          <p:cNvPr id="7" name="Picture 2" descr="http://tse1.mm.bing.net/th?&amp;id=JN.sAbfTz7oVgFn7cqJ7CTGiw&amp;w=300&amp;h=300&amp;c=0&amp;pid=1.9&amp;rs=0&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EB1631A8-FB0E-4CB0-9F18-7403C1FF629E}"/>
              </a:ext>
            </a:extLst>
          </p:cNvPr>
          <p:cNvSpPr txBox="1">
            <a:spLocks/>
          </p:cNvSpPr>
          <p:nvPr/>
        </p:nvSpPr>
        <p:spPr bwMode="auto">
          <a:xfrm>
            <a:off x="609600" y="464928"/>
            <a:ext cx="5943600" cy="582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a:lstStyle>
          <a:p>
            <a:r>
              <a:rPr lang="en-US" sz="2500" b="1" i="1" kern="0" dirty="0">
                <a:solidFill>
                  <a:schemeClr val="bg2"/>
                </a:solidFill>
                <a:latin typeface="+mn-lt"/>
              </a:rPr>
              <a:t>2023-2024 Fiscal Year Items of Note</a:t>
            </a:r>
          </a:p>
        </p:txBody>
      </p:sp>
      <p:pic>
        <p:nvPicPr>
          <p:cNvPr id="2" name="Picture 1"/>
          <p:cNvPicPr>
            <a:picLocks noChangeAspect="1"/>
          </p:cNvPicPr>
          <p:nvPr/>
        </p:nvPicPr>
        <p:blipFill>
          <a:blip r:embed="rId4"/>
          <a:stretch>
            <a:fillRect/>
          </a:stretch>
        </p:blipFill>
        <p:spPr>
          <a:xfrm>
            <a:off x="838200" y="1176270"/>
            <a:ext cx="5944872" cy="5271289"/>
          </a:xfrm>
          <a:prstGeom prst="rect">
            <a:avLst/>
          </a:prstGeom>
        </p:spPr>
      </p:pic>
    </p:spTree>
    <p:extLst>
      <p:ext uri="{BB962C8B-B14F-4D97-AF65-F5344CB8AC3E}">
        <p14:creationId xmlns:p14="http://schemas.microsoft.com/office/powerpoint/2010/main" val="312047649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2FDC3A4-3ECB-4CC5-8031-F712224A9F4A}" type="slidenum">
              <a:rPr lang="en-US" altLang="en-US" smtClean="0"/>
              <a:pPr/>
              <a:t>6</a:t>
            </a:fld>
            <a:endParaRPr lang="en-US" altLang="en-US" dirty="0"/>
          </a:p>
        </p:txBody>
      </p:sp>
      <p:pic>
        <p:nvPicPr>
          <p:cNvPr id="7" name="Picture 2" descr="http://tse1.mm.bing.net/th?&amp;id=JN.sAbfTz7oVgFn7cqJ7CTGiw&amp;w=300&amp;h=300&amp;c=0&amp;pid=1.9&amp;rs=0&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EB1631A8-FB0E-4CB0-9F18-7403C1FF629E}"/>
              </a:ext>
            </a:extLst>
          </p:cNvPr>
          <p:cNvSpPr txBox="1">
            <a:spLocks/>
          </p:cNvSpPr>
          <p:nvPr/>
        </p:nvSpPr>
        <p:spPr bwMode="auto">
          <a:xfrm>
            <a:off x="609600" y="464928"/>
            <a:ext cx="5943600" cy="582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a:lstStyle>
          <a:p>
            <a:r>
              <a:rPr lang="en-US" sz="2500" b="1" i="1" kern="0" dirty="0">
                <a:solidFill>
                  <a:schemeClr val="bg2"/>
                </a:solidFill>
                <a:latin typeface="+mn-lt"/>
              </a:rPr>
              <a:t>2023-2024 Fiscal Year Items of Note</a:t>
            </a:r>
          </a:p>
        </p:txBody>
      </p:sp>
      <p:sp>
        <p:nvSpPr>
          <p:cNvPr id="6" name="Title 1">
            <a:extLst>
              <a:ext uri="{FF2B5EF4-FFF2-40B4-BE49-F238E27FC236}">
                <a16:creationId xmlns:a16="http://schemas.microsoft.com/office/drawing/2014/main" id="{7EC24D2B-816F-45EE-8D90-94BB98F5C915}"/>
              </a:ext>
            </a:extLst>
          </p:cNvPr>
          <p:cNvSpPr txBox="1">
            <a:spLocks/>
          </p:cNvSpPr>
          <p:nvPr/>
        </p:nvSpPr>
        <p:spPr bwMode="auto">
          <a:xfrm>
            <a:off x="-9939" y="5861424"/>
            <a:ext cx="9144000" cy="582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a:lstStyle>
          <a:p>
            <a:pPr algn="ctr"/>
            <a:r>
              <a:rPr lang="en-US" sz="2500" b="1" i="1" kern="0" dirty="0">
                <a:solidFill>
                  <a:schemeClr val="bg2"/>
                </a:solidFill>
                <a:latin typeface="+mn-lt"/>
              </a:rPr>
              <a:t>Questions?</a:t>
            </a:r>
          </a:p>
        </p:txBody>
      </p:sp>
      <p:pic>
        <p:nvPicPr>
          <p:cNvPr id="2" name="Picture 1"/>
          <p:cNvPicPr>
            <a:picLocks noChangeAspect="1"/>
          </p:cNvPicPr>
          <p:nvPr/>
        </p:nvPicPr>
        <p:blipFill>
          <a:blip r:embed="rId4"/>
          <a:stretch>
            <a:fillRect/>
          </a:stretch>
        </p:blipFill>
        <p:spPr>
          <a:xfrm>
            <a:off x="838200" y="1529541"/>
            <a:ext cx="5945729" cy="3798918"/>
          </a:xfrm>
          <a:prstGeom prst="rect">
            <a:avLst/>
          </a:prstGeom>
        </p:spPr>
      </p:pic>
    </p:spTree>
    <p:extLst>
      <p:ext uri="{BB962C8B-B14F-4D97-AF65-F5344CB8AC3E}">
        <p14:creationId xmlns:p14="http://schemas.microsoft.com/office/powerpoint/2010/main" val="473248514"/>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Grant proposa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Grant proposal</Template>
  <TotalTime>34869</TotalTime>
  <Words>216</Words>
  <Application>Microsoft Office PowerPoint</Application>
  <PresentationFormat>On-screen Show (4:3)</PresentationFormat>
  <Paragraphs>40</Paragraphs>
  <Slides>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Arial Black</vt:lpstr>
      <vt:lpstr>Times New Roman</vt:lpstr>
      <vt:lpstr>Wingdings</vt:lpstr>
      <vt:lpstr>Grant proposal</vt:lpstr>
      <vt:lpstr>Worksheet</vt:lpstr>
      <vt:lpstr>FY 2023-24 Budget Presentation </vt:lpstr>
      <vt:lpstr>911 Communications Center</vt:lpstr>
      <vt:lpstr>Emergency Communications Organization Chart</vt:lpstr>
      <vt:lpstr>PowerPoint Presentation</vt:lpstr>
      <vt:lpstr>PowerPoint Presentation</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Administrator</dc:creator>
  <cp:lastModifiedBy>Donoghue, Tracy</cp:lastModifiedBy>
  <cp:revision>170</cp:revision>
  <cp:lastPrinted>2023-03-17T15:17:28Z</cp:lastPrinted>
  <dcterms:created xsi:type="dcterms:W3CDTF">2015-07-08T22:36:06Z</dcterms:created>
  <dcterms:modified xsi:type="dcterms:W3CDTF">2023-04-11T11:59:57Z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