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58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751E6-DF67-4291-ABF7-51C1B53F00B9}" v="27" dt="2023-05-09T00:51:56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8EB09-912A-4542-9BD5-E36728877A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D3D7A-7D0A-4727-B2E4-4E87DCE8359A}">
      <dgm:prSet/>
      <dgm:spPr/>
      <dgm:t>
        <a:bodyPr/>
        <a:lstStyle/>
        <a:p>
          <a:r>
            <a:rPr lang="en-US" b="1"/>
            <a:t>Funds</a:t>
          </a:r>
          <a:endParaRPr lang="en-US"/>
        </a:p>
      </dgm:t>
    </dgm:pt>
    <dgm:pt modelId="{3D1BCC7F-B3D0-42D5-A56C-F16DDECAA2C7}" type="parTrans" cxnId="{9FBE06E4-677C-44BA-9392-AB8EE2BBF1AE}">
      <dgm:prSet/>
      <dgm:spPr/>
      <dgm:t>
        <a:bodyPr/>
        <a:lstStyle/>
        <a:p>
          <a:endParaRPr lang="en-US"/>
        </a:p>
      </dgm:t>
    </dgm:pt>
    <dgm:pt modelId="{403F7391-4BF9-4409-BDE0-ED271038469A}" type="sibTrans" cxnId="{9FBE06E4-677C-44BA-9392-AB8EE2BBF1AE}">
      <dgm:prSet/>
      <dgm:spPr/>
      <dgm:t>
        <a:bodyPr/>
        <a:lstStyle/>
        <a:p>
          <a:endParaRPr lang="en-US"/>
        </a:p>
      </dgm:t>
    </dgm:pt>
    <dgm:pt modelId="{B46AA9FC-315F-4623-ADF5-B5E977A0608D}">
      <dgm:prSet/>
      <dgm:spPr/>
      <dgm:t>
        <a:bodyPr/>
        <a:lstStyle/>
        <a:p>
          <a:r>
            <a:rPr lang="en-US"/>
            <a:t>Existing IT budget</a:t>
          </a:r>
        </a:p>
      </dgm:t>
    </dgm:pt>
    <dgm:pt modelId="{2B0794EB-D8B7-454C-A7B6-3DDA87C4F478}" type="parTrans" cxnId="{1B9F2812-4CDF-4767-A137-DDDF22A436CD}">
      <dgm:prSet/>
      <dgm:spPr/>
      <dgm:t>
        <a:bodyPr/>
        <a:lstStyle/>
        <a:p>
          <a:endParaRPr lang="en-US"/>
        </a:p>
      </dgm:t>
    </dgm:pt>
    <dgm:pt modelId="{1B16A1BA-5347-4772-9FCC-04C739C311A9}" type="sibTrans" cxnId="{1B9F2812-4CDF-4767-A137-DDDF22A436CD}">
      <dgm:prSet/>
      <dgm:spPr/>
      <dgm:t>
        <a:bodyPr/>
        <a:lstStyle/>
        <a:p>
          <a:endParaRPr lang="en-US"/>
        </a:p>
      </dgm:t>
    </dgm:pt>
    <dgm:pt modelId="{C8A73FE3-0F45-4090-ACF8-08D72F025373}">
      <dgm:prSet/>
      <dgm:spPr/>
      <dgm:t>
        <a:bodyPr/>
        <a:lstStyle/>
        <a:p>
          <a:r>
            <a:rPr lang="en-US" b="1"/>
            <a:t>Contract cost</a:t>
          </a:r>
          <a:endParaRPr lang="en-US"/>
        </a:p>
      </dgm:t>
    </dgm:pt>
    <dgm:pt modelId="{90611EB3-FADB-47EB-AF75-21BA94566695}" type="parTrans" cxnId="{CBB6931F-E0E2-4F10-9270-68FF1B5EB5CD}">
      <dgm:prSet/>
      <dgm:spPr/>
      <dgm:t>
        <a:bodyPr/>
        <a:lstStyle/>
        <a:p>
          <a:endParaRPr lang="en-US"/>
        </a:p>
      </dgm:t>
    </dgm:pt>
    <dgm:pt modelId="{0C3F3F1D-C00B-47D7-A402-4077565FE4F6}" type="sibTrans" cxnId="{CBB6931F-E0E2-4F10-9270-68FF1B5EB5CD}">
      <dgm:prSet/>
      <dgm:spPr/>
      <dgm:t>
        <a:bodyPr/>
        <a:lstStyle/>
        <a:p>
          <a:endParaRPr lang="en-US"/>
        </a:p>
      </dgm:t>
    </dgm:pt>
    <dgm:pt modelId="{1710A01A-5160-480E-A566-27D105C48FCC}">
      <dgm:prSet/>
      <dgm:spPr/>
      <dgm:t>
        <a:bodyPr/>
        <a:lstStyle/>
        <a:p>
          <a:r>
            <a:rPr lang="en-US" dirty="0"/>
            <a:t>Avanade: 	$350K investment (Microsoft and Avanade)</a:t>
          </a:r>
        </a:p>
      </dgm:t>
    </dgm:pt>
    <dgm:pt modelId="{73E08836-57CD-4FB0-BFCF-41F634446097}" type="parTrans" cxnId="{8FED6CCF-C46C-4FF7-968E-5B06374787C0}">
      <dgm:prSet/>
      <dgm:spPr/>
      <dgm:t>
        <a:bodyPr/>
        <a:lstStyle/>
        <a:p>
          <a:endParaRPr lang="en-US"/>
        </a:p>
      </dgm:t>
    </dgm:pt>
    <dgm:pt modelId="{F09389F8-A587-443F-BF30-7B43ACCB0EF9}" type="sibTrans" cxnId="{8FED6CCF-C46C-4FF7-968E-5B06374787C0}">
      <dgm:prSet/>
      <dgm:spPr/>
      <dgm:t>
        <a:bodyPr/>
        <a:lstStyle/>
        <a:p>
          <a:endParaRPr lang="en-US"/>
        </a:p>
      </dgm:t>
    </dgm:pt>
    <dgm:pt modelId="{BCDDB4ED-91C9-4197-8B9C-BF96F3640082}">
      <dgm:prSet/>
      <dgm:spPr/>
      <dgm:t>
        <a:bodyPr/>
        <a:lstStyle/>
        <a:p>
          <a:r>
            <a:rPr lang="en-US"/>
            <a:t>Named Microsoft and Avanade top people</a:t>
          </a:r>
        </a:p>
      </dgm:t>
    </dgm:pt>
    <dgm:pt modelId="{5EA4410C-B813-4F7B-AEDF-60C9D38C50B5}" type="parTrans" cxnId="{D561B083-8DAC-4F45-8F9B-05C6241AB1AC}">
      <dgm:prSet/>
      <dgm:spPr/>
      <dgm:t>
        <a:bodyPr/>
        <a:lstStyle/>
        <a:p>
          <a:endParaRPr lang="en-US"/>
        </a:p>
      </dgm:t>
    </dgm:pt>
    <dgm:pt modelId="{52A75097-C863-4DDA-8907-19BFA149E28B}" type="sibTrans" cxnId="{D561B083-8DAC-4F45-8F9B-05C6241AB1AC}">
      <dgm:prSet/>
      <dgm:spPr/>
      <dgm:t>
        <a:bodyPr/>
        <a:lstStyle/>
        <a:p>
          <a:endParaRPr lang="en-US"/>
        </a:p>
      </dgm:t>
    </dgm:pt>
    <dgm:pt modelId="{D50D249D-B3AC-4149-846F-F17000968896}">
      <dgm:prSet/>
      <dgm:spPr/>
      <dgm:t>
        <a:bodyPr/>
        <a:lstStyle/>
        <a:p>
          <a:r>
            <a:rPr lang="en-US" dirty="0"/>
            <a:t>Trever Esko – Microsoft Public Sector Technology Leader</a:t>
          </a:r>
        </a:p>
      </dgm:t>
    </dgm:pt>
    <dgm:pt modelId="{9D841695-6F69-4933-A072-11362D02025E}" type="parTrans" cxnId="{24B1553E-660F-434C-BDD8-22966510FAC0}">
      <dgm:prSet/>
      <dgm:spPr/>
      <dgm:t>
        <a:bodyPr/>
        <a:lstStyle/>
        <a:p>
          <a:endParaRPr lang="en-US"/>
        </a:p>
      </dgm:t>
    </dgm:pt>
    <dgm:pt modelId="{77FA4FBD-09CA-4100-A054-95B28587D937}" type="sibTrans" cxnId="{24B1553E-660F-434C-BDD8-22966510FAC0}">
      <dgm:prSet/>
      <dgm:spPr/>
      <dgm:t>
        <a:bodyPr/>
        <a:lstStyle/>
        <a:p>
          <a:endParaRPr lang="en-US"/>
        </a:p>
      </dgm:t>
    </dgm:pt>
    <dgm:pt modelId="{06F4C685-0DB3-4E0E-AE7C-AF653A196D1F}">
      <dgm:prSet/>
      <dgm:spPr/>
      <dgm:t>
        <a:bodyPr/>
        <a:lstStyle/>
        <a:p>
          <a:r>
            <a:rPr lang="en-US"/>
            <a:t>Chris Willis – Avanade, Global Lead Digital Advisory</a:t>
          </a:r>
        </a:p>
      </dgm:t>
    </dgm:pt>
    <dgm:pt modelId="{ED142B98-74F8-4E9B-81F0-388E48D220A6}" type="parTrans" cxnId="{D121C31C-1589-4BBF-B719-5B2337299340}">
      <dgm:prSet/>
      <dgm:spPr/>
      <dgm:t>
        <a:bodyPr/>
        <a:lstStyle/>
        <a:p>
          <a:endParaRPr lang="en-US"/>
        </a:p>
      </dgm:t>
    </dgm:pt>
    <dgm:pt modelId="{7CA4BC35-2611-4347-83D5-022D5ACE528D}" type="sibTrans" cxnId="{D121C31C-1589-4BBF-B719-5B2337299340}">
      <dgm:prSet/>
      <dgm:spPr/>
      <dgm:t>
        <a:bodyPr/>
        <a:lstStyle/>
        <a:p>
          <a:endParaRPr lang="en-US"/>
        </a:p>
      </dgm:t>
    </dgm:pt>
    <dgm:pt modelId="{32D8BB91-095D-45D0-9F60-791410FC7ED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Value:	      	$750K</a:t>
          </a:r>
        </a:p>
      </dgm:t>
    </dgm:pt>
    <dgm:pt modelId="{0E11BC73-82C9-4C04-A284-AD34F30F1DBB}" type="parTrans" cxnId="{53BDCAF3-2A31-46CB-82CA-998713DD843F}">
      <dgm:prSet/>
      <dgm:spPr/>
      <dgm:t>
        <a:bodyPr/>
        <a:lstStyle/>
        <a:p>
          <a:endParaRPr lang="en-US"/>
        </a:p>
      </dgm:t>
    </dgm:pt>
    <dgm:pt modelId="{8094AF09-9D04-49D9-9E4A-75FE63FF3F8F}" type="sibTrans" cxnId="{53BDCAF3-2A31-46CB-82CA-998713DD843F}">
      <dgm:prSet/>
      <dgm:spPr/>
      <dgm:t>
        <a:bodyPr/>
        <a:lstStyle/>
        <a:p>
          <a:endParaRPr lang="en-US"/>
        </a:p>
      </dgm:t>
    </dgm:pt>
    <dgm:pt modelId="{6B3563DE-6B05-46F5-A699-7A81C1A93965}">
      <dgm:prSet/>
      <dgm:spPr/>
      <dgm:t>
        <a:bodyPr/>
        <a:lstStyle/>
        <a:p>
          <a:r>
            <a:rPr lang="en-US" dirty="0"/>
            <a:t>Cost to CoS: 	</a:t>
          </a:r>
          <a:r>
            <a:rPr lang="en-US" b="1" u="sng" dirty="0"/>
            <a:t>$400K</a:t>
          </a:r>
          <a:endParaRPr lang="en-US" dirty="0"/>
        </a:p>
      </dgm:t>
    </dgm:pt>
    <dgm:pt modelId="{A1F906CA-F6EF-4203-9948-854FC66AF227}" type="parTrans" cxnId="{BB797F68-1EA3-407F-BC00-DDE45B72F376}">
      <dgm:prSet/>
      <dgm:spPr/>
      <dgm:t>
        <a:bodyPr/>
        <a:lstStyle/>
        <a:p>
          <a:endParaRPr lang="en-US"/>
        </a:p>
      </dgm:t>
    </dgm:pt>
    <dgm:pt modelId="{DD4426BC-D9AE-4B2D-B026-91FDBF0A6AC6}" type="sibTrans" cxnId="{BB797F68-1EA3-407F-BC00-DDE45B72F376}">
      <dgm:prSet/>
      <dgm:spPr/>
      <dgm:t>
        <a:bodyPr/>
        <a:lstStyle/>
        <a:p>
          <a:endParaRPr lang="en-US"/>
        </a:p>
      </dgm:t>
    </dgm:pt>
    <dgm:pt modelId="{CB57A6FC-0A2B-43C4-8713-0A5D37DBCD33}" type="pres">
      <dgm:prSet presAssocID="{0FB8EB09-912A-4542-9BD5-E36728877A88}" presName="Name0" presStyleCnt="0">
        <dgm:presLayoutVars>
          <dgm:dir/>
          <dgm:animLvl val="lvl"/>
          <dgm:resizeHandles val="exact"/>
        </dgm:presLayoutVars>
      </dgm:prSet>
      <dgm:spPr/>
    </dgm:pt>
    <dgm:pt modelId="{7E3256E3-8555-40F7-B705-0681804A2AD9}" type="pres">
      <dgm:prSet presAssocID="{0C9D3D7A-7D0A-4727-B2E4-4E87DCE8359A}" presName="linNode" presStyleCnt="0"/>
      <dgm:spPr/>
    </dgm:pt>
    <dgm:pt modelId="{20A786FE-4ACC-4098-9657-8774AA1E4899}" type="pres">
      <dgm:prSet presAssocID="{0C9D3D7A-7D0A-4727-B2E4-4E87DCE8359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3E3FC41-1953-45FF-81E2-4B92C0CA5953}" type="pres">
      <dgm:prSet presAssocID="{0C9D3D7A-7D0A-4727-B2E4-4E87DCE8359A}" presName="descendantText" presStyleLbl="alignAccFollowNode1" presStyleIdx="0" presStyleCnt="3">
        <dgm:presLayoutVars>
          <dgm:bulletEnabled val="1"/>
        </dgm:presLayoutVars>
      </dgm:prSet>
      <dgm:spPr/>
    </dgm:pt>
    <dgm:pt modelId="{3437E3A3-41C9-4286-B530-FD5FBB95B689}" type="pres">
      <dgm:prSet presAssocID="{403F7391-4BF9-4409-BDE0-ED271038469A}" presName="sp" presStyleCnt="0"/>
      <dgm:spPr/>
    </dgm:pt>
    <dgm:pt modelId="{31C0963D-55F7-40FD-A47A-448F0F03340E}" type="pres">
      <dgm:prSet presAssocID="{C8A73FE3-0F45-4090-ACF8-08D72F025373}" presName="linNode" presStyleCnt="0"/>
      <dgm:spPr/>
    </dgm:pt>
    <dgm:pt modelId="{7C00AD9A-A31E-43FC-82F5-6B499547D006}" type="pres">
      <dgm:prSet presAssocID="{C8A73FE3-0F45-4090-ACF8-08D72F02537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9185428-5733-4BBA-A0E4-E4659A6C9BA7}" type="pres">
      <dgm:prSet presAssocID="{C8A73FE3-0F45-4090-ACF8-08D72F025373}" presName="descendantText" presStyleLbl="alignAccFollowNode1" presStyleIdx="1" presStyleCnt="3">
        <dgm:presLayoutVars>
          <dgm:bulletEnabled val="1"/>
        </dgm:presLayoutVars>
      </dgm:prSet>
      <dgm:spPr/>
    </dgm:pt>
    <dgm:pt modelId="{D7E50490-5DE8-4FED-A5E9-4F0B3ED3D962}" type="pres">
      <dgm:prSet presAssocID="{0C3F3F1D-C00B-47D7-A402-4077565FE4F6}" presName="sp" presStyleCnt="0"/>
      <dgm:spPr/>
    </dgm:pt>
    <dgm:pt modelId="{BCB6C27B-AB33-4A69-B680-1F6BF8F71A08}" type="pres">
      <dgm:prSet presAssocID="{BCDDB4ED-91C9-4197-8B9C-BF96F3640082}" presName="linNode" presStyleCnt="0"/>
      <dgm:spPr/>
    </dgm:pt>
    <dgm:pt modelId="{97AA0239-ED49-4A54-A0CC-928FF61321D4}" type="pres">
      <dgm:prSet presAssocID="{BCDDB4ED-91C9-4197-8B9C-BF96F364008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737354F-25E1-4F31-9A8B-74E7B92DAAE0}" type="pres">
      <dgm:prSet presAssocID="{BCDDB4ED-91C9-4197-8B9C-BF96F364008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B2BA00-F59E-4B0C-845C-5E8D08AFE1A1}" type="presOf" srcId="{D50D249D-B3AC-4149-846F-F17000968896}" destId="{B737354F-25E1-4F31-9A8B-74E7B92DAAE0}" srcOrd="0" destOrd="0" presId="urn:microsoft.com/office/officeart/2005/8/layout/vList5"/>
    <dgm:cxn modelId="{1B9F2812-4CDF-4767-A137-DDDF22A436CD}" srcId="{0C9D3D7A-7D0A-4727-B2E4-4E87DCE8359A}" destId="{B46AA9FC-315F-4623-ADF5-B5E977A0608D}" srcOrd="0" destOrd="0" parTransId="{2B0794EB-D8B7-454C-A7B6-3DDA87C4F478}" sibTransId="{1B16A1BA-5347-4772-9FCC-04C739C311A9}"/>
    <dgm:cxn modelId="{75D31D1C-8C68-4775-8D97-9BF43F064F0F}" type="presOf" srcId="{BCDDB4ED-91C9-4197-8B9C-BF96F3640082}" destId="{97AA0239-ED49-4A54-A0CC-928FF61321D4}" srcOrd="0" destOrd="0" presId="urn:microsoft.com/office/officeart/2005/8/layout/vList5"/>
    <dgm:cxn modelId="{D121C31C-1589-4BBF-B719-5B2337299340}" srcId="{BCDDB4ED-91C9-4197-8B9C-BF96F3640082}" destId="{06F4C685-0DB3-4E0E-AE7C-AF653A196D1F}" srcOrd="1" destOrd="0" parTransId="{ED142B98-74F8-4E9B-81F0-388E48D220A6}" sibTransId="{7CA4BC35-2611-4347-83D5-022D5ACE528D}"/>
    <dgm:cxn modelId="{CBB6931F-E0E2-4F10-9270-68FF1B5EB5CD}" srcId="{0FB8EB09-912A-4542-9BD5-E36728877A88}" destId="{C8A73FE3-0F45-4090-ACF8-08D72F025373}" srcOrd="1" destOrd="0" parTransId="{90611EB3-FADB-47EB-AF75-21BA94566695}" sibTransId="{0C3F3F1D-C00B-47D7-A402-4077565FE4F6}"/>
    <dgm:cxn modelId="{C69F4F20-76A4-40FA-8B53-E85AF676B46F}" type="presOf" srcId="{06F4C685-0DB3-4E0E-AE7C-AF653A196D1F}" destId="{B737354F-25E1-4F31-9A8B-74E7B92DAAE0}" srcOrd="0" destOrd="1" presId="urn:microsoft.com/office/officeart/2005/8/layout/vList5"/>
    <dgm:cxn modelId="{ED6C3136-6A67-4D3D-AF47-8D4D8B74E4C7}" type="presOf" srcId="{0FB8EB09-912A-4542-9BD5-E36728877A88}" destId="{CB57A6FC-0A2B-43C4-8713-0A5D37DBCD33}" srcOrd="0" destOrd="0" presId="urn:microsoft.com/office/officeart/2005/8/layout/vList5"/>
    <dgm:cxn modelId="{24B1553E-660F-434C-BDD8-22966510FAC0}" srcId="{BCDDB4ED-91C9-4197-8B9C-BF96F3640082}" destId="{D50D249D-B3AC-4149-846F-F17000968896}" srcOrd="0" destOrd="0" parTransId="{9D841695-6F69-4933-A072-11362D02025E}" sibTransId="{77FA4FBD-09CA-4100-A054-95B28587D937}"/>
    <dgm:cxn modelId="{BB797F68-1EA3-407F-BC00-DDE45B72F376}" srcId="{C8A73FE3-0F45-4090-ACF8-08D72F025373}" destId="{6B3563DE-6B05-46F5-A699-7A81C1A93965}" srcOrd="2" destOrd="0" parTransId="{A1F906CA-F6EF-4203-9948-854FC66AF227}" sibTransId="{DD4426BC-D9AE-4B2D-B026-91FDBF0A6AC6}"/>
    <dgm:cxn modelId="{5A6AD469-7BAA-43E2-A897-27C4C635BC38}" type="presOf" srcId="{1710A01A-5160-480E-A566-27D105C48FCC}" destId="{29185428-5733-4BBA-A0E4-E4659A6C9BA7}" srcOrd="0" destOrd="1" presId="urn:microsoft.com/office/officeart/2005/8/layout/vList5"/>
    <dgm:cxn modelId="{FA9FAA54-D02F-44A6-99B5-0D42E029148D}" type="presOf" srcId="{32D8BB91-095D-45D0-9F60-791410FC7ED4}" destId="{29185428-5733-4BBA-A0E4-E4659A6C9BA7}" srcOrd="0" destOrd="0" presId="urn:microsoft.com/office/officeart/2005/8/layout/vList5"/>
    <dgm:cxn modelId="{D561B083-8DAC-4F45-8F9B-05C6241AB1AC}" srcId="{0FB8EB09-912A-4542-9BD5-E36728877A88}" destId="{BCDDB4ED-91C9-4197-8B9C-BF96F3640082}" srcOrd="2" destOrd="0" parTransId="{5EA4410C-B813-4F7B-AEDF-60C9D38C50B5}" sibTransId="{52A75097-C863-4DDA-8907-19BFA149E28B}"/>
    <dgm:cxn modelId="{D4C93D97-68EB-44A5-9532-22FF10FF69CC}" type="presOf" srcId="{C8A73FE3-0F45-4090-ACF8-08D72F025373}" destId="{7C00AD9A-A31E-43FC-82F5-6B499547D006}" srcOrd="0" destOrd="0" presId="urn:microsoft.com/office/officeart/2005/8/layout/vList5"/>
    <dgm:cxn modelId="{8AD73EA5-5096-4D67-B5B2-605B7EB58F8B}" type="presOf" srcId="{B46AA9FC-315F-4623-ADF5-B5E977A0608D}" destId="{03E3FC41-1953-45FF-81E2-4B92C0CA5953}" srcOrd="0" destOrd="0" presId="urn:microsoft.com/office/officeart/2005/8/layout/vList5"/>
    <dgm:cxn modelId="{F5A39CBF-983D-41BF-83F0-E83D7225D83C}" type="presOf" srcId="{6B3563DE-6B05-46F5-A699-7A81C1A93965}" destId="{29185428-5733-4BBA-A0E4-E4659A6C9BA7}" srcOrd="0" destOrd="2" presId="urn:microsoft.com/office/officeart/2005/8/layout/vList5"/>
    <dgm:cxn modelId="{E372B9CD-DCE6-45A4-A87C-974DDBA5ABB5}" type="presOf" srcId="{0C9D3D7A-7D0A-4727-B2E4-4E87DCE8359A}" destId="{20A786FE-4ACC-4098-9657-8774AA1E4899}" srcOrd="0" destOrd="0" presId="urn:microsoft.com/office/officeart/2005/8/layout/vList5"/>
    <dgm:cxn modelId="{8FED6CCF-C46C-4FF7-968E-5B06374787C0}" srcId="{C8A73FE3-0F45-4090-ACF8-08D72F025373}" destId="{1710A01A-5160-480E-A566-27D105C48FCC}" srcOrd="1" destOrd="0" parTransId="{73E08836-57CD-4FB0-BFCF-41F634446097}" sibTransId="{F09389F8-A587-443F-BF30-7B43ACCB0EF9}"/>
    <dgm:cxn modelId="{9FBE06E4-677C-44BA-9392-AB8EE2BBF1AE}" srcId="{0FB8EB09-912A-4542-9BD5-E36728877A88}" destId="{0C9D3D7A-7D0A-4727-B2E4-4E87DCE8359A}" srcOrd="0" destOrd="0" parTransId="{3D1BCC7F-B3D0-42D5-A56C-F16DDECAA2C7}" sibTransId="{403F7391-4BF9-4409-BDE0-ED271038469A}"/>
    <dgm:cxn modelId="{53BDCAF3-2A31-46CB-82CA-998713DD843F}" srcId="{C8A73FE3-0F45-4090-ACF8-08D72F025373}" destId="{32D8BB91-095D-45D0-9F60-791410FC7ED4}" srcOrd="0" destOrd="0" parTransId="{0E11BC73-82C9-4C04-A284-AD34F30F1DBB}" sibTransId="{8094AF09-9D04-49D9-9E4A-75FE63FF3F8F}"/>
    <dgm:cxn modelId="{5C3234EF-B3F5-4E69-8EC1-1256D43FC488}" type="presParOf" srcId="{CB57A6FC-0A2B-43C4-8713-0A5D37DBCD33}" destId="{7E3256E3-8555-40F7-B705-0681804A2AD9}" srcOrd="0" destOrd="0" presId="urn:microsoft.com/office/officeart/2005/8/layout/vList5"/>
    <dgm:cxn modelId="{9CA78672-0193-446E-9F37-0C70D89886A1}" type="presParOf" srcId="{7E3256E3-8555-40F7-B705-0681804A2AD9}" destId="{20A786FE-4ACC-4098-9657-8774AA1E4899}" srcOrd="0" destOrd="0" presId="urn:microsoft.com/office/officeart/2005/8/layout/vList5"/>
    <dgm:cxn modelId="{FFB2CD49-8EEB-4F65-B65D-B3CBD235CDE7}" type="presParOf" srcId="{7E3256E3-8555-40F7-B705-0681804A2AD9}" destId="{03E3FC41-1953-45FF-81E2-4B92C0CA5953}" srcOrd="1" destOrd="0" presId="urn:microsoft.com/office/officeart/2005/8/layout/vList5"/>
    <dgm:cxn modelId="{A329C755-589B-418B-ABE7-E78A2722925E}" type="presParOf" srcId="{CB57A6FC-0A2B-43C4-8713-0A5D37DBCD33}" destId="{3437E3A3-41C9-4286-B530-FD5FBB95B689}" srcOrd="1" destOrd="0" presId="urn:microsoft.com/office/officeart/2005/8/layout/vList5"/>
    <dgm:cxn modelId="{E287AA18-BBD0-4EC5-A610-551FCAD27463}" type="presParOf" srcId="{CB57A6FC-0A2B-43C4-8713-0A5D37DBCD33}" destId="{31C0963D-55F7-40FD-A47A-448F0F03340E}" srcOrd="2" destOrd="0" presId="urn:microsoft.com/office/officeart/2005/8/layout/vList5"/>
    <dgm:cxn modelId="{F9C80E04-D366-448A-BA31-1CC940370BED}" type="presParOf" srcId="{31C0963D-55F7-40FD-A47A-448F0F03340E}" destId="{7C00AD9A-A31E-43FC-82F5-6B499547D006}" srcOrd="0" destOrd="0" presId="urn:microsoft.com/office/officeart/2005/8/layout/vList5"/>
    <dgm:cxn modelId="{39D41B07-E338-46E0-A686-87A2B151BE67}" type="presParOf" srcId="{31C0963D-55F7-40FD-A47A-448F0F03340E}" destId="{29185428-5733-4BBA-A0E4-E4659A6C9BA7}" srcOrd="1" destOrd="0" presId="urn:microsoft.com/office/officeart/2005/8/layout/vList5"/>
    <dgm:cxn modelId="{1AD55946-4F2E-4457-9256-857E18751E0B}" type="presParOf" srcId="{CB57A6FC-0A2B-43C4-8713-0A5D37DBCD33}" destId="{D7E50490-5DE8-4FED-A5E9-4F0B3ED3D962}" srcOrd="3" destOrd="0" presId="urn:microsoft.com/office/officeart/2005/8/layout/vList5"/>
    <dgm:cxn modelId="{7109534F-BC8F-4B40-B05C-C86CB336C1C3}" type="presParOf" srcId="{CB57A6FC-0A2B-43C4-8713-0A5D37DBCD33}" destId="{BCB6C27B-AB33-4A69-B680-1F6BF8F71A08}" srcOrd="4" destOrd="0" presId="urn:microsoft.com/office/officeart/2005/8/layout/vList5"/>
    <dgm:cxn modelId="{94991963-6AA0-4FF0-839F-48F7938DE58D}" type="presParOf" srcId="{BCB6C27B-AB33-4A69-B680-1F6BF8F71A08}" destId="{97AA0239-ED49-4A54-A0CC-928FF61321D4}" srcOrd="0" destOrd="0" presId="urn:microsoft.com/office/officeart/2005/8/layout/vList5"/>
    <dgm:cxn modelId="{7BB2F6E5-B034-4DEF-ACD1-B0E255F9359F}" type="presParOf" srcId="{BCB6C27B-AB33-4A69-B680-1F6BF8F71A08}" destId="{B737354F-25E1-4F31-9A8B-74E7B92DAA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FC41-1953-45FF-81E2-4B92C0CA5953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Existing IT budget</a:t>
          </a:r>
        </a:p>
      </dsp:txBody>
      <dsp:txXfrm rot="-5400000">
        <a:off x="3785616" y="197117"/>
        <a:ext cx="6675221" cy="1012303"/>
      </dsp:txXfrm>
    </dsp:sp>
    <dsp:sp modelId="{20A786FE-4ACC-4098-9657-8774AA1E4899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Funds</a:t>
          </a:r>
          <a:endParaRPr lang="en-US" sz="3000" kern="1200"/>
        </a:p>
      </dsp:txBody>
      <dsp:txXfrm>
        <a:off x="68454" y="70578"/>
        <a:ext cx="3648708" cy="1265378"/>
      </dsp:txXfrm>
    </dsp:sp>
    <dsp:sp modelId="{29185428-5733-4BBA-A0E4-E4659A6C9BA7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Value:	      	$750K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Avanade: 	$350K investment (Microsoft and Avanade)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Cost to CoS: 	</a:t>
          </a:r>
          <a:r>
            <a:rPr lang="en-US" sz="2000" b="1" u="sng" kern="1200" dirty="0"/>
            <a:t>$400K</a:t>
          </a:r>
          <a:endParaRPr lang="en-US" sz="2000" kern="1200" dirty="0"/>
        </a:p>
      </dsp:txBody>
      <dsp:txXfrm rot="-5400000">
        <a:off x="3785616" y="1669517"/>
        <a:ext cx="6675221" cy="1012303"/>
      </dsp:txXfrm>
    </dsp:sp>
    <dsp:sp modelId="{7C00AD9A-A31E-43FC-82F5-6B499547D006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Contract cost</a:t>
          </a:r>
          <a:endParaRPr lang="en-US" sz="3000" kern="1200"/>
        </a:p>
      </dsp:txBody>
      <dsp:txXfrm>
        <a:off x="68454" y="1542979"/>
        <a:ext cx="3648708" cy="1265378"/>
      </dsp:txXfrm>
    </dsp:sp>
    <dsp:sp modelId="{B737354F-25E1-4F31-9A8B-74E7B92DAAE0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Trever Esko – Microsoft Public Sector Technology Leader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Chris Willis – Avanade, Global Lead Digital Advisory</a:t>
          </a:r>
        </a:p>
      </dsp:txBody>
      <dsp:txXfrm rot="-5400000">
        <a:off x="3785616" y="3141918"/>
        <a:ext cx="6675221" cy="1012303"/>
      </dsp:txXfrm>
    </dsp:sp>
    <dsp:sp modelId="{97AA0239-ED49-4A54-A0CC-928FF61321D4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Named Microsoft and Avanade top people</a:t>
          </a:r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B962-0D28-1FC7-5357-FD366D530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B5D7A-0AD9-9EE4-B597-D4CA26086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435A7-8C60-EA00-5DAF-E983A6B1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91B4-DC55-4A46-7A93-01F5D2FC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F6DB-E863-02F3-5FB1-526D1091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05F8-1817-F8EE-0357-2438AC12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6D0C4-3A2C-F3E4-6358-AFFDF4A5E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9237-322F-3E4B-64DD-AB4A9D6E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E4304-A2E2-6D05-303E-76A5A01B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6EA29-433D-9E16-93C7-A52E2E6A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6927C-FFDE-4822-DD57-AB106A554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239A3-66E9-54F7-94F1-4F1F748FA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2FDB-D47B-5209-A7FA-18C28519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793E-D698-A0FB-DBB0-09F514F5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A43EE-E98A-22A5-A43A-0D0D857C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6AF7-B195-43BB-997F-7F6E9F1E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2D5B5-F838-78FE-12C8-1A38EEED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A1DC-0600-AEEA-A4BB-CC8847F3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9762-C552-C499-D755-EF120B5B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1AFC3-1A22-CF22-6F24-B57ED8AF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9BB0-7345-7A36-BD1D-4573B097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DD0E4-BA1D-80C6-363B-F32C931D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F8750-E751-51CA-63EF-98F33E94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15232-088F-0FB2-37A1-7C584DC4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A7F6-B985-E27D-1D09-455EBF36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F32C-44A8-F6DD-B6A0-8652DA58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ADD0-CC19-0401-1B29-21CF8914E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77BBA-4311-951B-C205-124B1AB7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CE722-14EB-0017-93AC-D6250348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E2E32-E9B4-6C79-5172-B0C7F3C4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1611E-529C-ABF3-650C-A66867D3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8E20-E44A-A7F8-17FF-9B135DA8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D5C95-5EB2-4331-6CF0-7FA58B05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6F4A8-553B-1625-1690-9840152FA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F7B8D-12AF-5083-59BA-30E9B9070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3839A-81DC-1EDF-66BB-CC414C109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D05CF-21AB-08C9-2B3C-B8DC1017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AEF0A-97B5-9C06-E75A-C5B60685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41C07-B0E3-A16D-AFD9-D46DBB06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B87C-1F11-F7A8-83C2-514779D3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0A185-260A-70EA-BAEC-78E381FC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401BB-3BFF-7710-8681-E80D3205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F574E-3DE7-5E03-B58D-6E6B3E96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9121E-0318-51E2-4F8C-615AC4D2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4E73D-6D6F-EBBF-B2D5-826BE0C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E8B84-E478-F301-FA20-4D23B6B1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3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65C2-107A-D22E-F108-1E45079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A196-3648-E8AD-E81A-64B390E8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E5D01-871F-2024-A969-EF568568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891F0-D247-1EC6-FE16-09F6D6E9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88964-4F11-85B4-697C-A64A5675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4DE9B-1640-0954-6653-459C8545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3D5-1F65-7FE7-C01C-7CD52EAF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8E6B8-21B4-6B88-6D5E-1C4C8B81C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4CBC1-1956-7963-7565-5B8B08FDE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35E02-7465-BD31-A287-92FF404E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0BE82-AAB5-CCDF-2095-0D6D8A75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12B8C-026A-233E-BF97-568E9EA6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7A151-B583-B6C9-A8B7-1698B62E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9BC00-4A08-5FF3-2EEB-701CADAA6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C658-35AC-06D5-76EB-7D9ACD73D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2527-A3AD-4CA1-9E66-B1A58D117AD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37397-99B2-8F61-B209-8E0C48FDB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D1EE-FCEE-0836-15AD-D9411B1B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2326-59F2-47EE-AA2C-82E84E2A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61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63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89A42-406A-ABA2-7762-51A385A84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524" y="1562669"/>
            <a:ext cx="7998373" cy="2456597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Transformation Advisory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(RFP #900)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9DF2D-D16C-950E-2312-768007E5A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8523" y="4298722"/>
            <a:ext cx="7998373" cy="114888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City of Stamford Board of Finance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Isidore Sobkowski, Chief Digital Officer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 11, 2023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8C9C8-4A53-F001-5248-F212A490E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4" r="24403" b="1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995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D8CD6CC-E611-7222-7115-7AF3EA57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26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EC1CD-4DCE-5D99-96CD-9977208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Digital Transformation Advisory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309EA-2BC0-14F5-2308-9218AF26019C}"/>
              </a:ext>
            </a:extLst>
          </p:cNvPr>
          <p:cNvSpPr txBox="1"/>
          <p:nvPr/>
        </p:nvSpPr>
        <p:spPr>
          <a:xfrm>
            <a:off x="1246262" y="1752857"/>
            <a:ext cx="5469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E6F54F-BBB3-0602-8BB7-1CB6EF78B424}"/>
              </a:ext>
            </a:extLst>
          </p:cNvPr>
          <p:cNvSpPr/>
          <p:nvPr/>
        </p:nvSpPr>
        <p:spPr>
          <a:xfrm>
            <a:off x="1241613" y="1572679"/>
            <a:ext cx="3730955" cy="212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Transformation Goals</a:t>
            </a:r>
          </a:p>
          <a:p>
            <a:pPr algn="ctr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City-wide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cyber-security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Leverage 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Overcome Digital Deficit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for the future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EC99BE-809E-19CF-6E9B-0321945BC0F8}"/>
              </a:ext>
            </a:extLst>
          </p:cNvPr>
          <p:cNvSpPr/>
          <p:nvPr/>
        </p:nvSpPr>
        <p:spPr>
          <a:xfrm>
            <a:off x="1241613" y="4018339"/>
            <a:ext cx="3756221" cy="2159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Authoritative Roadmap</a:t>
            </a:r>
          </a:p>
          <a:p>
            <a:pPr algn="ctr"/>
            <a:endParaRPr lang="en-US" sz="2400" b="1" dirty="0"/>
          </a:p>
          <a:p>
            <a:r>
              <a:rPr lang="en-US" sz="1600" dirty="0"/>
              <a:t>Vision – Art of the Possible - Interviews - Workshops – Assessments - Evaluations – Presentations – Strategy –- Technology Deficit Backlog – Technology Alignments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EAF622-2462-2171-4284-2D1CF1931F74}"/>
              </a:ext>
            </a:extLst>
          </p:cNvPr>
          <p:cNvSpPr/>
          <p:nvPr/>
        </p:nvSpPr>
        <p:spPr>
          <a:xfrm>
            <a:off x="5728741" y="1572680"/>
            <a:ext cx="3730955" cy="212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Transformation Areas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Cloud Migration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Data Analytics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Citizen Services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Business Services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Smart City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D9C567D-F38B-46B4-AF2E-DC960DF6D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944"/>
          <a:stretch/>
        </p:blipFill>
        <p:spPr>
          <a:xfrm>
            <a:off x="5728741" y="4018339"/>
            <a:ext cx="3756221" cy="212074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230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F21D060-37BD-B387-29BF-11B3CA1C899F}"/>
              </a:ext>
            </a:extLst>
          </p:cNvPr>
          <p:cNvSpPr/>
          <p:nvPr/>
        </p:nvSpPr>
        <p:spPr>
          <a:xfrm>
            <a:off x="-132080" y="0"/>
            <a:ext cx="1239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9ED36D-2461-2055-D492-DF0CAA30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33" y="30505"/>
            <a:ext cx="10102734" cy="42378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E4E3E5-00CA-544A-7B16-CBEB77A1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33" y="3986973"/>
            <a:ext cx="10102734" cy="262821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A61C7E-F426-0876-CFDA-071384DC8E5D}"/>
              </a:ext>
            </a:extLst>
          </p:cNvPr>
          <p:cNvSpPr/>
          <p:nvPr/>
        </p:nvSpPr>
        <p:spPr>
          <a:xfrm>
            <a:off x="934721" y="3785426"/>
            <a:ext cx="1837110" cy="2180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Evaluation Team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Primary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Purchasing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Supporting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Administration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49A600-4A75-20CB-F4AB-506D3B354C15}"/>
              </a:ext>
            </a:extLst>
          </p:cNvPr>
          <p:cNvSpPr/>
          <p:nvPr/>
        </p:nvSpPr>
        <p:spPr>
          <a:xfrm>
            <a:off x="2946400" y="3785426"/>
            <a:ext cx="1869726" cy="2180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Ten Respondents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Avanade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Biorbit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Cannon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Deloitte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Kodak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Mola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Slalom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T-Mobile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Veoci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FFF608-6974-EC1F-733F-0D456774B589}"/>
              </a:ext>
            </a:extLst>
          </p:cNvPr>
          <p:cNvSpPr/>
          <p:nvPr/>
        </p:nvSpPr>
        <p:spPr>
          <a:xfrm>
            <a:off x="4990694" y="3785426"/>
            <a:ext cx="1826143" cy="2180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fontAlgn="t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Presentation by </a:t>
            </a:r>
          </a:p>
          <a:p>
            <a:pPr marL="0" lvl="1" fontAlgn="t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Four Top Candidates </a:t>
            </a:r>
          </a:p>
          <a:p>
            <a:pPr marL="0" lvl="1" fontAlgn="t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000000"/>
              </a:solidFill>
            </a:endParaRP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Avanade</a:t>
            </a: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Deloitte</a:t>
            </a: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Gartner</a:t>
            </a: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Slalom</a:t>
            </a: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171450" lvl="1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C7FDA4-E6A8-E3C3-4324-FB47F7362045}"/>
              </a:ext>
            </a:extLst>
          </p:cNvPr>
          <p:cNvSpPr/>
          <p:nvPr/>
        </p:nvSpPr>
        <p:spPr>
          <a:xfrm>
            <a:off x="6959600" y="3785426"/>
            <a:ext cx="1826142" cy="2180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t">
              <a:lnSpc>
                <a:spcPct val="100000"/>
              </a:lnSpc>
              <a:spcBef>
                <a:spcPts val="0"/>
              </a:spcBef>
            </a:pPr>
            <a:r>
              <a:rPr lang="en-US" sz="1400" b="1" i="0" u="none" strike="noStrike" kern="1200" dirty="0">
                <a:solidFill>
                  <a:srgbClr val="000000"/>
                </a:solidFill>
                <a:effectLst/>
              </a:rPr>
              <a:t>Evaluation Criteria</a:t>
            </a:r>
          </a:p>
          <a:p>
            <a:pPr marL="0" lvl="2" fontAlgn="t">
              <a:lnSpc>
                <a:spcPct val="100000"/>
              </a:lnSpc>
              <a:spcBef>
                <a:spcPts val="0"/>
              </a:spcBef>
            </a:pPr>
            <a:endParaRPr lang="en-US" sz="1200" b="0" i="0" u="none" strike="noStrike" kern="1200" dirty="0">
              <a:solidFill>
                <a:srgbClr val="000000"/>
              </a:solidFill>
              <a:effectLst/>
            </a:endParaRPr>
          </a:p>
          <a:p>
            <a:pPr marL="171450" lvl="2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</a:rPr>
              <a:t>Quality of </a:t>
            </a:r>
          </a:p>
          <a:p>
            <a:pPr marL="0" lvl="2" fontAlgn="t">
              <a:lnSpc>
                <a:spcPct val="100000"/>
              </a:lnSpc>
              <a:spcBef>
                <a:spcPts val="0"/>
              </a:spcBef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</a:rPr>
              <a:t>     Proposal</a:t>
            </a:r>
            <a:r>
              <a:rPr lang="en-US" sz="1200" dirty="0"/>
              <a:t>:                 </a:t>
            </a:r>
            <a:r>
              <a:rPr lang="en-US" sz="1200" b="0" i="0" u="none" strike="noStrike" kern="1200" dirty="0">
                <a:solidFill>
                  <a:srgbClr val="000000"/>
                </a:solidFill>
                <a:effectLst/>
              </a:rPr>
              <a:t>40%</a:t>
            </a:r>
            <a:endParaRPr lang="en-US" sz="1200" b="0" i="0" u="none" strike="noStrike" dirty="0">
              <a:effectLst/>
            </a:endParaRPr>
          </a:p>
          <a:p>
            <a:pPr marL="171450" lvl="2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</a:rPr>
              <a:t>Qualifications </a:t>
            </a:r>
          </a:p>
          <a:p>
            <a:pPr marL="0" lvl="2" fontAlgn="t">
              <a:lnSpc>
                <a:spcPct val="100000"/>
              </a:lnSpc>
              <a:spcBef>
                <a:spcPts val="0"/>
              </a:spcBef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</a:rPr>
              <a:t>     and Experience</a:t>
            </a:r>
            <a:r>
              <a:rPr lang="en-US" sz="1200" dirty="0"/>
              <a:t>:     </a:t>
            </a:r>
            <a:r>
              <a:rPr lang="en-US" sz="1200" b="0" i="0" u="none" strike="noStrike" kern="1200" dirty="0">
                <a:solidFill>
                  <a:srgbClr val="000000"/>
                </a:solidFill>
                <a:effectLst/>
              </a:rPr>
              <a:t>20%</a:t>
            </a:r>
          </a:p>
          <a:p>
            <a:pPr marL="171450" lvl="2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Price	            40%</a:t>
            </a:r>
          </a:p>
          <a:p>
            <a:pPr marL="171450" lvl="2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171450" lvl="2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171450" lvl="2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171450" lvl="2" indent="-1714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9DF829-A0D7-0E2C-8B28-0EC2433D4B5B}"/>
              </a:ext>
            </a:extLst>
          </p:cNvPr>
          <p:cNvSpPr/>
          <p:nvPr/>
        </p:nvSpPr>
        <p:spPr>
          <a:xfrm>
            <a:off x="8943456" y="3785426"/>
            <a:ext cx="1826142" cy="2180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Winning Candidate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Avanade (Unanimous)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Jointly owned partnership of Microsoft and Accenture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0A29560-54B8-31A8-D12A-9A3CCDDDA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384" y="1635017"/>
            <a:ext cx="1176616" cy="65469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951FC1F-51C3-EBD9-7979-C214F109B164}"/>
              </a:ext>
            </a:extLst>
          </p:cNvPr>
          <p:cNvSpPr txBox="1"/>
          <p:nvPr/>
        </p:nvSpPr>
        <p:spPr>
          <a:xfrm>
            <a:off x="9377680" y="1917016"/>
            <a:ext cx="139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Conditional Contract</a:t>
            </a:r>
          </a:p>
        </p:txBody>
      </p:sp>
    </p:spTree>
    <p:extLst>
      <p:ext uri="{BB962C8B-B14F-4D97-AF65-F5344CB8AC3E}">
        <p14:creationId xmlns:p14="http://schemas.microsoft.com/office/powerpoint/2010/main" val="74782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47552A-91E5-58E4-9779-3302F1B3108F}"/>
              </a:ext>
            </a:extLst>
          </p:cNvPr>
          <p:cNvSpPr/>
          <p:nvPr/>
        </p:nvSpPr>
        <p:spPr>
          <a:xfrm>
            <a:off x="0" y="0"/>
            <a:ext cx="1226312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40007-4684-9F35-8107-BA6E2AD4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World-Class Alliance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BD6BD-D624-F695-025E-2DB9A3EF7532}"/>
              </a:ext>
            </a:extLst>
          </p:cNvPr>
          <p:cNvSpPr txBox="1"/>
          <p:nvPr/>
        </p:nvSpPr>
        <p:spPr>
          <a:xfrm>
            <a:off x="5384052" y="1445641"/>
            <a:ext cx="609724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Stamford-Avanade-Microsoft</a:t>
            </a:r>
            <a:endParaRPr lang="en-US" sz="3200" b="1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sz="2000" dirty="0">
              <a:solidFill>
                <a:srgbClr val="374151"/>
              </a:solidFill>
              <a:latin typeface="Söhne"/>
            </a:endParaRPr>
          </a:p>
          <a:p>
            <a:pPr algn="l"/>
            <a:r>
              <a:rPr lang="en-US" sz="2000" dirty="0">
                <a:solidFill>
                  <a:srgbClr val="374151"/>
                </a:solidFill>
                <a:latin typeface="Söhne"/>
              </a:rPr>
              <a:t>The alliance provides Stamford with a unique opportunity to benefit from (literally) the top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global minds, in top corporate positions, regarding City Digital Transformation.</a:t>
            </a:r>
          </a:p>
          <a:p>
            <a:pPr algn="l"/>
            <a:endParaRPr lang="en-US" sz="2000" dirty="0">
              <a:solidFill>
                <a:srgbClr val="374151"/>
              </a:solidFill>
              <a:latin typeface="Söhne"/>
            </a:endParaRPr>
          </a:p>
          <a:p>
            <a:pPr algn="l"/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The alliance provides Stamford with access to the best technology ecosystem for City Digital Transformation.</a:t>
            </a:r>
          </a:p>
          <a:p>
            <a:pPr algn="l"/>
            <a:endParaRPr lang="en-US" sz="2000" dirty="0">
              <a:solidFill>
                <a:srgbClr val="374151"/>
              </a:solidFill>
              <a:latin typeface="Söhne"/>
            </a:endParaRPr>
          </a:p>
          <a:p>
            <a:pPr algn="l"/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The alliance benefits Stamford by leveraging lessons learned by Avanade and Microsoft at larger cities, thereby avoiding costly mistakes and time-consuming missteps.</a:t>
            </a:r>
          </a:p>
          <a:p>
            <a:pPr algn="l"/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</a:p>
          <a:p>
            <a:pPr lvl="1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FD92CC-7324-407A-BEFE-F89C1B3ED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97" r="14828"/>
          <a:stretch/>
        </p:blipFill>
        <p:spPr>
          <a:xfrm>
            <a:off x="378541" y="2347418"/>
            <a:ext cx="4626971" cy="3612139"/>
          </a:xfrm>
        </p:spPr>
      </p:pic>
    </p:spTree>
    <p:extLst>
      <p:ext uri="{BB962C8B-B14F-4D97-AF65-F5344CB8AC3E}">
        <p14:creationId xmlns:p14="http://schemas.microsoft.com/office/powerpoint/2010/main" val="125474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7DF5E-07CA-D669-03EE-FEF3D0188041}"/>
              </a:ext>
            </a:extLst>
          </p:cNvPr>
          <p:cNvSpPr/>
          <p:nvPr/>
        </p:nvSpPr>
        <p:spPr>
          <a:xfrm>
            <a:off x="0" y="0"/>
            <a:ext cx="1226312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3EE4E-94C2-07A3-87C1-17EC57EA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</a:t>
            </a: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7C1CB54-9E11-3010-58E6-7036AEF93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2733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F893615-7320-4F6A-EE1B-55E291660C27}"/>
              </a:ext>
            </a:extLst>
          </p:cNvPr>
          <p:cNvGrpSpPr/>
          <p:nvPr/>
        </p:nvGrpSpPr>
        <p:grpSpPr>
          <a:xfrm>
            <a:off x="7184571" y="0"/>
            <a:ext cx="5007429" cy="3429000"/>
            <a:chOff x="7268785" y="698360"/>
            <a:chExt cx="3981656" cy="27306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447C77-8188-04E6-8EB7-427D767E1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8786" y="698360"/>
              <a:ext cx="3981655" cy="27306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ADA0D5-7F73-F9D7-D527-162B2DB81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8785" y="698360"/>
              <a:ext cx="1608551" cy="444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55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7DF5E-07CA-D669-03EE-FEF3D0188041}"/>
              </a:ext>
            </a:extLst>
          </p:cNvPr>
          <p:cNvSpPr/>
          <p:nvPr/>
        </p:nvSpPr>
        <p:spPr>
          <a:xfrm>
            <a:off x="0" y="0"/>
            <a:ext cx="1226312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ADAD9C-CB62-0347-99DB-F47EA293E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" r="2217" b="4929"/>
          <a:stretch/>
        </p:blipFill>
        <p:spPr>
          <a:xfrm>
            <a:off x="1844565" y="296905"/>
            <a:ext cx="8502870" cy="6264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96A4AC-6290-9AA5-52E0-093988370AD7}"/>
              </a:ext>
            </a:extLst>
          </p:cNvPr>
          <p:cNvSpPr/>
          <p:nvPr/>
        </p:nvSpPr>
        <p:spPr>
          <a:xfrm>
            <a:off x="5927833" y="1608082"/>
            <a:ext cx="4419601" cy="1912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Thank you for your attention!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0231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284</Words>
  <Application>Microsoft Office PowerPoint</Application>
  <PresentationFormat>Widescreen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Söhne</vt:lpstr>
      <vt:lpstr>Office Theme</vt:lpstr>
      <vt:lpstr>Digital Transformation Advisory (RFP #900) </vt:lpstr>
      <vt:lpstr>Digital Transformation Advisory</vt:lpstr>
      <vt:lpstr>PowerPoint Presentation</vt:lpstr>
      <vt:lpstr>World-Class Alliance</vt:lpstr>
      <vt:lpstr>Contract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Isidore Sobkowski</dc:creator>
  <cp:lastModifiedBy>Sobkowski, Isidore</cp:lastModifiedBy>
  <cp:revision>4</cp:revision>
  <dcterms:created xsi:type="dcterms:W3CDTF">2023-05-08T00:42:25Z</dcterms:created>
  <dcterms:modified xsi:type="dcterms:W3CDTF">2023-05-09T01:15:00Z</dcterms:modified>
</cp:coreProperties>
</file>