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Lst>
  <p:notesMasterIdLst>
    <p:notesMasterId r:id="rId8"/>
  </p:notesMasterIdLst>
  <p:handoutMasterIdLst>
    <p:handoutMasterId r:id="rId9"/>
  </p:handoutMasterIdLst>
  <p:sldIdLst>
    <p:sldId id="279" r:id="rId2"/>
    <p:sldId id="278" r:id="rId3"/>
    <p:sldId id="282" r:id="rId4"/>
    <p:sldId id="283" r:id="rId5"/>
    <p:sldId id="284" r:id="rId6"/>
    <p:sldId id="285" r:id="rId7"/>
  </p:sldIdLst>
  <p:sldSz cx="9144000" cy="6858000" type="screen4x3"/>
  <p:notesSz cx="7023100" cy="93091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guide id="3" orient="horz" pos="2932">
          <p15:clr>
            <a:srgbClr val="A4A3A4"/>
          </p15:clr>
        </p15:guide>
        <p15:guide id="4"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8B8"/>
    <a:srgbClr val="6600FF"/>
    <a:srgbClr val="009999"/>
    <a:srgbClr val="FF3300"/>
    <a:srgbClr val="FF6633"/>
    <a:srgbClr val="F8F8F8"/>
    <a:srgbClr val="FFFF99"/>
    <a:srgbClr val="B1A9CF"/>
    <a:srgbClr val="988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068" y="96"/>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50" y="-90"/>
      </p:cViewPr>
      <p:guideLst>
        <p:guide orient="horz" pos="2909"/>
        <p:guide pos="2208"/>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4" y="0"/>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t" anchorCtr="0" compatLnSpc="1">
            <a:prstTxWarp prst="textNoShape">
              <a:avLst/>
            </a:prstTxWarp>
          </a:bodyPr>
          <a:lstStyle>
            <a:lvl1pPr defTabSz="931593" eaLnBrk="1" hangingPunct="1">
              <a:defRPr kumimoji="1" sz="1200"/>
            </a:lvl1pPr>
          </a:lstStyle>
          <a:p>
            <a:endParaRPr lang="en-US" altLang="en-US" dirty="0"/>
          </a:p>
        </p:txBody>
      </p:sp>
      <p:sp>
        <p:nvSpPr>
          <p:cNvPr id="39939" name="Rectangle 3"/>
          <p:cNvSpPr>
            <a:spLocks noGrp="1" noChangeArrowheads="1"/>
          </p:cNvSpPr>
          <p:nvPr>
            <p:ph type="dt" sz="quarter" idx="1"/>
          </p:nvPr>
        </p:nvSpPr>
        <p:spPr bwMode="auto">
          <a:xfrm>
            <a:off x="3977830" y="0"/>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t" anchorCtr="0" compatLnSpc="1">
            <a:prstTxWarp prst="textNoShape">
              <a:avLst/>
            </a:prstTxWarp>
          </a:bodyPr>
          <a:lstStyle>
            <a:lvl1pPr algn="r" defTabSz="931593" eaLnBrk="1" hangingPunct="1">
              <a:defRPr kumimoji="1" sz="1200"/>
            </a:lvl1pPr>
          </a:lstStyle>
          <a:p>
            <a:endParaRPr lang="en-US" altLang="en-US" dirty="0"/>
          </a:p>
        </p:txBody>
      </p:sp>
      <p:sp>
        <p:nvSpPr>
          <p:cNvPr id="39940" name="Rectangle 4"/>
          <p:cNvSpPr>
            <a:spLocks noGrp="1" noChangeArrowheads="1"/>
          </p:cNvSpPr>
          <p:nvPr>
            <p:ph type="ftr" sz="quarter" idx="2"/>
          </p:nvPr>
        </p:nvSpPr>
        <p:spPr bwMode="auto">
          <a:xfrm>
            <a:off x="4" y="8842684"/>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b" anchorCtr="0" compatLnSpc="1">
            <a:prstTxWarp prst="textNoShape">
              <a:avLst/>
            </a:prstTxWarp>
          </a:bodyPr>
          <a:lstStyle>
            <a:lvl1pPr defTabSz="931593" eaLnBrk="1" hangingPunct="1">
              <a:defRPr kumimoji="1" sz="1200"/>
            </a:lvl1pPr>
          </a:lstStyle>
          <a:p>
            <a:endParaRPr lang="en-US" altLang="en-US" dirty="0"/>
          </a:p>
        </p:txBody>
      </p:sp>
      <p:sp>
        <p:nvSpPr>
          <p:cNvPr id="39941" name="Rectangle 5"/>
          <p:cNvSpPr>
            <a:spLocks noGrp="1" noChangeArrowheads="1"/>
          </p:cNvSpPr>
          <p:nvPr>
            <p:ph type="sldNum" sz="quarter" idx="3"/>
          </p:nvPr>
        </p:nvSpPr>
        <p:spPr bwMode="auto">
          <a:xfrm>
            <a:off x="3977830" y="8842684"/>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b" anchorCtr="0" compatLnSpc="1">
            <a:prstTxWarp prst="textNoShape">
              <a:avLst/>
            </a:prstTxWarp>
          </a:bodyPr>
          <a:lstStyle>
            <a:lvl1pPr algn="r" defTabSz="931593" eaLnBrk="1" hangingPunct="1">
              <a:defRPr kumimoji="1" sz="1200">
                <a:latin typeface="Arial Black" pitchFamily="34" charset="0"/>
              </a:defRPr>
            </a:lvl1pPr>
          </a:lstStyle>
          <a:p>
            <a:fld id="{342263C6-7E49-494E-A759-35C0EFEA3139}" type="slidenum">
              <a:rPr lang="en-US" altLang="en-US"/>
              <a:pPr/>
              <a:t>‹#›</a:t>
            </a:fld>
            <a:endParaRPr lang="en-US" altLang="en-US" dirty="0"/>
          </a:p>
        </p:txBody>
      </p:sp>
    </p:spTree>
    <p:extLst>
      <p:ext uri="{BB962C8B-B14F-4D97-AF65-F5344CB8AC3E}">
        <p14:creationId xmlns:p14="http://schemas.microsoft.com/office/powerpoint/2010/main" val="17928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4" y="0"/>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ctr" anchorCtr="0" compatLnSpc="1">
            <a:prstTxWarp prst="textNoShape">
              <a:avLst/>
            </a:prstTxWarp>
          </a:bodyPr>
          <a:lstStyle>
            <a:lvl1pPr defTabSz="931593">
              <a:defRPr sz="1200"/>
            </a:lvl1pPr>
          </a:lstStyle>
          <a:p>
            <a:endParaRPr lang="en-US" altLang="en-US" dirty="0"/>
          </a:p>
        </p:txBody>
      </p:sp>
      <p:sp>
        <p:nvSpPr>
          <p:cNvPr id="1027" name="Rectangle 3"/>
          <p:cNvSpPr>
            <a:spLocks noGrp="1" noChangeArrowheads="1"/>
          </p:cNvSpPr>
          <p:nvPr>
            <p:ph type="dt" idx="1"/>
          </p:nvPr>
        </p:nvSpPr>
        <p:spPr bwMode="auto">
          <a:xfrm>
            <a:off x="3979436" y="0"/>
            <a:ext cx="3043664"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235" tIns="46617" rIns="93235" bIns="46617" numCol="1" anchor="ctr" anchorCtr="0" compatLnSpc="1">
            <a:prstTxWarp prst="textNoShape">
              <a:avLst/>
            </a:prstTxWarp>
          </a:bodyPr>
          <a:lstStyle>
            <a:lvl1pPr algn="r" defTabSz="931593">
              <a:defRPr sz="1200"/>
            </a:lvl1pPr>
          </a:lstStyle>
          <a:p>
            <a:endParaRPr lang="en-US" altLang="en-US" dirty="0"/>
          </a:p>
        </p:txBody>
      </p:sp>
      <p:sp>
        <p:nvSpPr>
          <p:cNvPr id="1028" name="Rectangle 4"/>
          <p:cNvSpPr>
            <a:spLocks noGrp="1" noRot="1" noChangeAspect="1" noChangeArrowheads="1" noTextEdit="1"/>
          </p:cNvSpPr>
          <p:nvPr>
            <p:ph type="sldImg" idx="2"/>
          </p:nvPr>
        </p:nvSpPr>
        <p:spPr bwMode="auto">
          <a:xfrm>
            <a:off x="1185863" y="700088"/>
            <a:ext cx="4651375" cy="3489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35771" y="4422147"/>
            <a:ext cx="5151560" cy="4188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ftr" sz="quarter" idx="4"/>
          </p:nvPr>
        </p:nvSpPr>
        <p:spPr bwMode="auto">
          <a:xfrm>
            <a:off x="4" y="8844287"/>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b" anchorCtr="0" compatLnSpc="1">
            <a:prstTxWarp prst="textNoShape">
              <a:avLst/>
            </a:prstTxWarp>
          </a:bodyPr>
          <a:lstStyle>
            <a:lvl1pPr defTabSz="931593">
              <a:defRPr sz="1200"/>
            </a:lvl1pPr>
          </a:lstStyle>
          <a:p>
            <a:endParaRPr lang="en-US" altLang="en-US" dirty="0"/>
          </a:p>
        </p:txBody>
      </p:sp>
      <p:sp>
        <p:nvSpPr>
          <p:cNvPr id="1031" name="Rectangle 7"/>
          <p:cNvSpPr>
            <a:spLocks noGrp="1" noChangeArrowheads="1"/>
          </p:cNvSpPr>
          <p:nvPr>
            <p:ph type="sldNum" sz="quarter" idx="5"/>
          </p:nvPr>
        </p:nvSpPr>
        <p:spPr bwMode="auto">
          <a:xfrm>
            <a:off x="3979436" y="8844287"/>
            <a:ext cx="3043664"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235" tIns="46617" rIns="93235" bIns="46617" numCol="1" anchor="b" anchorCtr="0" compatLnSpc="1">
            <a:prstTxWarp prst="textNoShape">
              <a:avLst/>
            </a:prstTxWarp>
          </a:bodyPr>
          <a:lstStyle>
            <a:lvl1pPr algn="r" defTabSz="931593">
              <a:defRPr sz="1200">
                <a:latin typeface="Arial Black" pitchFamily="34" charset="0"/>
              </a:defRPr>
            </a:lvl1pPr>
          </a:lstStyle>
          <a:p>
            <a:fld id="{26FEBCC3-C707-49FC-8BCC-9CF45520271A}" type="slidenum">
              <a:rPr lang="en-US" altLang="en-US"/>
              <a:pPr/>
              <a:t>‹#›</a:t>
            </a:fld>
            <a:endParaRPr lang="en-US" altLang="en-US" dirty="0"/>
          </a:p>
        </p:txBody>
      </p:sp>
    </p:spTree>
    <p:extLst>
      <p:ext uri="{BB962C8B-B14F-4D97-AF65-F5344CB8AC3E}">
        <p14:creationId xmlns:p14="http://schemas.microsoft.com/office/powerpoint/2010/main" val="2624460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F46DDD6-E68C-4F7C-AF23-735217335D91}" type="slidenum">
              <a:rPr lang="en-US" altLang="en-US" smtClean="0"/>
              <a:pPr/>
              <a:t>‹#›</a:t>
            </a:fld>
            <a:endParaRPr lang="en-US" altLang="en-US" dirty="0"/>
          </a:p>
        </p:txBody>
      </p:sp>
    </p:spTree>
    <p:extLst>
      <p:ext uri="{BB962C8B-B14F-4D97-AF65-F5344CB8AC3E}">
        <p14:creationId xmlns:p14="http://schemas.microsoft.com/office/powerpoint/2010/main" val="402121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527F0CE1-866A-4BD4-ACD1-A60431EE7217}" type="slidenum">
              <a:rPr lang="en-US" altLang="en-US" smtClean="0"/>
              <a:pPr/>
              <a:t>‹#›</a:t>
            </a:fld>
            <a:endParaRPr lang="en-US" altLang="en-US" dirty="0"/>
          </a:p>
        </p:txBody>
      </p:sp>
    </p:spTree>
    <p:extLst>
      <p:ext uri="{BB962C8B-B14F-4D97-AF65-F5344CB8AC3E}">
        <p14:creationId xmlns:p14="http://schemas.microsoft.com/office/powerpoint/2010/main" val="52615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860F03A-583D-4A9B-999F-74DA13C958E9}" type="slidenum">
              <a:rPr lang="en-US" altLang="en-US" smtClean="0"/>
              <a:pPr/>
              <a:t>‹#›</a:t>
            </a:fld>
            <a:endParaRPr lang="en-US" altLang="en-US" dirty="0"/>
          </a:p>
        </p:txBody>
      </p:sp>
    </p:spTree>
    <p:extLst>
      <p:ext uri="{BB962C8B-B14F-4D97-AF65-F5344CB8AC3E}">
        <p14:creationId xmlns:p14="http://schemas.microsoft.com/office/powerpoint/2010/main" val="138188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2FDC3A4-3ECB-4CC5-8031-F712224A9F4A}" type="slidenum">
              <a:rPr lang="en-US" altLang="en-US" smtClean="0"/>
              <a:pPr/>
              <a:t>‹#›</a:t>
            </a:fld>
            <a:endParaRPr lang="en-US" altLang="en-US" dirty="0"/>
          </a:p>
        </p:txBody>
      </p:sp>
    </p:spTree>
    <p:extLst>
      <p:ext uri="{BB962C8B-B14F-4D97-AF65-F5344CB8AC3E}">
        <p14:creationId xmlns:p14="http://schemas.microsoft.com/office/powerpoint/2010/main" val="389923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A163D5B-07E7-4F0E-BCB2-32B96E85206D}" type="slidenum">
              <a:rPr lang="en-US" altLang="en-US" smtClean="0"/>
              <a:pPr/>
              <a:t>‹#›</a:t>
            </a:fld>
            <a:endParaRPr lang="en-US" altLang="en-US" dirty="0"/>
          </a:p>
        </p:txBody>
      </p:sp>
    </p:spTree>
    <p:extLst>
      <p:ext uri="{BB962C8B-B14F-4D97-AF65-F5344CB8AC3E}">
        <p14:creationId xmlns:p14="http://schemas.microsoft.com/office/powerpoint/2010/main" val="150610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D8242185-4B3A-4B3C-B1A3-48131BA4B7C1}" type="slidenum">
              <a:rPr lang="en-US" altLang="en-US" smtClean="0"/>
              <a:pPr/>
              <a:t>‹#›</a:t>
            </a:fld>
            <a:endParaRPr lang="en-US" altLang="en-US" dirty="0"/>
          </a:p>
        </p:txBody>
      </p:sp>
    </p:spTree>
    <p:extLst>
      <p:ext uri="{BB962C8B-B14F-4D97-AF65-F5344CB8AC3E}">
        <p14:creationId xmlns:p14="http://schemas.microsoft.com/office/powerpoint/2010/main" val="276536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D0775048-FC03-4291-928B-BDB9F655CF73}" type="slidenum">
              <a:rPr lang="en-US" altLang="en-US" smtClean="0"/>
              <a:pPr/>
              <a:t>‹#›</a:t>
            </a:fld>
            <a:endParaRPr lang="en-US" altLang="en-US" dirty="0"/>
          </a:p>
        </p:txBody>
      </p:sp>
    </p:spTree>
    <p:extLst>
      <p:ext uri="{BB962C8B-B14F-4D97-AF65-F5344CB8AC3E}">
        <p14:creationId xmlns:p14="http://schemas.microsoft.com/office/powerpoint/2010/main" val="132124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EF195582-20C7-4B36-B562-5BE424F7108D}" type="slidenum">
              <a:rPr lang="en-US" altLang="en-US" smtClean="0"/>
              <a:pPr/>
              <a:t>‹#›</a:t>
            </a:fld>
            <a:endParaRPr lang="en-US" altLang="en-US" dirty="0"/>
          </a:p>
        </p:txBody>
      </p:sp>
    </p:spTree>
    <p:extLst>
      <p:ext uri="{BB962C8B-B14F-4D97-AF65-F5344CB8AC3E}">
        <p14:creationId xmlns:p14="http://schemas.microsoft.com/office/powerpoint/2010/main" val="356881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C3E3C68F-1F6D-40C9-9574-8D30D2C4248C}" type="slidenum">
              <a:rPr lang="en-US" altLang="en-US" smtClean="0"/>
              <a:pPr/>
              <a:t>‹#›</a:t>
            </a:fld>
            <a:endParaRPr lang="en-US" altLang="en-US" dirty="0"/>
          </a:p>
        </p:txBody>
      </p:sp>
    </p:spTree>
    <p:extLst>
      <p:ext uri="{BB962C8B-B14F-4D97-AF65-F5344CB8AC3E}">
        <p14:creationId xmlns:p14="http://schemas.microsoft.com/office/powerpoint/2010/main" val="45443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E87432F6-7821-4653-A61A-EEA69F8A5E0C}" type="slidenum">
              <a:rPr lang="en-US" altLang="en-US" smtClean="0"/>
              <a:pPr/>
              <a:t>‹#›</a:t>
            </a:fld>
            <a:endParaRPr lang="en-US" altLang="en-US" dirty="0"/>
          </a:p>
        </p:txBody>
      </p:sp>
    </p:spTree>
    <p:extLst>
      <p:ext uri="{BB962C8B-B14F-4D97-AF65-F5344CB8AC3E}">
        <p14:creationId xmlns:p14="http://schemas.microsoft.com/office/powerpoint/2010/main" val="405039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4B6CA6EF-D364-49C2-8EF9-0228E40A8C93}" type="slidenum">
              <a:rPr lang="en-US" altLang="en-US" smtClean="0"/>
              <a:pPr/>
              <a:t>‹#›</a:t>
            </a:fld>
            <a:endParaRPr lang="en-US" altLang="en-US" dirty="0"/>
          </a:p>
        </p:txBody>
      </p:sp>
    </p:spTree>
    <p:extLst>
      <p:ext uri="{BB962C8B-B14F-4D97-AF65-F5344CB8AC3E}">
        <p14:creationId xmlns:p14="http://schemas.microsoft.com/office/powerpoint/2010/main" val="29758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A2963-3AE2-4712-B816-981AE9D70521}" type="slidenum">
              <a:rPr lang="en-US" altLang="en-US" smtClean="0"/>
              <a:pPr/>
              <a:t>‹#›</a:t>
            </a:fld>
            <a:endParaRPr lang="en-US" altLang="en-US" dirty="0"/>
          </a:p>
        </p:txBody>
      </p:sp>
    </p:spTree>
    <p:extLst>
      <p:ext uri="{BB962C8B-B14F-4D97-AF65-F5344CB8AC3E}">
        <p14:creationId xmlns:p14="http://schemas.microsoft.com/office/powerpoint/2010/main" val="156436138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wklous@stamfordct.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3051498"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2708597"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1305" y="401193"/>
            <a:ext cx="3853890" cy="3051499"/>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F9B90DC7-8EEC-D76C-8311-057BFAF7509C}"/>
              </a:ext>
            </a:extLst>
          </p:cNvPr>
          <p:cNvSpPr>
            <a:spLocks noGrp="1"/>
          </p:cNvSpPr>
          <p:nvPr>
            <p:ph type="sldNum" sz="quarter" idx="12"/>
          </p:nvPr>
        </p:nvSpPr>
        <p:spPr>
          <a:xfrm>
            <a:off x="8778240" y="6455664"/>
            <a:ext cx="336042" cy="365125"/>
          </a:xfrm>
        </p:spPr>
        <p:txBody>
          <a:bodyPr vert="horz" lIns="91440" tIns="45720" rIns="91440" bIns="45720" rtlCol="0" anchor="ctr">
            <a:normAutofit/>
          </a:bodyPr>
          <a:lstStyle/>
          <a:p>
            <a:pPr defTabSz="914400">
              <a:spcAft>
                <a:spcPts val="600"/>
              </a:spcAft>
              <a:defRPr/>
            </a:pPr>
            <a:fld id="{72FDC3A4-3ECB-4CC5-8031-F712224A9F4A}" type="slidenum">
              <a:rPr lang="en-US" altLang="en-US" sz="1000">
                <a:solidFill>
                  <a:srgbClr val="FFFFFF"/>
                </a:solidFill>
                <a:latin typeface="Calibri" panose="020F0502020204030204"/>
              </a:rPr>
              <a:pPr defTabSz="914400">
                <a:spcAft>
                  <a:spcPts val="600"/>
                </a:spcAft>
                <a:defRPr/>
              </a:pPr>
              <a:t>1</a:t>
            </a:fld>
            <a:endParaRPr lang="en-US" altLang="en-US" sz="1000">
              <a:solidFill>
                <a:srgbClr val="FFFFFF"/>
              </a:solidFill>
              <a:latin typeface="Calibri" panose="020F0502020204030204"/>
            </a:endParaRPr>
          </a:p>
        </p:txBody>
      </p:sp>
      <p:sp>
        <p:nvSpPr>
          <p:cNvPr id="3" name="Title 1">
            <a:extLst>
              <a:ext uri="{FF2B5EF4-FFF2-40B4-BE49-F238E27FC236}">
                <a16:creationId xmlns:a16="http://schemas.microsoft.com/office/drawing/2014/main" id="{4451EB9A-B181-586F-79D2-2BC8073101EB}"/>
              </a:ext>
            </a:extLst>
          </p:cNvPr>
          <p:cNvSpPr txBox="1">
            <a:spLocks/>
          </p:cNvSpPr>
          <p:nvPr/>
        </p:nvSpPr>
        <p:spPr>
          <a:xfrm>
            <a:off x="451576" y="325570"/>
            <a:ext cx="3459975" cy="6303830"/>
          </a:xfrm>
          <a:prstGeom prst="rect">
            <a:avLst/>
          </a:prstGeom>
        </p:spPr>
        <p:txBody>
          <a:bodyPr vert="horz" lIns="91440" tIns="45720" rIns="91440" bIns="45720" rtlCol="0" anchor="t">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prstClr val="black"/>
                </a:solidFill>
                <a:effectLst/>
                <a:uLnTx/>
                <a:uFillTx/>
                <a:latin typeface="Calibri Light" panose="020F0302020204030204"/>
                <a:ea typeface="+mj-ea"/>
                <a:cs typeface="+mj-cs"/>
              </a:rPr>
              <a:t>CITY OF STAMFORD</a:t>
            </a:r>
          </a:p>
          <a:p>
            <a:pPr marL="0" marR="0" lvl="0" indent="0" algn="l" defTabSz="914400" rtl="0" eaLnBrk="1" fontAlgn="auto" latinLnBrk="0" hangingPunct="1">
              <a:lnSpc>
                <a:spcPct val="90000"/>
              </a:lnSpc>
              <a:spcBef>
                <a:spcPct val="0"/>
              </a:spcBef>
              <a:spcAft>
                <a:spcPts val="0"/>
              </a:spcAft>
              <a:buClrTx/>
              <a:buSzTx/>
              <a:buFontTx/>
              <a:buNone/>
              <a:tabLst/>
              <a:defRPr/>
            </a:pPr>
            <a:br>
              <a:rPr kumimoji="0" lang="en-US" sz="4200" b="1"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US" sz="4200" b="1" i="0" u="none" strike="noStrike" kern="1200" cap="none" spc="0" normalizeH="0" baseline="0" noProof="0" dirty="0">
                <a:ln>
                  <a:noFill/>
                </a:ln>
                <a:solidFill>
                  <a:prstClr val="black"/>
                </a:solidFill>
                <a:effectLst/>
                <a:uLnTx/>
                <a:uFillTx/>
                <a:latin typeface="Calibri Light" panose="020F0302020204030204"/>
                <a:ea typeface="+mj-ea"/>
                <a:cs typeface="+mj-cs"/>
              </a:rPr>
              <a:t>FLEET MANAGEMENT</a:t>
            </a:r>
          </a:p>
          <a:p>
            <a:pPr marL="0" marR="0" lvl="0" indent="0" algn="l" defTabSz="914400" rtl="0" eaLnBrk="1" fontAlgn="auto" latinLnBrk="0" hangingPunct="1">
              <a:lnSpc>
                <a:spcPct val="90000"/>
              </a:lnSpc>
              <a:spcBef>
                <a:spcPct val="0"/>
              </a:spcBef>
              <a:spcAft>
                <a:spcPts val="0"/>
              </a:spcAft>
              <a:buClrTx/>
              <a:buSzTx/>
              <a:buFontTx/>
              <a:buNone/>
              <a:tabLst/>
              <a:defRPr/>
            </a:pPr>
            <a:br>
              <a:rPr kumimoji="0" lang="en-US" sz="4200" b="1" i="0" u="none" strike="noStrike" kern="1200" cap="none" spc="0" normalizeH="0" baseline="0" noProof="0" dirty="0">
                <a:ln>
                  <a:noFill/>
                </a:ln>
                <a:solidFill>
                  <a:prstClr val="black"/>
                </a:solidFill>
                <a:effectLst/>
                <a:uLnTx/>
                <a:uFillTx/>
                <a:latin typeface="Calibri Light" panose="020F0302020204030204"/>
                <a:ea typeface="+mj-ea"/>
                <a:cs typeface="+mj-cs"/>
              </a:rPr>
            </a:br>
            <a:br>
              <a:rPr kumimoji="0" lang="en-US" sz="4200" b="1" i="0" u="none" strike="noStrike" kern="1200" cap="none" spc="0" normalizeH="0" baseline="0" noProof="0" dirty="0">
                <a:ln>
                  <a:noFill/>
                </a:ln>
                <a:solidFill>
                  <a:prstClr val="black"/>
                </a:solidFill>
                <a:effectLst/>
                <a:uLnTx/>
                <a:uFillTx/>
                <a:latin typeface="Arial Black" panose="020B0A04020102020204" pitchFamily="34" charset="0"/>
                <a:ea typeface="+mj-ea"/>
                <a:cs typeface="+mj-cs"/>
              </a:rPr>
            </a:br>
            <a:br>
              <a:rPr kumimoji="0" lang="en-US" sz="4200" b="1" i="0" u="none" strike="noStrike" kern="1200" cap="none" spc="0" normalizeH="0" baseline="0" noProof="0" dirty="0">
                <a:ln>
                  <a:noFill/>
                </a:ln>
                <a:solidFill>
                  <a:prstClr val="black"/>
                </a:solidFill>
                <a:effectLst/>
                <a:uLnTx/>
                <a:uFillTx/>
                <a:latin typeface="Calibri Light" panose="020F0302020204030204"/>
                <a:ea typeface="+mj-ea"/>
                <a:cs typeface="+mj-cs"/>
              </a:rPr>
            </a:br>
            <a:br>
              <a:rPr kumimoji="0" lang="en-US" sz="4200" b="1"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US" sz="2000" b="1" i="0" u="none" strike="noStrike" kern="1200" cap="none" spc="0" normalizeH="0" baseline="0" noProof="0" dirty="0">
                <a:ln>
                  <a:noFill/>
                </a:ln>
                <a:solidFill>
                  <a:prstClr val="black"/>
                </a:solidFill>
                <a:effectLst/>
                <a:uLnTx/>
                <a:uFillTx/>
                <a:latin typeface="Calibri Light" panose="020F0302020204030204"/>
                <a:ea typeface="+mj-ea"/>
                <a:cs typeface="+mj-cs"/>
              </a:rPr>
              <a:t>Bill Klous</a:t>
            </a:r>
            <a:br>
              <a:rPr kumimoji="0" lang="en-US" sz="2000" b="1"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US" sz="2000" b="1" i="0" u="none" strike="noStrike" kern="1200" cap="none" spc="0" normalizeH="0" baseline="0" noProof="0" dirty="0">
                <a:ln>
                  <a:noFill/>
                </a:ln>
                <a:solidFill>
                  <a:prstClr val="black"/>
                </a:solidFill>
                <a:effectLst/>
                <a:uLnTx/>
                <a:uFillTx/>
                <a:latin typeface="Calibri Light" panose="020F0302020204030204"/>
                <a:ea typeface="+mj-ea"/>
                <a:cs typeface="+mj-cs"/>
              </a:rPr>
              <a:t>203-977-5520</a:t>
            </a:r>
            <a:br>
              <a:rPr kumimoji="0" lang="en-US" sz="2000" b="1"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US" sz="2000" b="1" i="0" u="none" strike="noStrike" kern="1200" cap="none" spc="0" normalizeH="0" baseline="0" noProof="0" dirty="0">
                <a:ln>
                  <a:noFill/>
                </a:ln>
                <a:solidFill>
                  <a:prstClr val="black"/>
                </a:solidFill>
                <a:effectLst/>
                <a:uLnTx/>
                <a:uFillTx/>
                <a:latin typeface="Calibri Light" panose="020F0302020204030204"/>
                <a:ea typeface="+mj-ea"/>
                <a:cs typeface="+mj-cs"/>
                <a:hlinkClick r:id="rId2"/>
              </a:rPr>
              <a:t>wklous@stamfordct.gov</a:t>
            </a:r>
            <a:br>
              <a:rPr kumimoji="0" lang="en-US" sz="2000" b="1" i="0" u="none" strike="noStrike" kern="1200" cap="none" spc="0" normalizeH="0" baseline="0" noProof="0" dirty="0">
                <a:ln>
                  <a:noFill/>
                </a:ln>
                <a:solidFill>
                  <a:prstClr val="black"/>
                </a:solidFill>
                <a:effectLst/>
                <a:uLnTx/>
                <a:uFillTx/>
                <a:latin typeface="Calibri Light" panose="020F0302020204030204"/>
                <a:ea typeface="+mj-ea"/>
                <a:cs typeface="+mj-cs"/>
              </a:rPr>
            </a:br>
            <a:br>
              <a:rPr kumimoji="0" lang="en-US" sz="4200" b="0" i="0" u="none" strike="noStrike" kern="1200" cap="none" spc="0" normalizeH="0" baseline="0" noProof="0" dirty="0">
                <a:ln>
                  <a:noFill/>
                </a:ln>
                <a:solidFill>
                  <a:prstClr val="black"/>
                </a:solidFill>
                <a:effectLst/>
                <a:uLnTx/>
                <a:uFillTx/>
                <a:latin typeface="Calibri Light" panose="020F0302020204030204"/>
                <a:ea typeface="+mj-ea"/>
                <a:cs typeface="+mj-cs"/>
              </a:rPr>
            </a:br>
            <a:endParaRPr kumimoji="0" lang="en-US" sz="4200" b="0"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pic>
        <p:nvPicPr>
          <p:cNvPr id="7" name="Content Placeholder 4">
            <a:extLst>
              <a:ext uri="{FF2B5EF4-FFF2-40B4-BE49-F238E27FC236}">
                <a16:creationId xmlns:a16="http://schemas.microsoft.com/office/drawing/2014/main" id="{5EC58245-98D4-8ED8-A5E5-D9C1AD5C2C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1658" y="1219200"/>
            <a:ext cx="3459975" cy="4189457"/>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a:solidFill>
            <a:schemeClr val="bg1"/>
          </a:solidFill>
        </p:spPr>
      </p:pic>
    </p:spTree>
    <p:extLst>
      <p:ext uri="{BB962C8B-B14F-4D97-AF65-F5344CB8AC3E}">
        <p14:creationId xmlns:p14="http://schemas.microsoft.com/office/powerpoint/2010/main" val="425963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p:cNvSpPr>
            <a:spLocks noGrp="1"/>
          </p:cNvSpPr>
          <p:nvPr>
            <p:ph type="title"/>
          </p:nvPr>
        </p:nvSpPr>
        <p:spPr>
          <a:xfrm>
            <a:off x="718879" y="800392"/>
            <a:ext cx="7698523" cy="1212102"/>
          </a:xfrm>
        </p:spPr>
        <p:txBody>
          <a:bodyPr>
            <a:normAutofit/>
          </a:bodyPr>
          <a:lstStyle/>
          <a:p>
            <a:r>
              <a:rPr lang="en-US" sz="3500" b="1" i="1" dirty="0">
                <a:solidFill>
                  <a:srgbClr val="FFFFFF"/>
                </a:solidFill>
              </a:rPr>
              <a:t>Board Of Finance - PPT Requirements</a:t>
            </a:r>
            <a:endParaRPr lang="en-US" sz="3500" i="1" dirty="0">
              <a:solidFill>
                <a:srgbClr val="FFFFFF"/>
              </a:solidFill>
            </a:endParaRP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72FDC3A4-3ECB-4CC5-8031-F712224A9F4A}" type="slidenum">
              <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Content Placeholder 6">
            <a:extLst>
              <a:ext uri="{FF2B5EF4-FFF2-40B4-BE49-F238E27FC236}">
                <a16:creationId xmlns:a16="http://schemas.microsoft.com/office/drawing/2014/main" id="{628D4881-DA4B-A4F4-BCF2-8597FCF7B1CD}"/>
              </a:ext>
            </a:extLst>
          </p:cNvPr>
          <p:cNvSpPr>
            <a:spLocks noGrp="1"/>
          </p:cNvSpPr>
          <p:nvPr>
            <p:ph idx="1"/>
          </p:nvPr>
        </p:nvSpPr>
        <p:spPr>
          <a:xfrm>
            <a:off x="628650" y="3117851"/>
            <a:ext cx="7886700" cy="3465564"/>
          </a:xfrm>
        </p:spPr>
        <p:txBody>
          <a:bodyPr>
            <a:normAutofit lnSpcReduction="10000"/>
          </a:bodyPr>
          <a:lstStyle/>
          <a:p>
            <a:pPr marL="0" indent="0">
              <a:buNone/>
            </a:pPr>
            <a:r>
              <a:rPr lang="en-US" dirty="0"/>
              <a:t>1. Up-To-Date Org Chart ( if there have been changes since budget books were printed)</a:t>
            </a:r>
          </a:p>
          <a:p>
            <a:pPr marL="0" indent="0">
              <a:buNone/>
            </a:pPr>
            <a:r>
              <a:rPr lang="en-US" dirty="0"/>
              <a:t>2. Staffing Updates- additions or deletions; salary Changes due to upgrades and/or new responsibilities</a:t>
            </a:r>
          </a:p>
          <a:p>
            <a:pPr marL="0" indent="0">
              <a:buNone/>
            </a:pPr>
            <a:r>
              <a:rPr lang="en-US" dirty="0"/>
              <a:t>3. Explanation for any budget increases in individual line accounts</a:t>
            </a:r>
          </a:p>
          <a:p>
            <a:pPr marL="0" indent="0">
              <a:buNone/>
            </a:pPr>
            <a:r>
              <a:rPr lang="en-US" dirty="0"/>
              <a:t>4. What adjustments could be made if the department budget were to be reduced? </a:t>
            </a:r>
          </a:p>
        </p:txBody>
      </p:sp>
      <p:pic>
        <p:nvPicPr>
          <p:cNvPr id="3" name="Content Placeholder 4">
            <a:extLst>
              <a:ext uri="{FF2B5EF4-FFF2-40B4-BE49-F238E27FC236}">
                <a16:creationId xmlns:a16="http://schemas.microsoft.com/office/drawing/2014/main" id="{7FFAFDBE-194A-7226-1588-FCB7E40373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51040" y="431788"/>
            <a:ext cx="442921" cy="536304"/>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a:solidFill>
            <a:schemeClr val="bg1"/>
          </a:solidFill>
        </p:spPr>
      </p:pic>
    </p:spTree>
    <p:extLst>
      <p:ext uri="{BB962C8B-B14F-4D97-AF65-F5344CB8AC3E}">
        <p14:creationId xmlns:p14="http://schemas.microsoft.com/office/powerpoint/2010/main" val="38733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2">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24">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9" name="Group 26">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28" name="Freeform: Shape 27">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Freeform: Shape 28">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3" name="Group 32">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34" name="Freeform: Shape 33">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4" name="Slide Number Placeholder 3">
            <a:extLst>
              <a:ext uri="{FF2B5EF4-FFF2-40B4-BE49-F238E27FC236}">
                <a16:creationId xmlns:a16="http://schemas.microsoft.com/office/drawing/2014/main" id="{82A5F09E-F95E-3CC3-F678-88F847DDFFBE}"/>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72FDC3A4-3ECB-4CC5-8031-F712224A9F4A}" type="slidenum">
              <a:rPr kumimoji="0" lang="en-US" alt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a:t>
            </a:fld>
            <a:endPar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8" name="Picture 17"/>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636523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84932F9-C300-6B1B-2C08-D5BE759A2F0E}"/>
              </a:ext>
            </a:extLst>
          </p:cNvPr>
          <p:cNvSpPr>
            <a:spLocks noGrp="1"/>
          </p:cNvSpPr>
          <p:nvPr>
            <p:ph type="sldNum" sz="quarter" idx="12"/>
          </p:nvPr>
        </p:nvSpPr>
        <p:spPr/>
        <p:txBody>
          <a:bodyPr/>
          <a:lstStyle/>
          <a:p>
            <a:fld id="{72FDC3A4-3ECB-4CC5-8031-F712224A9F4A}" type="slidenum">
              <a:rPr lang="en-US" altLang="en-US" smtClean="0"/>
              <a:pPr/>
              <a:t>4</a:t>
            </a:fld>
            <a:endParaRPr lang="en-US" altLang="en-US" dirty="0"/>
          </a:p>
        </p:txBody>
      </p:sp>
      <p:sp>
        <p:nvSpPr>
          <p:cNvPr id="6" name="TextBox 5">
            <a:extLst>
              <a:ext uri="{FF2B5EF4-FFF2-40B4-BE49-F238E27FC236}">
                <a16:creationId xmlns:a16="http://schemas.microsoft.com/office/drawing/2014/main" id="{DC2CB863-5329-0637-F0C2-C6AD0AE0470C}"/>
              </a:ext>
            </a:extLst>
          </p:cNvPr>
          <p:cNvSpPr txBox="1"/>
          <p:nvPr/>
        </p:nvSpPr>
        <p:spPr>
          <a:xfrm>
            <a:off x="76200" y="643942"/>
            <a:ext cx="8991600" cy="6211957"/>
          </a:xfrm>
          <a:prstGeom prst="rect">
            <a:avLst/>
          </a:prstGeom>
          <a:noFill/>
        </p:spPr>
        <p:txBody>
          <a:bodyPr wrap="square">
            <a:spAutoFit/>
          </a:bodyPr>
          <a:lstStyle/>
          <a:p>
            <a:pPr marL="0" marR="0">
              <a:lnSpc>
                <a:spcPct val="107000"/>
              </a:lnSpc>
              <a:spcBef>
                <a:spcPts val="0"/>
              </a:spcBef>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1000-2121-5199011 - Differential</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 (increase of 2420%) The 4am shift supports Solid Waste and Sweeper Operations. (according to contract the shift differential is 12%) 3 mechanics. </a:t>
            </a:r>
          </a:p>
          <a:p>
            <a:pPr marL="0" marR="0">
              <a:lnSpc>
                <a:spcPct val="107000"/>
              </a:lnSpc>
              <a:spcBef>
                <a:spcPts val="0"/>
              </a:spcBef>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1000-2121-550400 – Professional Consultant –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(Increase of 100%) (</a:t>
            </a:r>
            <a:r>
              <a:rPr lang="en-US" sz="1200" i="1" kern="100" dirty="0">
                <a:effectLst/>
                <a:latin typeface="Calibri" panose="020F0502020204030204" pitchFamily="34" charset="0"/>
                <a:ea typeface="Calibri" panose="020F0502020204030204" pitchFamily="34" charset="0"/>
                <a:cs typeface="Times New Roman" panose="02020603050405020304" pitchFamily="18" charset="0"/>
              </a:rPr>
              <a:t>previously paid from Testing Line - 540414</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Consultant work for the</a:t>
            </a: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mandatory</a:t>
            </a: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CT Deep</a:t>
            </a: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 a</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nnual reporting for UST &amp; chemical storage. Inclusive of both Magee Ave and Haig Ave. fueling facilities and the vehicle maintenance shop.  </a:t>
            </a:r>
          </a:p>
          <a:p>
            <a:pPr marL="0" marR="0">
              <a:lnSpc>
                <a:spcPct val="107000"/>
              </a:lnSpc>
              <a:spcBef>
                <a:spcPts val="0"/>
              </a:spcBef>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1000-2121-540414 – Inspection &amp; Testing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(Increase of 100%) - CT DEEP UST System components annual inspection and testing and vapor recovery testing and other related regulatory fuel island testing. Certification of the fuel vault and piping (Haig Ave). Also includes OSHA mandatory inspections of overhead cranes, and vehicle lifts. Includes re-testing in the event of a failed test. </a:t>
            </a:r>
          </a:p>
          <a:p>
            <a:pPr marL="0" marR="0">
              <a:lnSpc>
                <a:spcPct val="107000"/>
              </a:lnSpc>
              <a:spcBef>
                <a:spcPts val="0"/>
              </a:spcBef>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1000-2121-540611 – Software maintenance</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 (increase of 214%) Annual renewal of software programs used at Vehicle Maintenance including, maintenance &amp; parts systems, fuel systems, as wells as diagnostic software &amp; reference software. Includes implementation of new parts &amp; maintenance software (Faster Web). Renewal of Pool Fleet Software License (Agile). Annual renewal of reference system (Mitchell Pro-demand). Renewal of upgraded Fuel system firmware &amp; software (FM Live). Annual software updates on diagnostic computers from Mac tools, Snap-on, Cummins &amp; CAS.  Annual for Rubicon Collections (route optimization)</a:t>
            </a:r>
          </a:p>
          <a:p>
            <a:pPr marL="342900" marR="0" lvl="0" indent="-342900">
              <a:lnSpc>
                <a:spcPct val="107000"/>
              </a:lnSpc>
              <a:spcBef>
                <a:spcPts val="0"/>
              </a:spcBef>
              <a:spcAft>
                <a:spcPts val="0"/>
              </a:spcAft>
              <a:buFont typeface="Symbol" panose="05050102010706020507" pitchFamily="18" charset="2"/>
              <a:buChar char=""/>
            </a:pPr>
            <a:r>
              <a:rPr lang="en-US" sz="1200" b="1" u="sng"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Software breakdown:</a:t>
            </a:r>
            <a:r>
              <a:rPr lang="en-US" sz="12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(cost next FY and date of renewal)</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Times New Roman" panose="02020603050405020304" pitchFamily="18" charset="0"/>
                <a:cs typeface="Times New Roman" panose="02020603050405020304" pitchFamily="18" charset="0"/>
              </a:rPr>
              <a:t>Cummins Insite: </a:t>
            </a:r>
            <a:r>
              <a:rPr lang="en-US" sz="1200" b="1" kern="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$2300 </a:t>
            </a:r>
            <a:r>
              <a:rPr lang="en-US" sz="1200" kern="100" dirty="0">
                <a:effectLst/>
                <a:latin typeface="Calibri" panose="020F0502020204030204" pitchFamily="34" charset="0"/>
                <a:ea typeface="Times New Roman" panose="02020603050405020304" pitchFamily="18" charset="0"/>
                <a:cs typeface="Times New Roman" panose="02020603050405020304" pitchFamily="18" charset="0"/>
              </a:rPr>
              <a:t>(February 2025)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Mac Tools Scanner</a:t>
            </a:r>
            <a:r>
              <a:rPr lang="en-US" sz="1200" kern="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200" b="1" kern="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$2820 </a:t>
            </a:r>
            <a:r>
              <a:rPr lang="en-US" sz="1200" kern="100" dirty="0">
                <a:effectLst/>
                <a:latin typeface="Calibri" panose="020F0502020204030204" pitchFamily="34" charset="0"/>
                <a:ea typeface="Times New Roman" panose="02020603050405020304" pitchFamily="18" charset="0"/>
                <a:cs typeface="Times New Roman" panose="02020603050405020304" pitchFamily="18" charset="0"/>
              </a:rPr>
              <a:t>(January 2025)</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Snap-on Scanner(s) </a:t>
            </a:r>
            <a:r>
              <a:rPr lang="en-US" sz="1200" b="1" kern="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$4,720</a:t>
            </a:r>
            <a:r>
              <a:rPr lang="en-US" sz="1200" kern="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200" kern="100" dirty="0">
                <a:effectLst/>
                <a:latin typeface="Calibri" panose="020F0502020204030204" pitchFamily="34" charset="0"/>
                <a:ea typeface="Times New Roman" panose="02020603050405020304" pitchFamily="18" charset="0"/>
                <a:cs typeface="Times New Roman" panose="02020603050405020304" pitchFamily="18" charset="0"/>
              </a:rPr>
              <a:t>(January 2025)</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Mitchell Pro Demand</a:t>
            </a:r>
            <a:r>
              <a:rPr lang="en-US" sz="1200" kern="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200" b="1" kern="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$5200 </a:t>
            </a:r>
            <a:r>
              <a:rPr lang="en-US" sz="1200" kern="100" dirty="0">
                <a:effectLst/>
                <a:latin typeface="Calibri" panose="020F0502020204030204" pitchFamily="34" charset="0"/>
                <a:ea typeface="Times New Roman" panose="02020603050405020304" pitchFamily="18" charset="0"/>
                <a:cs typeface="Times New Roman" panose="02020603050405020304" pitchFamily="18" charset="0"/>
              </a:rPr>
              <a:t>(Sept 2025)</a:t>
            </a:r>
            <a:r>
              <a:rPr lang="en-US" sz="1200" b="1" kern="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Agile (</a:t>
            </a:r>
            <a:r>
              <a:rPr lang="en-US" sz="1200" i="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Pool Fleet &amp; Parts/Maint Module</a:t>
            </a:r>
            <a:r>
              <a:rPr lang="en-US" sz="12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200" b="1" kern="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$17,760 </a:t>
            </a:r>
            <a:r>
              <a:rPr lang="en-US" sz="1200" kern="100" dirty="0">
                <a:effectLst/>
                <a:latin typeface="Calibri" panose="020F0502020204030204" pitchFamily="34" charset="0"/>
                <a:ea typeface="Times New Roman" panose="02020603050405020304" pitchFamily="18" charset="0"/>
                <a:cs typeface="Times New Roman" panose="02020603050405020304" pitchFamily="18" charset="0"/>
              </a:rPr>
              <a:t>(December 2024)</a:t>
            </a:r>
            <a:r>
              <a:rPr lang="en-US" sz="1200" b="1" kern="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Syntech (FM Live) </a:t>
            </a:r>
            <a:r>
              <a:rPr lang="en-US" sz="12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$7,200</a:t>
            </a:r>
            <a:endParaRPr lang="en-US" sz="1200" dirty="0">
              <a:solidFill>
                <a:srgbClr val="663300"/>
              </a:solidFill>
              <a:effectLst/>
              <a:latin typeface="Trebuchet MS" panose="020B060302020202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Faster Assets </a:t>
            </a:r>
            <a:r>
              <a:rPr lang="en-US" sz="1200" b="1" kern="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$36,000 (</a:t>
            </a:r>
            <a:r>
              <a:rPr lang="en-US" sz="1200" kern="100" dirty="0">
                <a:effectLst/>
                <a:latin typeface="Calibri" panose="020F0502020204030204" pitchFamily="34" charset="0"/>
                <a:ea typeface="Times New Roman" panose="02020603050405020304" pitchFamily="18" charset="0"/>
                <a:cs typeface="Times New Roman" panose="02020603050405020304" pitchFamily="18" charset="0"/>
              </a:rPr>
              <a:t>May 2025)</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CAS (Texa, IDS etc.) </a:t>
            </a:r>
            <a:r>
              <a:rPr lang="en-US" sz="1200" b="1" kern="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$11,000 </a:t>
            </a:r>
            <a:r>
              <a:rPr lang="en-US" sz="1200" kern="100" dirty="0">
                <a:effectLst/>
                <a:latin typeface="Calibri" panose="020F0502020204030204" pitchFamily="34" charset="0"/>
                <a:ea typeface="Times New Roman" panose="02020603050405020304" pitchFamily="18" charset="0"/>
                <a:cs typeface="Times New Roman" panose="02020603050405020304" pitchFamily="18" charset="0"/>
              </a:rPr>
              <a:t>(December 2025)</a:t>
            </a:r>
            <a:r>
              <a:rPr lang="en-US" sz="1200" b="1" kern="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Rubicon Route Optimization Study </a:t>
            </a:r>
            <a:r>
              <a:rPr lang="en-US" sz="1200" b="1" kern="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$82,000</a:t>
            </a:r>
            <a:r>
              <a:rPr lang="en-US" sz="1200" kern="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2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(~March 2025)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1000-2121-59202 – Conferences &amp; Training</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 (increase of 100%) To provide training for the Fleet Maintenance personnel on automotive and truck technology as well as required OSHA safety training. During the past several years technology in vehicles and equipment has advanced tremendously on ours. The vehicle maintenance staff needs to be properly trained in this evolving technology, including EV as the city transitions towards the vehicles. As result of OSHA audit, all mechanics will need annual training &amp; certification on overhead cranes and other equipment. Regulatory certification for UST monitoring personnel is also required.</a:t>
            </a:r>
          </a:p>
        </p:txBody>
      </p:sp>
      <p:sp>
        <p:nvSpPr>
          <p:cNvPr id="7" name="TextBox 6">
            <a:extLst>
              <a:ext uri="{FF2B5EF4-FFF2-40B4-BE49-F238E27FC236}">
                <a16:creationId xmlns:a16="http://schemas.microsoft.com/office/drawing/2014/main" id="{485798EA-9847-C469-9FFC-66189FEF072A}"/>
              </a:ext>
            </a:extLst>
          </p:cNvPr>
          <p:cNvSpPr txBox="1"/>
          <p:nvPr/>
        </p:nvSpPr>
        <p:spPr>
          <a:xfrm>
            <a:off x="76200" y="228600"/>
            <a:ext cx="8534400" cy="400110"/>
          </a:xfrm>
          <a:prstGeom prst="rect">
            <a:avLst/>
          </a:prstGeom>
          <a:solidFill>
            <a:schemeClr val="accent1"/>
          </a:solidFill>
        </p:spPr>
        <p:txBody>
          <a:bodyPr wrap="square" rtlCol="0">
            <a:spAutoFit/>
          </a:bodyPr>
          <a:lstStyle/>
          <a:p>
            <a:pPr algn="ctr"/>
            <a:r>
              <a:rPr lang="en-US" sz="2000" b="1" dirty="0">
                <a:solidFill>
                  <a:schemeClr val="bg1"/>
                </a:solidFill>
              </a:rPr>
              <a:t>Budget Line Increases</a:t>
            </a:r>
          </a:p>
        </p:txBody>
      </p:sp>
      <p:pic>
        <p:nvPicPr>
          <p:cNvPr id="2" name="Content Placeholder 4">
            <a:extLst>
              <a:ext uri="{FF2B5EF4-FFF2-40B4-BE49-F238E27FC236}">
                <a16:creationId xmlns:a16="http://schemas.microsoft.com/office/drawing/2014/main" id="{F437EBBC-6820-127A-28F0-FDBFFE1DC74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9139" y="107638"/>
            <a:ext cx="442921" cy="536304"/>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a:solidFill>
            <a:schemeClr val="bg1"/>
          </a:solidFill>
        </p:spPr>
      </p:pic>
    </p:spTree>
    <p:extLst>
      <p:ext uri="{BB962C8B-B14F-4D97-AF65-F5344CB8AC3E}">
        <p14:creationId xmlns:p14="http://schemas.microsoft.com/office/powerpoint/2010/main" val="1340735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25C004-A112-B3D4-FBE7-6258275FD9F1}"/>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44243C2-7D78-C3AE-FF49-7E48A221AC86}"/>
              </a:ext>
            </a:extLst>
          </p:cNvPr>
          <p:cNvSpPr>
            <a:spLocks noGrp="1"/>
          </p:cNvSpPr>
          <p:nvPr>
            <p:ph type="sldNum" sz="quarter" idx="12"/>
          </p:nvPr>
        </p:nvSpPr>
        <p:spPr/>
        <p:txBody>
          <a:bodyPr/>
          <a:lstStyle/>
          <a:p>
            <a:fld id="{72FDC3A4-3ECB-4CC5-8031-F712224A9F4A}" type="slidenum">
              <a:rPr lang="en-US" altLang="en-US" smtClean="0"/>
              <a:pPr/>
              <a:t>5</a:t>
            </a:fld>
            <a:endParaRPr lang="en-US" altLang="en-US" dirty="0"/>
          </a:p>
        </p:txBody>
      </p:sp>
      <p:sp>
        <p:nvSpPr>
          <p:cNvPr id="7" name="TextBox 6">
            <a:extLst>
              <a:ext uri="{FF2B5EF4-FFF2-40B4-BE49-F238E27FC236}">
                <a16:creationId xmlns:a16="http://schemas.microsoft.com/office/drawing/2014/main" id="{7BA86E22-C21E-5EF2-C5F7-661891F2A037}"/>
              </a:ext>
            </a:extLst>
          </p:cNvPr>
          <p:cNvSpPr txBox="1"/>
          <p:nvPr/>
        </p:nvSpPr>
        <p:spPr>
          <a:xfrm>
            <a:off x="76200" y="228600"/>
            <a:ext cx="8534400" cy="400110"/>
          </a:xfrm>
          <a:prstGeom prst="rect">
            <a:avLst/>
          </a:prstGeom>
          <a:solidFill>
            <a:schemeClr val="accent1"/>
          </a:solidFill>
        </p:spPr>
        <p:txBody>
          <a:bodyPr wrap="square" rtlCol="0">
            <a:spAutoFit/>
          </a:bodyPr>
          <a:lstStyle/>
          <a:p>
            <a:pPr algn="ctr"/>
            <a:r>
              <a:rPr lang="en-US" sz="2000" b="1" dirty="0">
                <a:solidFill>
                  <a:schemeClr val="bg1"/>
                </a:solidFill>
              </a:rPr>
              <a:t>Budget Line Increases (continued)</a:t>
            </a:r>
          </a:p>
        </p:txBody>
      </p:sp>
      <p:sp>
        <p:nvSpPr>
          <p:cNvPr id="3" name="TextBox 2">
            <a:extLst>
              <a:ext uri="{FF2B5EF4-FFF2-40B4-BE49-F238E27FC236}">
                <a16:creationId xmlns:a16="http://schemas.microsoft.com/office/drawing/2014/main" id="{728B363B-14A5-FA3C-1168-1FDF8D4FC385}"/>
              </a:ext>
            </a:extLst>
          </p:cNvPr>
          <p:cNvSpPr txBox="1"/>
          <p:nvPr/>
        </p:nvSpPr>
        <p:spPr>
          <a:xfrm>
            <a:off x="152400" y="787572"/>
            <a:ext cx="8534400" cy="3750899"/>
          </a:xfrm>
          <a:prstGeom prst="rect">
            <a:avLst/>
          </a:prstGeom>
          <a:noFill/>
        </p:spPr>
        <p:txBody>
          <a:bodyPr wrap="square">
            <a:spAutoFit/>
          </a:bodyPr>
          <a:lstStyle/>
          <a:p>
            <a:pPr marL="0" marR="0">
              <a:lnSpc>
                <a:spcPct val="107000"/>
              </a:lnSpc>
              <a:spcBef>
                <a:spcPts val="0"/>
              </a:spcBef>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1000-2121-560100 – Office Supplies &amp; Expenses</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(increase of 28%) To provide for stationary, forms and office supplies relative to the operations to include fuel console supplies, maintenance/repair reference materials, computer, and printer supplies, writing instruments, note pads, paper clips, shredding services, etc. Also covered is supplies such as drinking water, surge protectors, ergonomic chairs are needed to keep staff safe. There is also a tremendous amount of paperwork and files that are necessary to document all vehicle transactions (purchase, sale, maint. Records, etc.). There is also a tremendous need to upgrade all our files. (Including personnel, vehicles, outsourcing, bid, contractual agreement, and many others. Also due to an increase in printing from Oracle integration.</a:t>
            </a:r>
          </a:p>
          <a:p>
            <a:pPr marL="0" marR="0">
              <a:lnSpc>
                <a:spcPct val="107000"/>
              </a:lnSpc>
              <a:spcBef>
                <a:spcPts val="0"/>
              </a:spcBef>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1000-2121-560601 – Vehicle Maintenance</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(increase of 58%) Purchase of parts and sublet repairs to maintain Government Center Pool Fleet vehicles as well as Vehicle Maintenance Department vehicles. (20 Pool Fleet / 8 VM Fleet Vehicles) Pool fleet vehicles are aged (14.5 y/o on average) and require maintenance and repair at shorter intervals as well as larger repairs.</a:t>
            </a:r>
          </a:p>
          <a:p>
            <a:pPr marL="0" marR="0">
              <a:lnSpc>
                <a:spcPct val="107000"/>
              </a:lnSpc>
              <a:spcBef>
                <a:spcPts val="0"/>
              </a:spcBef>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1000-2121-560700 - Shop Tolls &amp; Replacement</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(increase of 59%) To replace worn, damaged and shop hand tools and equipment that has become unsafe to use or exceeded its useful life cycle. To also purchase new shop tools required as per latest vehicle and equipment technology. As result of OSHA audit, the Fleet Dept is mandated to implement a new lock out / tag out system which will result in purchasing safety devices to secure truck bodies &amp; cabs when raised. </a:t>
            </a:r>
          </a:p>
          <a:p>
            <a:pPr marL="0" marR="0">
              <a:lnSpc>
                <a:spcPct val="107000"/>
              </a:lnSpc>
              <a:spcBef>
                <a:spcPts val="0"/>
              </a:spcBef>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1000-2121-550801 - Laundry</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(increase of 55%) Due to contractual price increases for uniform and laundry service (17) Fleet Management employees, replacement of damaged or worn-out garments, and for cleaning shop towels and floor mats used at the vehicle maintenance facility.</a:t>
            </a:r>
          </a:p>
        </p:txBody>
      </p:sp>
      <p:pic>
        <p:nvPicPr>
          <p:cNvPr id="2" name="Content Placeholder 4">
            <a:extLst>
              <a:ext uri="{FF2B5EF4-FFF2-40B4-BE49-F238E27FC236}">
                <a16:creationId xmlns:a16="http://schemas.microsoft.com/office/drawing/2014/main" id="{AB9213E5-3356-84E4-79D5-57CE76D4CEF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65339" y="160503"/>
            <a:ext cx="442921" cy="536304"/>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a:solidFill>
            <a:schemeClr val="bg1"/>
          </a:solidFill>
        </p:spPr>
      </p:pic>
    </p:spTree>
    <p:extLst>
      <p:ext uri="{BB962C8B-B14F-4D97-AF65-F5344CB8AC3E}">
        <p14:creationId xmlns:p14="http://schemas.microsoft.com/office/powerpoint/2010/main" val="2156520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2288581-A400-C177-BFB6-07AB1674BFD3}"/>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BFDA59A-545E-E1E3-B9D7-F3A87F956F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45">
            <a:extLst>
              <a:ext uri="{FF2B5EF4-FFF2-40B4-BE49-F238E27FC236}">
                <a16:creationId xmlns:a16="http://schemas.microsoft.com/office/drawing/2014/main" id="{50CBCC4A-0F1E-0784-E916-FBFC1CAF0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46">
            <a:extLst>
              <a:ext uri="{FF2B5EF4-FFF2-40B4-BE49-F238E27FC236}">
                <a16:creationId xmlns:a16="http://schemas.microsoft.com/office/drawing/2014/main" id="{8D6ABC02-CC9F-7685-364C-CC1991E4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47">
            <a:extLst>
              <a:ext uri="{FF2B5EF4-FFF2-40B4-BE49-F238E27FC236}">
                <a16:creationId xmlns:a16="http://schemas.microsoft.com/office/drawing/2014/main" id="{25CEEE06-7C24-B11A-7E91-778CF22C9A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44">
            <a:extLst>
              <a:ext uri="{FF2B5EF4-FFF2-40B4-BE49-F238E27FC236}">
                <a16:creationId xmlns:a16="http://schemas.microsoft.com/office/drawing/2014/main" id="{EFD4E96E-1457-62BC-F265-630130226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ECE025E-F059-7131-9498-C5EABE96B4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A55004B-E098-293D-A89B-FE036E5175A5}"/>
              </a:ext>
            </a:extLst>
          </p:cNvPr>
          <p:cNvSpPr>
            <a:spLocks noGrp="1"/>
          </p:cNvSpPr>
          <p:nvPr>
            <p:ph type="title"/>
          </p:nvPr>
        </p:nvSpPr>
        <p:spPr>
          <a:xfrm>
            <a:off x="718879" y="800392"/>
            <a:ext cx="7698523" cy="1212102"/>
          </a:xfrm>
        </p:spPr>
        <p:txBody>
          <a:bodyPr>
            <a:normAutofit/>
          </a:bodyPr>
          <a:lstStyle/>
          <a:p>
            <a:r>
              <a:rPr lang="en-US" sz="3500" b="1" i="1" dirty="0">
                <a:solidFill>
                  <a:srgbClr val="FFFFFF"/>
                </a:solidFill>
              </a:rPr>
              <a:t>What If???</a:t>
            </a:r>
            <a:endParaRPr lang="en-US" sz="3500" i="1" dirty="0">
              <a:solidFill>
                <a:srgbClr val="FFFFFF"/>
              </a:solidFill>
            </a:endParaRPr>
          </a:p>
        </p:txBody>
      </p:sp>
      <p:sp>
        <p:nvSpPr>
          <p:cNvPr id="4" name="Slide Number Placeholder 3">
            <a:extLst>
              <a:ext uri="{FF2B5EF4-FFF2-40B4-BE49-F238E27FC236}">
                <a16:creationId xmlns:a16="http://schemas.microsoft.com/office/drawing/2014/main" id="{9B9174E9-CA09-2A25-2DA8-407330F8AEBD}"/>
              </a:ext>
            </a:extLst>
          </p:cNvPr>
          <p:cNvSpPr>
            <a:spLocks noGrp="1"/>
          </p:cNvSpPr>
          <p:nvPr>
            <p:ph type="sldNum" sz="quarter" idx="12"/>
          </p:nvPr>
        </p:nvSpPr>
        <p:spPr>
          <a:xfrm>
            <a:off x="8030718" y="6382512"/>
            <a:ext cx="514350" cy="320040"/>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72FDC3A4-3ECB-4CC5-8031-F712224A9F4A}" type="slidenum">
              <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6</a:t>
            </a:fld>
            <a:endPar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Content Placeholder 6">
            <a:extLst>
              <a:ext uri="{FF2B5EF4-FFF2-40B4-BE49-F238E27FC236}">
                <a16:creationId xmlns:a16="http://schemas.microsoft.com/office/drawing/2014/main" id="{4CE677D5-3DC7-C615-40AC-536FFE072D39}"/>
              </a:ext>
            </a:extLst>
          </p:cNvPr>
          <p:cNvSpPr>
            <a:spLocks noGrp="1"/>
          </p:cNvSpPr>
          <p:nvPr>
            <p:ph idx="1"/>
          </p:nvPr>
        </p:nvSpPr>
        <p:spPr>
          <a:xfrm>
            <a:off x="773100" y="2280856"/>
            <a:ext cx="7368577" cy="3946207"/>
          </a:xfrm>
        </p:spPr>
        <p:txBody>
          <a:bodyPr>
            <a:normAutofit/>
          </a:bodyPr>
          <a:lstStyle/>
          <a:p>
            <a:pPr marL="0" indent="0">
              <a:buNone/>
            </a:pPr>
            <a:r>
              <a:rPr lang="en-US" sz="2000" dirty="0"/>
              <a:t>What adjustments could be made if the department budget were to be reduced? </a:t>
            </a:r>
          </a:p>
          <a:p>
            <a:pPr marL="0" indent="0">
              <a:buNone/>
            </a:pPr>
            <a:r>
              <a:rPr lang="en-US" sz="2000" dirty="0"/>
              <a:t> Reductions is budgets could adversely affect the level of service that Fleet Maintenance provides to its customers. In addition, increases in the vehicle maintenance budget is likely to occur. </a:t>
            </a:r>
          </a:p>
        </p:txBody>
      </p:sp>
      <p:pic>
        <p:nvPicPr>
          <p:cNvPr id="3" name="Content Placeholder 4">
            <a:extLst>
              <a:ext uri="{FF2B5EF4-FFF2-40B4-BE49-F238E27FC236}">
                <a16:creationId xmlns:a16="http://schemas.microsoft.com/office/drawing/2014/main" id="{68B056A2-4CD7-0A29-E6BB-24161D8B3BE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51040" y="431788"/>
            <a:ext cx="442921" cy="536304"/>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a:solidFill>
            <a:schemeClr val="bg1"/>
          </a:solidFill>
        </p:spPr>
      </p:pic>
    </p:spTree>
    <p:extLst>
      <p:ext uri="{BB962C8B-B14F-4D97-AF65-F5344CB8AC3E}">
        <p14:creationId xmlns:p14="http://schemas.microsoft.com/office/powerpoint/2010/main" val="34031825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 2013 - 2022</Template>
  <TotalTime>22031</TotalTime>
  <Words>964</Words>
  <Application>Microsoft Office PowerPoint</Application>
  <PresentationFormat>On-screen Show (4:3)</PresentationFormat>
  <Paragraphs>39</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Arial Black</vt:lpstr>
      <vt:lpstr>Calibri</vt:lpstr>
      <vt:lpstr>Calibri Light</vt:lpstr>
      <vt:lpstr>Courier New</vt:lpstr>
      <vt:lpstr>Symbol</vt:lpstr>
      <vt:lpstr>Trebuchet MS</vt:lpstr>
      <vt:lpstr>Office Theme</vt:lpstr>
      <vt:lpstr>PowerPoint Presentation</vt:lpstr>
      <vt:lpstr>Board Of Finance - PPT Requirements</vt:lpstr>
      <vt:lpstr>PowerPoint Presentation</vt:lpstr>
      <vt:lpstr>PowerPoint Presentation</vt:lpstr>
      <vt:lpstr>PowerPoint Presentation</vt:lpstr>
      <vt:lpstr>What If???</vt:lpstr>
    </vt:vector>
  </TitlesOfParts>
  <Company>City of Stamford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2014-15 Highlights    FY 2015-16 Outlook</dc:title>
  <dc:creator>Dr. Elda Sinani</dc:creator>
  <cp:lastModifiedBy>Carpanzano, Josephine</cp:lastModifiedBy>
  <cp:revision>108</cp:revision>
  <cp:lastPrinted>2018-02-23T19:05:57Z</cp:lastPrinted>
  <dcterms:created xsi:type="dcterms:W3CDTF">2015-07-08T22:36:06Z</dcterms:created>
  <dcterms:modified xsi:type="dcterms:W3CDTF">2024-03-15T18:09:28Z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ies>
</file>