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1"/>
  </p:sldMasterIdLst>
  <p:notesMasterIdLst>
    <p:notesMasterId r:id="rId7"/>
  </p:notesMasterIdLst>
  <p:handoutMasterIdLst>
    <p:handoutMasterId r:id="rId8"/>
  </p:handoutMasterIdLst>
  <p:sldIdLst>
    <p:sldId id="279" r:id="rId2"/>
    <p:sldId id="256" r:id="rId3"/>
    <p:sldId id="283" r:id="rId4"/>
    <p:sldId id="284" r:id="rId5"/>
    <p:sldId id="278" r:id="rId6"/>
  </p:sldIdLst>
  <p:sldSz cx="9144000" cy="6858000" type="screen4x3"/>
  <p:notesSz cx="7023100" cy="9309100"/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  <p15:guide id="3" orient="horz" pos="2932">
          <p15:clr>
            <a:srgbClr val="A4A3A4"/>
          </p15:clr>
        </p15:guide>
        <p15:guide id="4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08B8"/>
    <a:srgbClr val="6600FF"/>
    <a:srgbClr val="009999"/>
    <a:srgbClr val="FF3300"/>
    <a:srgbClr val="FF6633"/>
    <a:srgbClr val="F8F8F8"/>
    <a:srgbClr val="FFFF99"/>
    <a:srgbClr val="B1A9CF"/>
    <a:srgbClr val="9885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06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1950" y="-90"/>
      </p:cViewPr>
      <p:guideLst>
        <p:guide orient="horz" pos="2909"/>
        <p:guide pos="2208"/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593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830" y="0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593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8842684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593" eaLnBrk="1" hangingPunct="1">
              <a:defRPr kumimoji="1" sz="1200"/>
            </a:lvl1pPr>
          </a:lstStyle>
          <a:p>
            <a:endParaRPr lang="en-US" altLang="en-US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830" y="8842684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593" eaLnBrk="1" hangingPunct="1">
              <a:defRPr kumimoji="1" sz="1200">
                <a:latin typeface="Arial Black" pitchFamily="34" charset="0"/>
              </a:defRPr>
            </a:lvl1pPr>
          </a:lstStyle>
          <a:p>
            <a:fld id="{342263C6-7E49-494E-A759-35C0EFEA313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2831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ctr" anchorCtr="0" compatLnSpc="1">
            <a:prstTxWarp prst="textNoShape">
              <a:avLst/>
            </a:prstTxWarp>
          </a:bodyPr>
          <a:lstStyle>
            <a:lvl1pPr defTabSz="931593">
              <a:defRPr sz="1200"/>
            </a:lvl1pPr>
          </a:lstStyle>
          <a:p>
            <a:endParaRPr lang="en-US" alt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436" y="0"/>
            <a:ext cx="3043664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235" tIns="46617" rIns="93235" bIns="46617" numCol="1" anchor="ctr" anchorCtr="0" compatLnSpc="1">
            <a:prstTxWarp prst="textNoShape">
              <a:avLst/>
            </a:prstTxWarp>
          </a:bodyPr>
          <a:lstStyle>
            <a:lvl1pPr algn="r" defTabSz="931593">
              <a:defRPr sz="1200"/>
            </a:lvl1pPr>
          </a:lstStyle>
          <a:p>
            <a:endParaRPr lang="en-US" altLang="en-US" dirty="0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700088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1" y="4422147"/>
            <a:ext cx="5151560" cy="4188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844287"/>
            <a:ext cx="3043665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593">
              <a:defRPr sz="1200"/>
            </a:lvl1pPr>
          </a:lstStyle>
          <a:p>
            <a:endParaRPr lang="en-US" alt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436" y="8844287"/>
            <a:ext cx="3043664" cy="46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593">
              <a:defRPr sz="1200">
                <a:latin typeface="Arial Black" pitchFamily="34" charset="0"/>
              </a:defRPr>
            </a:lvl1pPr>
          </a:lstStyle>
          <a:p>
            <a:fld id="{26FEBCC3-C707-49FC-8BCC-9CF45520271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4460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698500"/>
            <a:ext cx="46545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AF6422-94DA-42C3-8FC4-7CE44E9A30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112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DDD6-E68C-4F7C-AF23-735217335D9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2121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0CE1-866A-4BD4-ACD1-A60431EE721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6150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F03A-583D-4A9B-999F-74DA13C958E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1883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C3A4-3ECB-4CC5-8031-F712224A9F4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9230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3D5B-07E7-4F0E-BCB2-32B96E85206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6102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2185-4B3A-4B3C-B1A3-48131BA4B7C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6536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75048-FC03-4291-928B-BDB9F655CF7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124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5582-20C7-4B36-B562-5BE424F7108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6881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3C68F-1F6D-40C9-9574-8D30D2C4248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4430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32F6-7821-4653-A61A-EEA69F8A5E0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50396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A6EF-D364-49C2-8EF9-0228E40A8C9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5849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A2963-3AE2-4712-B816-981AE9D7052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6436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rblessing@stamfordct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9144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DA79FF-DEFD-63B8-B7B8-7129E4606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979" y="1012536"/>
            <a:ext cx="3459975" cy="5443128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4200" b="1" dirty="0"/>
              <a:t>CITY OF STAMFORD</a:t>
            </a:r>
            <a:br>
              <a:rPr lang="en-US" sz="4200" b="1" dirty="0"/>
            </a:br>
            <a:r>
              <a:rPr lang="en-US" sz="4200" b="1" dirty="0"/>
              <a:t>LAND USE BUREAU</a:t>
            </a:r>
            <a:br>
              <a:rPr lang="en-US" sz="4200" b="1" dirty="0"/>
            </a:br>
            <a:br>
              <a:rPr lang="en-US" sz="4200" b="1" dirty="0"/>
            </a:br>
            <a:br>
              <a:rPr lang="en-US" sz="4200" b="1" dirty="0"/>
            </a:br>
            <a:br>
              <a:rPr lang="en-US" sz="4200" b="1" dirty="0"/>
            </a:br>
            <a:r>
              <a:rPr lang="en-US" sz="2000" b="1" dirty="0"/>
              <a:t>Ralph Blessing, Land Use Bureau Chief</a:t>
            </a:r>
            <a:br>
              <a:rPr lang="en-US" sz="2000" b="1" dirty="0"/>
            </a:br>
            <a:r>
              <a:rPr lang="en-US" sz="2000" b="1" dirty="0">
                <a:hlinkClick r:id="rId2"/>
              </a:rPr>
              <a:t>rblessing@stamfordct.gov</a:t>
            </a:r>
            <a:br>
              <a:rPr lang="en-US" sz="2000" b="1" dirty="0"/>
            </a:br>
            <a:r>
              <a:rPr lang="en-US" sz="2000" b="1" dirty="0"/>
              <a:t>(203) 977-4714</a:t>
            </a:r>
            <a:br>
              <a:rPr lang="en-US" sz="2000" b="1" dirty="0"/>
            </a:br>
            <a:br>
              <a:rPr lang="en-US" sz="4200" dirty="0"/>
            </a:br>
            <a:endParaRPr lang="en-US" sz="4200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2502" y="-3"/>
            <a:ext cx="3051498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2502" y="-3"/>
            <a:ext cx="2708597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691305" y="401193"/>
            <a:ext cx="3853890" cy="3051499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B90DC7-8EEC-D76C-8311-057BFAF75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  <a:defRPr/>
            </a:pPr>
            <a:fld id="{72FDC3A4-3ECB-4CC5-8031-F712224A9F4A}" type="slidenum">
              <a:rPr lang="en-US" altLang="en-US" sz="1000">
                <a:solidFill>
                  <a:srgbClr val="FFFFFF"/>
                </a:solidFill>
                <a:latin typeface="Calibri" panose="020F0502020204030204"/>
              </a:rPr>
              <a:pPr defTabSz="914400">
                <a:spcAft>
                  <a:spcPts val="600"/>
                </a:spcAft>
                <a:defRPr/>
              </a:pPr>
              <a:t>1</a:t>
            </a:fld>
            <a:endParaRPr lang="en-US" altLang="en-US" sz="1000">
              <a:solidFill>
                <a:srgbClr val="FFFFFF"/>
              </a:solidFill>
              <a:latin typeface="Calibri" panose="020F0502020204030204"/>
            </a:endParaRPr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F0B6AD6D-2715-8068-F6D7-2A8297F42A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8939" y="1269402"/>
            <a:ext cx="3567121" cy="4319189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259633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D5C7D1B-E480-4597-56E4-35BECAAD651F}"/>
              </a:ext>
            </a:extLst>
          </p:cNvPr>
          <p:cNvCxnSpPr/>
          <p:nvPr/>
        </p:nvCxnSpPr>
        <p:spPr>
          <a:xfrm flipV="1">
            <a:off x="7371790" y="1760744"/>
            <a:ext cx="0" cy="39188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Rounded Rectangle 186"/>
          <p:cNvSpPr/>
          <p:nvPr/>
        </p:nvSpPr>
        <p:spPr>
          <a:xfrm>
            <a:off x="223028" y="1212838"/>
            <a:ext cx="187259" cy="8988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74" tIns="41987" rIns="83974" bIns="41987" spcCol="0"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391568" y="1151153"/>
            <a:ext cx="874909" cy="628404"/>
          </a:xfrm>
          <a:prstGeom prst="rect">
            <a:avLst/>
          </a:prstGeom>
          <a:noFill/>
        </p:spPr>
        <p:txBody>
          <a:bodyPr wrap="none" lIns="83974" tIns="41987" rIns="83974" bIns="41987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786" dirty="0"/>
              <a:t>Approved  / filled</a:t>
            </a:r>
          </a:p>
          <a:p>
            <a:pPr>
              <a:lnSpc>
                <a:spcPct val="114000"/>
              </a:lnSpc>
            </a:pPr>
            <a:r>
              <a:rPr lang="en-US" sz="786" dirty="0"/>
              <a:t>vacant</a:t>
            </a:r>
          </a:p>
          <a:p>
            <a:pPr>
              <a:lnSpc>
                <a:spcPct val="114000"/>
              </a:lnSpc>
            </a:pPr>
            <a:endParaRPr lang="en-US" sz="786" dirty="0"/>
          </a:p>
          <a:p>
            <a:pPr>
              <a:lnSpc>
                <a:spcPct val="114000"/>
              </a:lnSpc>
            </a:pPr>
            <a:r>
              <a:rPr lang="en-US" sz="786" dirty="0"/>
              <a:t>Reports to </a:t>
            </a:r>
          </a:p>
        </p:txBody>
      </p:sp>
      <p:sp>
        <p:nvSpPr>
          <p:cNvPr id="189" name="Rounded Rectangle 188"/>
          <p:cNvSpPr/>
          <p:nvPr/>
        </p:nvSpPr>
        <p:spPr>
          <a:xfrm>
            <a:off x="223028" y="1360715"/>
            <a:ext cx="187259" cy="8988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74" tIns="41987" rIns="83974" bIns="41987" spcCol="0"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93" name="Straight Connector 192"/>
          <p:cNvCxnSpPr/>
          <p:nvPr/>
        </p:nvCxnSpPr>
        <p:spPr>
          <a:xfrm>
            <a:off x="228601" y="1687286"/>
            <a:ext cx="17611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Rectangle 197"/>
          <p:cNvSpPr/>
          <p:nvPr/>
        </p:nvSpPr>
        <p:spPr>
          <a:xfrm>
            <a:off x="1378644" y="1212838"/>
            <a:ext cx="189411" cy="89885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86"/>
          </a:p>
        </p:txBody>
      </p:sp>
      <p:sp>
        <p:nvSpPr>
          <p:cNvPr id="202" name="Rectangle 201"/>
          <p:cNvSpPr/>
          <p:nvPr/>
        </p:nvSpPr>
        <p:spPr>
          <a:xfrm>
            <a:off x="1378644" y="1629040"/>
            <a:ext cx="189411" cy="8988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74" tIns="41987" rIns="83974" bIns="41987" rtlCol="0" anchor="t"/>
          <a:lstStyle/>
          <a:p>
            <a:endParaRPr lang="en-US" sz="857"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802588" y="441654"/>
            <a:ext cx="5538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Land Use Bureau Organization Chart as of 03/2024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34589" y="3117467"/>
            <a:ext cx="979714" cy="391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74" tIns="41987" rIns="83974" bIns="41987" rtlCol="0" anchor="t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Planning Board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477816" y="5323114"/>
            <a:ext cx="979714" cy="391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74" tIns="41987" rIns="83974" bIns="41987" rtlCol="0" anchor="t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EPB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34589" y="2598830"/>
            <a:ext cx="979714" cy="391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74" tIns="41987" rIns="83974" bIns="41987" rtlCol="0" anchor="t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Zoning Board</a:t>
            </a:r>
          </a:p>
          <a:p>
            <a:pPr algn="ctr"/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2604801" y="4662023"/>
            <a:ext cx="1240971" cy="3918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74" tIns="41987" rIns="83974" bIns="41987" spcCol="0" rtlCol="0" anchor="ctr"/>
          <a:lstStyle/>
          <a:p>
            <a:pPr algn="ctr"/>
            <a:r>
              <a:rPr lang="en-US" sz="857" dirty="0">
                <a:solidFill>
                  <a:schemeClr val="tx1"/>
                </a:solidFill>
              </a:rPr>
              <a:t>OSS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3776808" y="1267650"/>
            <a:ext cx="1632857" cy="52697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3974" tIns="41987" rIns="83974" bIns="4198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b="1" cap="all" dirty="0">
                <a:solidFill>
                  <a:schemeClr val="tx1"/>
                </a:solidFill>
              </a:rPr>
              <a:t>Land Use Bureau Chief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Ralph Blessing x4714</a:t>
            </a:r>
          </a:p>
        </p:txBody>
      </p:sp>
      <p:cxnSp>
        <p:nvCxnSpPr>
          <p:cNvPr id="84" name="Elbow Connector 83"/>
          <p:cNvCxnSpPr>
            <a:cxnSpLocks/>
          </p:cNvCxnSpPr>
          <p:nvPr/>
        </p:nvCxnSpPr>
        <p:spPr>
          <a:xfrm rot="10800000" flipV="1">
            <a:off x="1814668" y="2216109"/>
            <a:ext cx="4153006" cy="391886"/>
          </a:xfrm>
          <a:prstGeom prst="bentConnector3">
            <a:avLst>
              <a:gd name="adj1" fmla="val 99802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endCxn id="55" idx="1"/>
          </p:cNvCxnSpPr>
          <p:nvPr/>
        </p:nvCxnSpPr>
        <p:spPr>
          <a:xfrm flipH="1">
            <a:off x="5347187" y="3299016"/>
            <a:ext cx="176493" cy="115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2604801" y="3630427"/>
            <a:ext cx="1240971" cy="3918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74" tIns="41987" rIns="83974" bIns="41987" spcCol="0" rtlCol="0" anchor="ctr"/>
          <a:lstStyle/>
          <a:p>
            <a:pPr algn="ctr"/>
            <a:r>
              <a:rPr lang="en-US" sz="857" dirty="0">
                <a:solidFill>
                  <a:schemeClr val="tx1"/>
                </a:solidFill>
              </a:rPr>
              <a:t>Customer Service Spec.</a:t>
            </a:r>
          </a:p>
        </p:txBody>
      </p:sp>
      <p:sp>
        <p:nvSpPr>
          <p:cNvPr id="7" name="Rectangle 6"/>
          <p:cNvSpPr/>
          <p:nvPr/>
        </p:nvSpPr>
        <p:spPr>
          <a:xfrm>
            <a:off x="2604801" y="1989353"/>
            <a:ext cx="1240971" cy="391886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74" tIns="41987" rIns="83974" bIns="41987"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Admin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1216247" y="4146226"/>
            <a:ext cx="1240971" cy="3918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74" tIns="41987" rIns="83974" bIns="41987" spcCol="0" rtlCol="0" anchor="ctr"/>
          <a:lstStyle/>
          <a:p>
            <a:pPr algn="ctr"/>
            <a:r>
              <a:rPr lang="en-US" sz="857" dirty="0">
                <a:solidFill>
                  <a:schemeClr val="tx1"/>
                </a:solidFill>
              </a:rPr>
              <a:t>Planning Analyst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6747095" y="3098396"/>
            <a:ext cx="1240971" cy="391886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74" tIns="41987" rIns="83974" bIns="41987" spcCol="0" rtlCol="0" anchor="ctr"/>
          <a:lstStyle/>
          <a:p>
            <a:pPr algn="ctr"/>
            <a:r>
              <a:rPr lang="en-US" sz="786" dirty="0">
                <a:solidFill>
                  <a:schemeClr val="tx1"/>
                </a:solidFill>
              </a:rPr>
              <a:t>Land Use Inspector</a:t>
            </a:r>
          </a:p>
          <a:p>
            <a:pPr algn="ctr"/>
            <a:r>
              <a:rPr lang="en-US" sz="786" dirty="0">
                <a:solidFill>
                  <a:schemeClr val="tx1"/>
                </a:solidFill>
              </a:rPr>
              <a:t>NN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6747095" y="3628248"/>
            <a:ext cx="1240971" cy="39188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74" tIns="41987" rIns="83974" bIns="41987" spcCol="0" rtlCol="0" anchor="ctr"/>
          <a:lstStyle/>
          <a:p>
            <a:pPr algn="ctr"/>
            <a:r>
              <a:rPr lang="en-US" sz="857" dirty="0">
                <a:solidFill>
                  <a:schemeClr val="tx1"/>
                </a:solidFill>
              </a:rPr>
              <a:t>Land Use Inspector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6747095" y="4147261"/>
            <a:ext cx="1240971" cy="39188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74" tIns="41987" rIns="83974" bIns="41987" spcCol="0" rtlCol="0" anchor="ctr"/>
          <a:lstStyle/>
          <a:p>
            <a:pPr algn="ctr"/>
            <a:r>
              <a:rPr lang="en-US" sz="857" dirty="0">
                <a:solidFill>
                  <a:schemeClr val="tx1"/>
                </a:solidFill>
              </a:rPr>
              <a:t>Land Use Inspector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2604801" y="3116986"/>
            <a:ext cx="1240971" cy="3918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74" tIns="41987" rIns="83974" bIns="41987" spcCol="0" rtlCol="0" anchor="ctr"/>
          <a:lstStyle/>
          <a:p>
            <a:pPr algn="ctr"/>
            <a:r>
              <a:rPr lang="en-US" sz="857" dirty="0">
                <a:solidFill>
                  <a:schemeClr val="tx1"/>
                </a:solidFill>
              </a:rPr>
              <a:t>Land Use Clerk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2604801" y="4139417"/>
            <a:ext cx="1240971" cy="3918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74" tIns="41987" rIns="83974" bIns="41987" spcCol="0" rtlCol="0" anchor="ctr"/>
          <a:lstStyle/>
          <a:p>
            <a:pPr algn="ctr"/>
            <a:r>
              <a:rPr lang="en-US" sz="857" dirty="0">
                <a:solidFill>
                  <a:schemeClr val="tx1"/>
                </a:solidFill>
              </a:rPr>
              <a:t>OSS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1216247" y="3630427"/>
            <a:ext cx="1240971" cy="3918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74" tIns="41987" rIns="83974" bIns="41987" spcCol="0" rtlCol="0" anchor="ctr"/>
          <a:lstStyle/>
          <a:p>
            <a:pPr algn="ctr"/>
            <a:r>
              <a:rPr lang="en-US" sz="857" dirty="0">
                <a:solidFill>
                  <a:schemeClr val="tx1"/>
                </a:solidFill>
              </a:rPr>
              <a:t>Assoc. Planner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6247" y="1989353"/>
            <a:ext cx="1240971" cy="391886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74" tIns="41987" rIns="83974" bIns="41987"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Planning &amp; Zoning</a:t>
            </a:r>
          </a:p>
        </p:txBody>
      </p:sp>
      <p:cxnSp>
        <p:nvCxnSpPr>
          <p:cNvPr id="37" name="Straight Connector 36"/>
          <p:cNvCxnSpPr>
            <a:cxnSpLocks/>
            <a:stCxn id="7" idx="2"/>
          </p:cNvCxnSpPr>
          <p:nvPr/>
        </p:nvCxnSpPr>
        <p:spPr>
          <a:xfrm flipH="1">
            <a:off x="3208029" y="2381238"/>
            <a:ext cx="17257" cy="52280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5967673" y="2394857"/>
            <a:ext cx="0" cy="39188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V="1">
            <a:off x="7352879" y="2329543"/>
            <a:ext cx="0" cy="39188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ounded Rectangle 74"/>
          <p:cNvSpPr/>
          <p:nvPr/>
        </p:nvSpPr>
        <p:spPr>
          <a:xfrm>
            <a:off x="3972751" y="3638176"/>
            <a:ext cx="1240971" cy="3918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74" tIns="41987" rIns="83974" bIns="41987" spcCol="0" rtlCol="0" anchor="ctr"/>
          <a:lstStyle/>
          <a:p>
            <a:pPr algn="ctr"/>
            <a:r>
              <a:rPr lang="en-US" sz="857" dirty="0">
                <a:solidFill>
                  <a:schemeClr val="tx1"/>
                </a:solidFill>
              </a:rPr>
              <a:t>GIS Technician 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3972751" y="3126947"/>
            <a:ext cx="1240971" cy="3918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74" tIns="41987" rIns="83974" bIns="41987" spcCol="0" rtlCol="0" anchor="ctr"/>
          <a:lstStyle/>
          <a:p>
            <a:pPr algn="ctr"/>
            <a:r>
              <a:rPr lang="en-US" sz="857" dirty="0">
                <a:solidFill>
                  <a:schemeClr val="tx1"/>
                </a:solidFill>
              </a:rPr>
              <a:t>GIS Analyst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5347187" y="3114628"/>
            <a:ext cx="1240971" cy="3918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74" tIns="41987" rIns="83974" bIns="41987" spcCol="0" rtlCol="0" anchor="ctr"/>
          <a:lstStyle/>
          <a:p>
            <a:pPr algn="ctr"/>
            <a:r>
              <a:rPr lang="en-US" sz="857" dirty="0">
                <a:solidFill>
                  <a:schemeClr val="tx1"/>
                </a:solidFill>
              </a:rPr>
              <a:t>Env. Analyst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5347187" y="4139417"/>
            <a:ext cx="1240971" cy="3918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74" tIns="41987" rIns="83974" bIns="41987" spcCol="0" rtlCol="0" anchor="ctr"/>
          <a:lstStyle/>
          <a:p>
            <a:pPr algn="ctr"/>
            <a:r>
              <a:rPr lang="en-US" sz="857" dirty="0">
                <a:solidFill>
                  <a:schemeClr val="tx1"/>
                </a:solidFill>
              </a:rPr>
              <a:t>Env. Analyst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5347187" y="3614054"/>
            <a:ext cx="1240971" cy="3918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74" tIns="41987" rIns="83974" bIns="41987" spcCol="0" rtlCol="0" anchor="ctr"/>
          <a:lstStyle/>
          <a:p>
            <a:pPr algn="ctr"/>
            <a:r>
              <a:rPr lang="en-US" sz="857" dirty="0">
                <a:solidFill>
                  <a:schemeClr val="tx1"/>
                </a:solidFill>
              </a:rPr>
              <a:t>Env. Analyst</a:t>
            </a:r>
          </a:p>
        </p:txBody>
      </p:sp>
      <p:cxnSp>
        <p:nvCxnSpPr>
          <p:cNvPr id="93" name="Straight Connector 92"/>
          <p:cNvCxnSpPr/>
          <p:nvPr/>
        </p:nvCxnSpPr>
        <p:spPr>
          <a:xfrm flipV="1">
            <a:off x="4593236" y="2512158"/>
            <a:ext cx="0" cy="39188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ounded Rectangle 57"/>
          <p:cNvSpPr/>
          <p:nvPr/>
        </p:nvSpPr>
        <p:spPr>
          <a:xfrm>
            <a:off x="6747095" y="2598830"/>
            <a:ext cx="1240971" cy="39188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74" tIns="41987" rIns="83974" bIns="41987" spcCol="0" rtlCol="0" anchor="ctr"/>
          <a:lstStyle/>
          <a:p>
            <a:pPr algn="ctr"/>
            <a:r>
              <a:rPr lang="en-US" sz="857" b="1" dirty="0">
                <a:solidFill>
                  <a:schemeClr val="tx1"/>
                </a:solidFill>
              </a:rPr>
              <a:t>ZEO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216247" y="3114628"/>
            <a:ext cx="1240971" cy="3918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74" tIns="41987" rIns="83974" bIns="41987" spcCol="0" rtlCol="0" anchor="ctr"/>
          <a:lstStyle/>
          <a:p>
            <a:pPr algn="ctr"/>
            <a:r>
              <a:rPr lang="en-US" sz="857" dirty="0">
                <a:solidFill>
                  <a:schemeClr val="tx1"/>
                </a:solidFill>
              </a:rPr>
              <a:t>Assoc. Planner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3972751" y="2607995"/>
            <a:ext cx="1240971" cy="39188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74" tIns="41987" rIns="83974" bIns="41987" spcCol="0" rtlCol="0" anchor="ctr"/>
          <a:lstStyle/>
          <a:p>
            <a:pPr algn="ctr"/>
            <a:r>
              <a:rPr lang="en-US" sz="857" b="1" dirty="0">
                <a:solidFill>
                  <a:schemeClr val="tx1"/>
                </a:solidFill>
              </a:rPr>
              <a:t>GIS Coordinator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5347187" y="2598830"/>
            <a:ext cx="1240971" cy="39188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74" tIns="41987" rIns="83974" bIns="41987" spcCol="0" rtlCol="0" anchor="ctr"/>
          <a:lstStyle/>
          <a:p>
            <a:pPr algn="ctr"/>
            <a:r>
              <a:rPr lang="en-US" sz="857" b="1" dirty="0">
                <a:solidFill>
                  <a:schemeClr val="tx1"/>
                </a:solidFill>
              </a:rPr>
              <a:t>Exec Dir. EPB</a:t>
            </a:r>
          </a:p>
        </p:txBody>
      </p:sp>
      <p:sp>
        <p:nvSpPr>
          <p:cNvPr id="83" name="Rounded Rectangle 82"/>
          <p:cNvSpPr/>
          <p:nvPr/>
        </p:nvSpPr>
        <p:spPr>
          <a:xfrm>
            <a:off x="1216247" y="4662023"/>
            <a:ext cx="1240971" cy="39188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74" tIns="41987" rIns="83974" bIns="41987" spcCol="0" rtlCol="0" anchor="ctr"/>
          <a:lstStyle/>
          <a:p>
            <a:pPr algn="ctr"/>
            <a:r>
              <a:rPr lang="en-US" sz="857" dirty="0">
                <a:solidFill>
                  <a:schemeClr val="tx1"/>
                </a:solidFill>
              </a:rPr>
              <a:t>Principal Housing Planner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1216247" y="2598830"/>
            <a:ext cx="1240971" cy="39188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74" tIns="41987" rIns="83974" bIns="41987" spcCol="0" rtlCol="0" anchor="ctr"/>
          <a:lstStyle/>
          <a:p>
            <a:pPr algn="ctr"/>
            <a:r>
              <a:rPr lang="en-US" sz="857" b="1" dirty="0">
                <a:solidFill>
                  <a:schemeClr val="tx1"/>
                </a:solidFill>
              </a:rPr>
              <a:t>Principal Planner</a:t>
            </a:r>
          </a:p>
        </p:txBody>
      </p:sp>
      <p:cxnSp>
        <p:nvCxnSpPr>
          <p:cNvPr id="103" name="Straight Connector 102"/>
          <p:cNvCxnSpPr>
            <a:endCxn id="65" idx="2"/>
          </p:cNvCxnSpPr>
          <p:nvPr/>
        </p:nvCxnSpPr>
        <p:spPr>
          <a:xfrm flipV="1">
            <a:off x="4593236" y="1794622"/>
            <a:ext cx="0" cy="7160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ounded Rectangle 62"/>
          <p:cNvSpPr/>
          <p:nvPr/>
        </p:nvSpPr>
        <p:spPr>
          <a:xfrm>
            <a:off x="2604801" y="2609716"/>
            <a:ext cx="1240971" cy="39188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74" tIns="41987" rIns="83974" bIns="41987" spcCol="0" rtlCol="0" anchor="ctr"/>
          <a:lstStyle/>
          <a:p>
            <a:pPr algn="ctr"/>
            <a:r>
              <a:rPr lang="en-US" sz="857" b="1" dirty="0">
                <a:solidFill>
                  <a:schemeClr val="tx1"/>
                </a:solidFill>
              </a:rPr>
              <a:t>Admin Asst.</a:t>
            </a:r>
          </a:p>
        </p:txBody>
      </p:sp>
      <p:sp>
        <p:nvSpPr>
          <p:cNvPr id="9" name="Rectangle 8"/>
          <p:cNvSpPr/>
          <p:nvPr/>
        </p:nvSpPr>
        <p:spPr>
          <a:xfrm>
            <a:off x="3972751" y="2005656"/>
            <a:ext cx="1240971" cy="391886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74" tIns="41987" rIns="83974" bIns="41987"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GIS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33FB59-A5D6-29AE-9396-57D1ECD03864}"/>
              </a:ext>
            </a:extLst>
          </p:cNvPr>
          <p:cNvSpPr/>
          <p:nvPr/>
        </p:nvSpPr>
        <p:spPr>
          <a:xfrm>
            <a:off x="134589" y="4662023"/>
            <a:ext cx="979714" cy="391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74" tIns="41987" rIns="83974" bIns="41987" rtlCol="0" anchor="t"/>
          <a:lstStyle/>
          <a:p>
            <a:pPr algn="ctr"/>
            <a:r>
              <a:rPr lang="en-US" sz="1000" b="1" dirty="0" err="1">
                <a:solidFill>
                  <a:schemeClr val="tx1"/>
                </a:solidFill>
              </a:rPr>
              <a:t>BoR</a:t>
            </a:r>
            <a:r>
              <a:rPr lang="en-US" sz="1000" b="1" dirty="0">
                <a:solidFill>
                  <a:schemeClr val="tx1"/>
                </a:solidFill>
              </a:rPr>
              <a:t> HCD/SS Committee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098F18E-D3B8-BFC6-A99C-2FCCE6C64CF7}"/>
              </a:ext>
            </a:extLst>
          </p:cNvPr>
          <p:cNvSpPr/>
          <p:nvPr/>
        </p:nvSpPr>
        <p:spPr>
          <a:xfrm>
            <a:off x="134589" y="3614054"/>
            <a:ext cx="979714" cy="391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74" tIns="41987" rIns="83974" bIns="41987" rtlCol="0" anchor="t"/>
          <a:lstStyle/>
          <a:p>
            <a:pPr algn="ctr"/>
            <a:r>
              <a:rPr lang="en-US" sz="1000" b="1" dirty="0" err="1">
                <a:solidFill>
                  <a:schemeClr val="tx1"/>
                </a:solidFill>
              </a:rPr>
              <a:t>BoR</a:t>
            </a:r>
            <a:r>
              <a:rPr lang="en-US" sz="1000" b="1" dirty="0">
                <a:solidFill>
                  <a:schemeClr val="tx1"/>
                </a:solidFill>
              </a:rPr>
              <a:t> Parks &amp; Recs.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5719CF0-B5AA-0DB9-79ED-F86875D296D3}"/>
              </a:ext>
            </a:extLst>
          </p:cNvPr>
          <p:cNvSpPr/>
          <p:nvPr/>
        </p:nvSpPr>
        <p:spPr>
          <a:xfrm>
            <a:off x="8084692" y="2598830"/>
            <a:ext cx="979714" cy="391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74" tIns="41987" rIns="83974" bIns="41987" rtlCol="0" anchor="t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ZBA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6104BC4-ECF8-6538-4065-57BD0EFA47D3}"/>
              </a:ext>
            </a:extLst>
          </p:cNvPr>
          <p:cNvCxnSpPr>
            <a:cxnSpLocks/>
          </p:cNvCxnSpPr>
          <p:nvPr/>
        </p:nvCxnSpPr>
        <p:spPr>
          <a:xfrm flipH="1">
            <a:off x="6424686" y="2196757"/>
            <a:ext cx="470387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347187" y="2005656"/>
            <a:ext cx="1240971" cy="391886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74" tIns="41987" rIns="83974" bIns="41987"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Environmental Protection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747095" y="2000814"/>
            <a:ext cx="1240971" cy="391886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74" tIns="41987" rIns="83974" bIns="41987"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Zoning Enforcement &amp; Permitting</a:t>
            </a:r>
          </a:p>
        </p:txBody>
      </p:sp>
      <p:sp>
        <p:nvSpPr>
          <p:cNvPr id="28" name="Rounded Rectangle 64">
            <a:extLst>
              <a:ext uri="{FF2B5EF4-FFF2-40B4-BE49-F238E27FC236}">
                <a16:creationId xmlns:a16="http://schemas.microsoft.com/office/drawing/2014/main" id="{A5B5D610-3455-3A38-09F1-00CBC7FA14CD}"/>
              </a:ext>
            </a:extLst>
          </p:cNvPr>
          <p:cNvSpPr/>
          <p:nvPr/>
        </p:nvSpPr>
        <p:spPr>
          <a:xfrm>
            <a:off x="6551152" y="1360715"/>
            <a:ext cx="1632857" cy="52697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3974" tIns="41987" rIns="83974" bIns="4198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b="1" cap="all" dirty="0">
                <a:solidFill>
                  <a:schemeClr val="tx1"/>
                </a:solidFill>
              </a:rPr>
              <a:t>Chief Building Official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0CD98B-5510-68CE-97A1-E67EB4546CA8}"/>
              </a:ext>
            </a:extLst>
          </p:cNvPr>
          <p:cNvSpPr txBox="1"/>
          <p:nvPr/>
        </p:nvSpPr>
        <p:spPr>
          <a:xfrm>
            <a:off x="1561258" y="1151153"/>
            <a:ext cx="1105742" cy="628404"/>
          </a:xfrm>
          <a:prstGeom prst="rect">
            <a:avLst/>
          </a:prstGeom>
          <a:noFill/>
        </p:spPr>
        <p:txBody>
          <a:bodyPr wrap="none" lIns="83974" tIns="41987" rIns="83974" bIns="41987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786" dirty="0"/>
              <a:t>Functional Area</a:t>
            </a:r>
          </a:p>
          <a:p>
            <a:pPr>
              <a:lnSpc>
                <a:spcPct val="114000"/>
              </a:lnSpc>
            </a:pPr>
            <a:endParaRPr lang="en-US" sz="786" dirty="0"/>
          </a:p>
          <a:p>
            <a:pPr>
              <a:lnSpc>
                <a:spcPct val="114000"/>
              </a:lnSpc>
            </a:pPr>
            <a:endParaRPr lang="en-US" sz="786" dirty="0"/>
          </a:p>
          <a:p>
            <a:pPr>
              <a:lnSpc>
                <a:spcPct val="114000"/>
              </a:lnSpc>
            </a:pPr>
            <a:r>
              <a:rPr lang="en-US" sz="786" dirty="0"/>
              <a:t>Boards &amp; Commissions</a:t>
            </a:r>
          </a:p>
        </p:txBody>
      </p:sp>
      <p:sp>
        <p:nvSpPr>
          <p:cNvPr id="5" name="Arrow: Left-Right 4">
            <a:extLst>
              <a:ext uri="{FF2B5EF4-FFF2-40B4-BE49-F238E27FC236}">
                <a16:creationId xmlns:a16="http://schemas.microsoft.com/office/drawing/2014/main" id="{2D5FEAC2-5D45-1D66-A076-B35F48A01A97}"/>
              </a:ext>
            </a:extLst>
          </p:cNvPr>
          <p:cNvSpPr/>
          <p:nvPr/>
        </p:nvSpPr>
        <p:spPr>
          <a:xfrm>
            <a:off x="1002297" y="2719654"/>
            <a:ext cx="304800" cy="160553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Left-Right 7">
            <a:extLst>
              <a:ext uri="{FF2B5EF4-FFF2-40B4-BE49-F238E27FC236}">
                <a16:creationId xmlns:a16="http://schemas.microsoft.com/office/drawing/2014/main" id="{8E7529E8-1760-15EA-854E-CD0E1AD34D92}"/>
              </a:ext>
            </a:extLst>
          </p:cNvPr>
          <p:cNvSpPr/>
          <p:nvPr/>
        </p:nvSpPr>
        <p:spPr>
          <a:xfrm>
            <a:off x="1012875" y="3251715"/>
            <a:ext cx="304800" cy="160553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Left-Right 13">
            <a:extLst>
              <a:ext uri="{FF2B5EF4-FFF2-40B4-BE49-F238E27FC236}">
                <a16:creationId xmlns:a16="http://schemas.microsoft.com/office/drawing/2014/main" id="{F0048A7D-0281-8775-A85F-6A45B3A0D493}"/>
              </a:ext>
            </a:extLst>
          </p:cNvPr>
          <p:cNvSpPr/>
          <p:nvPr/>
        </p:nvSpPr>
        <p:spPr>
          <a:xfrm>
            <a:off x="1002297" y="3760799"/>
            <a:ext cx="304800" cy="160553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Left-Right 14">
            <a:extLst>
              <a:ext uri="{FF2B5EF4-FFF2-40B4-BE49-F238E27FC236}">
                <a16:creationId xmlns:a16="http://schemas.microsoft.com/office/drawing/2014/main" id="{331BAF75-156C-59FD-C9F9-0EB2570088F9}"/>
              </a:ext>
            </a:extLst>
          </p:cNvPr>
          <p:cNvSpPr/>
          <p:nvPr/>
        </p:nvSpPr>
        <p:spPr>
          <a:xfrm>
            <a:off x="1002297" y="4777689"/>
            <a:ext cx="304800" cy="160553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Left-Right 17">
            <a:extLst>
              <a:ext uri="{FF2B5EF4-FFF2-40B4-BE49-F238E27FC236}">
                <a16:creationId xmlns:a16="http://schemas.microsoft.com/office/drawing/2014/main" id="{222605C7-2472-AE57-3BD3-3421909A1063}"/>
              </a:ext>
            </a:extLst>
          </p:cNvPr>
          <p:cNvSpPr/>
          <p:nvPr/>
        </p:nvSpPr>
        <p:spPr>
          <a:xfrm rot="16028519">
            <a:off x="5815272" y="4870423"/>
            <a:ext cx="304800" cy="160553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Left-Right 19">
            <a:extLst>
              <a:ext uri="{FF2B5EF4-FFF2-40B4-BE49-F238E27FC236}">
                <a16:creationId xmlns:a16="http://schemas.microsoft.com/office/drawing/2014/main" id="{EBA81E35-4B0F-DC33-72AB-E46591E8B9E0}"/>
              </a:ext>
            </a:extLst>
          </p:cNvPr>
          <p:cNvSpPr/>
          <p:nvPr/>
        </p:nvSpPr>
        <p:spPr>
          <a:xfrm>
            <a:off x="7843151" y="2719654"/>
            <a:ext cx="304800" cy="160553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776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DB7D7FB-99E1-0E5B-F0ED-768DE8183E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9113839-320B-B7FB-2BFA-ECDA10F8F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45">
            <a:extLst>
              <a:ext uri="{FF2B5EF4-FFF2-40B4-BE49-F238E27FC236}">
                <a16:creationId xmlns:a16="http://schemas.microsoft.com/office/drawing/2014/main" id="{EBCFE9F0-BF2A-2C93-EBFE-E64ED3B9A7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 46">
            <a:extLst>
              <a:ext uri="{FF2B5EF4-FFF2-40B4-BE49-F238E27FC236}">
                <a16:creationId xmlns:a16="http://schemas.microsoft.com/office/drawing/2014/main" id="{49A9404B-4B9D-8771-DF18-7E8A4F79FD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 47">
            <a:extLst>
              <a:ext uri="{FF2B5EF4-FFF2-40B4-BE49-F238E27FC236}">
                <a16:creationId xmlns:a16="http://schemas.microsoft.com/office/drawing/2014/main" id="{C9303122-235A-77C2-4ECC-4BC8955870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 44">
            <a:extLst>
              <a:ext uri="{FF2B5EF4-FFF2-40B4-BE49-F238E27FC236}">
                <a16:creationId xmlns:a16="http://schemas.microsoft.com/office/drawing/2014/main" id="{BA7DCA89-AE8F-5A07-1685-44622181F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F159619-9D62-8506-4652-EE7985AB2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92AB89-C8D6-13BD-52B1-9BF7F3D11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/>
          </a:bodyPr>
          <a:lstStyle/>
          <a:p>
            <a:r>
              <a:rPr lang="en-US" sz="3500" b="1" i="1" dirty="0">
                <a:solidFill>
                  <a:srgbClr val="FFFFFF"/>
                </a:solidFill>
              </a:rPr>
              <a:t>Budget Details - Operations</a:t>
            </a:r>
            <a:endParaRPr lang="en-US" sz="3500" i="1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55272E-8990-5D77-DC43-8B6393194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30718" y="6382512"/>
            <a:ext cx="514350" cy="320040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72FDC3A4-3ECB-4CC5-8031-F712224A9F4A}" type="slidenum"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98F6F1D-8672-3F43-FCAE-80ED4D664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90" y="2378076"/>
            <a:ext cx="7824371" cy="4479923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n-US" b="1" dirty="0"/>
              <a:t>Staffing</a:t>
            </a:r>
          </a:p>
          <a:p>
            <a:pPr marL="0" indent="0">
              <a:buNone/>
            </a:pPr>
            <a:r>
              <a:rPr lang="en-US" dirty="0"/>
              <a:t>	no increase in headcount proposed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b="1" dirty="0"/>
              <a:t>GIS</a:t>
            </a:r>
          </a:p>
          <a:p>
            <a:pPr marL="0" indent="0">
              <a:buNone/>
            </a:pPr>
            <a:r>
              <a:rPr lang="en-US" dirty="0"/>
              <a:t>	+ $20,000 for consultant services (</a:t>
            </a:r>
            <a:r>
              <a:rPr lang="en-US" i="1" dirty="0"/>
              <a:t>support for ad-hoc issues, 	e.g., Oracle implementation, move services to cloud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	+ $4,000 for training &amp; conferences (</a:t>
            </a:r>
            <a:r>
              <a:rPr lang="en-US" i="1" dirty="0"/>
              <a:t>need to keep staff 	skills up-to-date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+ $1,200 for software maintenance (</a:t>
            </a:r>
            <a:r>
              <a:rPr lang="en-US" i="1" dirty="0"/>
              <a:t>vendor increased 	prices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b="1" dirty="0"/>
              <a:t>Zoning</a:t>
            </a:r>
          </a:p>
          <a:p>
            <a:pPr marL="0" indent="0">
              <a:buNone/>
            </a:pPr>
            <a:r>
              <a:rPr lang="en-US" dirty="0"/>
              <a:t>	+ $800 Office supplies (</a:t>
            </a:r>
            <a:r>
              <a:rPr lang="en-US" i="1" dirty="0"/>
              <a:t>need more office supplies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b="1" dirty="0"/>
              <a:t>4. Land Use Administration</a:t>
            </a:r>
          </a:p>
          <a:p>
            <a:pPr marL="0" indent="0">
              <a:buNone/>
            </a:pPr>
            <a:r>
              <a:rPr lang="en-US" dirty="0"/>
              <a:t>	+ $10,000 Legal and stenographic services (</a:t>
            </a:r>
            <a:r>
              <a:rPr lang="en-US" i="1" dirty="0"/>
              <a:t>more cost due to 	legal challenges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Content Placeholder 4">
            <a:extLst>
              <a:ext uri="{FF2B5EF4-FFF2-40B4-BE49-F238E27FC236}">
                <a16:creationId xmlns:a16="http://schemas.microsoft.com/office/drawing/2014/main" id="{91D9DC1B-774C-96FF-6B45-13A7C0F36B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040" y="431788"/>
            <a:ext cx="442921" cy="536304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70478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B20A66F-1E4C-8881-0ED8-90AAC430FA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41C36B9-7136-ACC2-8A3B-8A7468B66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45">
            <a:extLst>
              <a:ext uri="{FF2B5EF4-FFF2-40B4-BE49-F238E27FC236}">
                <a16:creationId xmlns:a16="http://schemas.microsoft.com/office/drawing/2014/main" id="{55CB1D26-4A0E-AF20-6606-3D0ADD317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 46">
            <a:extLst>
              <a:ext uri="{FF2B5EF4-FFF2-40B4-BE49-F238E27FC236}">
                <a16:creationId xmlns:a16="http://schemas.microsoft.com/office/drawing/2014/main" id="{556C9BF1-54E6-8898-FC4B-CF517C3903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 47">
            <a:extLst>
              <a:ext uri="{FF2B5EF4-FFF2-40B4-BE49-F238E27FC236}">
                <a16:creationId xmlns:a16="http://schemas.microsoft.com/office/drawing/2014/main" id="{25AE6770-3D4B-2CDB-BE2D-703C6961A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 44">
            <a:extLst>
              <a:ext uri="{FF2B5EF4-FFF2-40B4-BE49-F238E27FC236}">
                <a16:creationId xmlns:a16="http://schemas.microsoft.com/office/drawing/2014/main" id="{73B25B4E-B34D-E2B3-2A8C-C35D165D4C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ED03D62-E235-6CF6-0D23-7694AF6225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418BB5-BCF5-24A9-ECF6-6C01A900F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/>
          </a:bodyPr>
          <a:lstStyle/>
          <a:p>
            <a:r>
              <a:rPr lang="en-US" sz="3500" b="1" i="1" dirty="0">
                <a:solidFill>
                  <a:srgbClr val="FFFFFF"/>
                </a:solidFill>
              </a:rPr>
              <a:t>Budget Details - Capital</a:t>
            </a:r>
            <a:endParaRPr lang="en-US" sz="3500" i="1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B82245-23F3-12BE-DB0B-5BEA49E38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30718" y="6382512"/>
            <a:ext cx="514350" cy="320040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72FDC3A4-3ECB-4CC5-8031-F712224A9F4A}" type="slidenum"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852B58A-C0FD-3C1F-0CE7-6581C79A6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90" y="2378076"/>
            <a:ext cx="7824371" cy="447992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/>
              <a:t>Master Plans (CP0042)- $100,000 (</a:t>
            </a:r>
            <a:r>
              <a:rPr lang="en-US" i="1" dirty="0"/>
              <a:t>ad-hoc planning needs and Master Plan overruns</a:t>
            </a:r>
            <a:r>
              <a:rPr lang="en-US" dirty="0"/>
              <a:t>)</a:t>
            </a:r>
          </a:p>
          <a:p>
            <a:pPr marL="514350" indent="-514350">
              <a:buAutoNum type="arabicPeriod"/>
            </a:pPr>
            <a:r>
              <a:rPr lang="en-US" dirty="0"/>
              <a:t>Citywide Fields Assessment (1254 001254) -  $250,000 </a:t>
            </a:r>
            <a:r>
              <a:rPr lang="en-US" dirty="0">
                <a:solidFill>
                  <a:srgbClr val="FF0000"/>
                </a:solidFill>
              </a:rPr>
              <a:t>reduced by Planning Board to $125,000 </a:t>
            </a:r>
            <a:r>
              <a:rPr lang="en-US" dirty="0"/>
              <a:t>(</a:t>
            </a:r>
            <a:r>
              <a:rPr lang="en-US" i="1" dirty="0"/>
              <a:t>assess city athletic fields to prioritize maintenance and upgrades</a:t>
            </a:r>
            <a:r>
              <a:rPr lang="en-US" dirty="0"/>
              <a:t>)</a:t>
            </a:r>
          </a:p>
          <a:p>
            <a:pPr marL="514350" indent="-514350">
              <a:buAutoNum type="arabicPeriod"/>
            </a:pPr>
            <a:r>
              <a:rPr lang="en-US" dirty="0"/>
              <a:t>Citywide Invasive Species Plan (CP3156) - $95,000 (</a:t>
            </a:r>
            <a:r>
              <a:rPr lang="en-US" i="1" dirty="0"/>
              <a:t>remove invasive species as identified by ongoing study</a:t>
            </a:r>
            <a:r>
              <a:rPr lang="en-US" dirty="0"/>
              <a:t>)</a:t>
            </a:r>
          </a:p>
        </p:txBody>
      </p:sp>
      <p:pic>
        <p:nvPicPr>
          <p:cNvPr id="3" name="Content Placeholder 4">
            <a:extLst>
              <a:ext uri="{FF2B5EF4-FFF2-40B4-BE49-F238E27FC236}">
                <a16:creationId xmlns:a16="http://schemas.microsoft.com/office/drawing/2014/main" id="{E0F91F17-FCA7-A778-BE3C-1BD77FDD9A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040" y="431788"/>
            <a:ext cx="442921" cy="536304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410147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/>
          </a:bodyPr>
          <a:lstStyle/>
          <a:p>
            <a:r>
              <a:rPr lang="en-US" sz="3500" b="1" i="1" dirty="0">
                <a:solidFill>
                  <a:srgbClr val="FFFFFF"/>
                </a:solidFill>
              </a:rPr>
              <a:t>Board Of Finance - PPT Requirements</a:t>
            </a:r>
            <a:endParaRPr lang="en-US" sz="3500" i="1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30718" y="6382512"/>
            <a:ext cx="514350" cy="320040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72FDC3A4-3ECB-4CC5-8031-F712224A9F4A}" type="slidenum"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28D4881-DA4B-A4F4-BCF2-8597FCF7B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117851"/>
            <a:ext cx="7886700" cy="34655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1. Up-To-Date Org Chart ( if there have been changes since budget books were printed)</a:t>
            </a:r>
          </a:p>
          <a:p>
            <a:pPr marL="0" indent="0">
              <a:buNone/>
            </a:pPr>
            <a:r>
              <a:rPr lang="en-US" dirty="0"/>
              <a:t>2. Staffing Updates- additions or deletions; salary Changes due to upgrades and/or new responsibilities</a:t>
            </a:r>
          </a:p>
          <a:p>
            <a:pPr marL="0" indent="0">
              <a:buNone/>
            </a:pPr>
            <a:r>
              <a:rPr lang="en-US" dirty="0"/>
              <a:t>3. Explanation for any budget increases in individual line accounts</a:t>
            </a:r>
          </a:p>
          <a:p>
            <a:pPr marL="0" indent="0">
              <a:buNone/>
            </a:pPr>
            <a:r>
              <a:rPr lang="en-US" dirty="0"/>
              <a:t>4. What adjustments could be made if the department budget were to be reduced? </a:t>
            </a:r>
          </a:p>
        </p:txBody>
      </p:sp>
      <p:pic>
        <p:nvPicPr>
          <p:cNvPr id="3" name="Content Placeholder 4">
            <a:extLst>
              <a:ext uri="{FF2B5EF4-FFF2-40B4-BE49-F238E27FC236}">
                <a16:creationId xmlns:a16="http://schemas.microsoft.com/office/drawing/2014/main" id="{9B4BBE6C-664A-DCBE-D53D-39EEFD3D2D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040" y="431788"/>
            <a:ext cx="442921" cy="536304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873312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23469</TotalTime>
  <Words>390</Words>
  <Application>Microsoft Office PowerPoint</Application>
  <PresentationFormat>On-screen Show (4:3)</PresentationFormat>
  <Paragraphs>71</Paragraphs>
  <Slides>5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Office Theme</vt:lpstr>
      <vt:lpstr>CITY OF STAMFORD LAND USE BUREAU    Ralph Blessing, Land Use Bureau Chief rblessing@stamfordct.gov (203) 977-4714  </vt:lpstr>
      <vt:lpstr>PowerPoint Presentation</vt:lpstr>
      <vt:lpstr>Budget Details - Operations</vt:lpstr>
      <vt:lpstr>Budget Details - Capital</vt:lpstr>
      <vt:lpstr>Board Of Finance - PPT Requirements</vt:lpstr>
    </vt:vector>
  </TitlesOfParts>
  <Company>City of Stamford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2014-15 Highlights    FY 2015-16 Outlook</dc:title>
  <dc:creator>Dr. Elda Sinani</dc:creator>
  <cp:lastModifiedBy>Carpanzano, Josephine</cp:lastModifiedBy>
  <cp:revision>107</cp:revision>
  <cp:lastPrinted>2018-02-23T19:05:57Z</cp:lastPrinted>
  <dcterms:created xsi:type="dcterms:W3CDTF">2015-07-08T22:36:06Z</dcterms:created>
  <dcterms:modified xsi:type="dcterms:W3CDTF">2024-03-15T18:06:09Z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TC060891601033</vt:lpwstr>
  </property>
</Properties>
</file>