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74" r:id="rId2"/>
    <p:sldId id="292" r:id="rId3"/>
    <p:sldId id="298" r:id="rId4"/>
    <p:sldId id="293" r:id="rId5"/>
    <p:sldId id="294" r:id="rId6"/>
    <p:sldId id="296" r:id="rId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8B77-6F95-4940-9806-E9A5EB7932B6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CDEA-1D85-4C84-B20A-1C2FABFB9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39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8B77-6F95-4940-9806-E9A5EB7932B6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CDEA-1D85-4C84-B20A-1C2FABFB9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236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8B77-6F95-4940-9806-E9A5EB7932B6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CDEA-1D85-4C84-B20A-1C2FABFB9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77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8B77-6F95-4940-9806-E9A5EB7932B6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CDEA-1D85-4C84-B20A-1C2FABFB9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180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8B77-6F95-4940-9806-E9A5EB7932B6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CDEA-1D85-4C84-B20A-1C2FABFB9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84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8B77-6F95-4940-9806-E9A5EB7932B6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CDEA-1D85-4C84-B20A-1C2FABFB9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506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8B77-6F95-4940-9806-E9A5EB7932B6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CDEA-1D85-4C84-B20A-1C2FABFB9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6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8B77-6F95-4940-9806-E9A5EB7932B6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CDEA-1D85-4C84-B20A-1C2FABFB9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25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8B77-6F95-4940-9806-E9A5EB7932B6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CDEA-1D85-4C84-B20A-1C2FABFB9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59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8B77-6F95-4940-9806-E9A5EB7932B6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CDEA-1D85-4C84-B20A-1C2FABFB9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60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8B77-6F95-4940-9806-E9A5EB7932B6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CDEA-1D85-4C84-B20A-1C2FABFB9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29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C8B77-6F95-4940-9806-E9A5EB7932B6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0CDEA-1D85-4C84-B20A-1C2FABFB94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846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97434"/>
            <a:ext cx="9144000" cy="4303366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/>
              <a:t>Stamford WPCA Operating and Capital Budget for FY 24-25</a:t>
            </a:r>
          </a:p>
          <a:p>
            <a:pPr>
              <a:lnSpc>
                <a:spcPct val="100000"/>
              </a:lnSpc>
            </a:pPr>
            <a:r>
              <a:rPr lang="en-US" b="1" dirty="0"/>
              <a:t>Presentation to </a:t>
            </a:r>
          </a:p>
          <a:p>
            <a:pPr>
              <a:lnSpc>
                <a:spcPct val="100000"/>
              </a:lnSpc>
            </a:pPr>
            <a:r>
              <a:rPr lang="en-US" b="1" dirty="0"/>
              <a:t>Board of Finance</a:t>
            </a:r>
            <a:r>
              <a:rPr lang="en-US" dirty="0"/>
              <a:t>  </a:t>
            </a:r>
          </a:p>
          <a:p>
            <a:pPr>
              <a:lnSpc>
                <a:spcPct val="100000"/>
              </a:lnSpc>
            </a:pPr>
            <a:r>
              <a:rPr lang="en-US" dirty="0"/>
              <a:t> </a:t>
            </a:r>
          </a:p>
          <a:p>
            <a:r>
              <a:rPr lang="en-US" dirty="0"/>
              <a:t>March 26, 2024</a:t>
            </a:r>
          </a:p>
          <a:p>
            <a:endParaRPr lang="en-US" dirty="0"/>
          </a:p>
          <a:p>
            <a:r>
              <a:rPr lang="en-US" dirty="0"/>
              <a:t>William Brink, Executive Director</a:t>
            </a:r>
          </a:p>
          <a:p>
            <a:r>
              <a:rPr lang="en-US" dirty="0"/>
              <a:t>Rhudean Bull, Administration Manager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6866" y="631897"/>
            <a:ext cx="2542478" cy="1248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541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9897" y="2288785"/>
            <a:ext cx="926314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</a:rPr>
              <a:t>Highlights of Proposed Operating Budget for FY 24-25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No change in services, programs or number of SWPCA staff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Includes energy efficiencies and reduction in methanol use resulting from treatment plant upgrades completed in 2022 and participation in Eversource’s Strategic Energy Management team program.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Electrical energy supply cost per kWh fixed from Nov. 2023 through Nov.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Includes the final debt service payment for the $74 million CWF loan for the major wastewater treatment plant upgrade completed in 2004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Total Expenditures of $28,923,297 an increase of $595,585 or 2.1%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Total Revenue of $29,552,956 an increase of $533,080 or 1.9%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833" y="611040"/>
            <a:ext cx="2542478" cy="1248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72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71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742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18" y="253593"/>
            <a:ext cx="2542478" cy="12489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46794" y="1625798"/>
            <a:ext cx="10906908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</a:rPr>
              <a:t>Major Variances of Expenditures from Prior Year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Contractual increase in wages due to MAA, IUOE and UAW contracts total $363k.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Increase in CERF Pension UAL Amortization and Classified Pension Fund  of $125k offset by reduction in CERF OPEB AUL Amortization ($128k)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Increase in Contracted Services of $180k for Engineer’s Report for 2025 Revenue Bond issue and Electrical Preventive Maintenance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Increase in Sludge Dryer Operating Contract of $69,000 pegged to increase in CPI and increase in screenings and grit hauling and disposal costs of $50,000.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603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5855" y="1768655"/>
            <a:ext cx="1051283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</a:rPr>
              <a:t>Major Variances of Revenue from Prior Year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Increase in interest income from cash reserves of $200k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Increase in connection charges (principal) of $200k from new construction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Decrease in Darien treatment charge of ($196k) based on metered flow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Increase in Sewer Use Fees of $192k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Decrease in Aquarion User Charges ($77k) since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Aquarion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ceased discharge of Water Treatment Plant sludge to sanitary sewer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Increase in reimbursement from the City for operation and maintenance of the hurricane barrier and repair of sewer laterals in City ROW of $317k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 Decrease in reimbursement from CTDEEP from the sale of nitrogen credits due to the drop in the price of nitrogen credits of ($128k)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946" y="236967"/>
            <a:ext cx="2542478" cy="1248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695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93025" y="1991587"/>
            <a:ext cx="8581506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</a:rPr>
              <a:t>Capital Project Requests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C71196 CMOM- Sewer Capacity Management, Operation and Maintenance $600,000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Next phase of the infiltration and inflow removal program to remove surface and groundwater from the sanitary sewer system.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CP9270 Sanitary Pumping Station Upgrade $2,100,000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Saddle Rock PS design and upgrade construction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Alvord Lane PS and Commerce Drive PS upgrade design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Various pump station equipment replacement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C71282 Vehicle Replacement and Repair $700,000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Replace aged jet/vac truck that is 40 years old that is used to clean sanitary sewers and manholes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940" y="401728"/>
            <a:ext cx="2542252" cy="124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611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2311</TotalTime>
  <Words>448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Stamford Water Pollution Control Authority</dc:title>
  <dc:creator>Brown, Ann</dc:creator>
  <cp:lastModifiedBy>Brink, William</cp:lastModifiedBy>
  <cp:revision>63</cp:revision>
  <cp:lastPrinted>2022-01-27T19:52:39Z</cp:lastPrinted>
  <dcterms:created xsi:type="dcterms:W3CDTF">2022-01-26T20:17:35Z</dcterms:created>
  <dcterms:modified xsi:type="dcterms:W3CDTF">2024-03-07T16:40:36Z</dcterms:modified>
</cp:coreProperties>
</file>