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8"/>
  </p:notesMasterIdLst>
  <p:handoutMasterIdLst>
    <p:handoutMasterId r:id="rId9"/>
  </p:handoutMasterIdLst>
  <p:sldIdLst>
    <p:sldId id="279" r:id="rId2"/>
    <p:sldId id="423" r:id="rId3"/>
    <p:sldId id="425" r:id="rId4"/>
    <p:sldId id="432" r:id="rId5"/>
    <p:sldId id="433" r:id="rId6"/>
    <p:sldId id="434" r:id="rId7"/>
  </p:sldIdLst>
  <p:sldSz cx="9144000" cy="6858000" type="screen4x3"/>
  <p:notesSz cx="7010400" cy="92964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204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E08B8"/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0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950" y="-90"/>
      </p:cViewPr>
      <p:guideLst>
        <p:guide orient="horz" pos="2905"/>
        <p:guide pos="2204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t" anchorCtr="0" compatLnSpc="1">
            <a:prstTxWarp prst="textNoShape">
              <a:avLst/>
            </a:prstTxWarp>
          </a:bodyPr>
          <a:lstStyle>
            <a:lvl1pPr defTabSz="930102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37" y="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t" anchorCtr="0" compatLnSpc="1">
            <a:prstTxWarp prst="textNoShape">
              <a:avLst/>
            </a:prstTxWarp>
          </a:bodyPr>
          <a:lstStyle>
            <a:lvl1pPr algn="r" defTabSz="930102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062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b" anchorCtr="0" compatLnSpc="1">
            <a:prstTxWarp prst="textNoShape">
              <a:avLst/>
            </a:prstTxWarp>
          </a:bodyPr>
          <a:lstStyle>
            <a:lvl1pPr defTabSz="930102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37" y="883062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b" anchorCtr="0" compatLnSpc="1">
            <a:prstTxWarp prst="textNoShape">
              <a:avLst/>
            </a:prstTxWarp>
          </a:bodyPr>
          <a:lstStyle>
            <a:lvl1pPr algn="r" defTabSz="930102" eaLnBrk="1" hangingPunct="1">
              <a:defRPr kumimoji="1" sz="1200">
                <a:latin typeface="Arial Black" pitchFamily="34" charset="0"/>
              </a:defRPr>
            </a:lvl1pPr>
          </a:lstStyle>
          <a:p>
            <a:fld id="{342263C6-7E49-494E-A759-35C0EFEA31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831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ctr" anchorCtr="0" compatLnSpc="1">
            <a:prstTxWarp prst="textNoShape">
              <a:avLst/>
            </a:prstTxWarp>
          </a:bodyPr>
          <a:lstStyle>
            <a:lvl1pPr defTabSz="930102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40" y="0"/>
            <a:ext cx="3038160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086" tIns="46542" rIns="93086" bIns="46542" numCol="1" anchor="ctr" anchorCtr="0" compatLnSpc="1">
            <a:prstTxWarp prst="textNoShape">
              <a:avLst/>
            </a:prstTxWarp>
          </a:bodyPr>
          <a:lstStyle>
            <a:lvl1pPr algn="r" defTabSz="930102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9" y="4416115"/>
            <a:ext cx="5142244" cy="4182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2221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b" anchorCtr="0" compatLnSpc="1">
            <a:prstTxWarp prst="textNoShape">
              <a:avLst/>
            </a:prstTxWarp>
          </a:bodyPr>
          <a:lstStyle>
            <a:lvl1pPr defTabSz="930102">
              <a:defRPr sz="1200"/>
            </a:lvl1pPr>
          </a:lstStyle>
          <a:p>
            <a:endParaRPr lang="en-US" alt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40" y="8832221"/>
            <a:ext cx="3038160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086" tIns="46542" rIns="93086" bIns="46542" numCol="1" anchor="b" anchorCtr="0" compatLnSpc="1">
            <a:prstTxWarp prst="textNoShape">
              <a:avLst/>
            </a:prstTxWarp>
          </a:bodyPr>
          <a:lstStyle>
            <a:lvl1pPr algn="r" defTabSz="930102">
              <a:defRPr sz="1200">
                <a:latin typeface="Arial Black" pitchFamily="34" charset="0"/>
              </a:defRPr>
            </a:lvl1pPr>
          </a:lstStyle>
          <a:p>
            <a:fld id="{26FEBCC3-C707-49FC-8BCC-9CF4552027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460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DD6-E68C-4F7C-AF23-735217335D9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121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0CE1-866A-4BD4-ACD1-A60431EE721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615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F03A-583D-4A9B-999F-74DA13C958E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188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923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3D5B-07E7-4F0E-BCB2-32B96E85206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610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185-4B3A-4B3C-B1A3-48131BA4B7C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536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5048-FC03-4291-928B-BDB9F655CF7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124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5582-20C7-4B36-B562-5BE424F7108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88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C68F-1F6D-40C9-9574-8D30D2C4248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443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2F6-7821-4653-A61A-EEA69F8A5E0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039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6EF-D364-49C2-8EF9-0228E40A8C9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584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A2963-3AE2-4712-B816-981AE9D7052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436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tcassone@stamfordct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DA79FF-DEFD-63B8-B7B8-7129E4606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79" y="1012536"/>
            <a:ext cx="3459975" cy="544312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200" b="1" dirty="0"/>
              <a:t>CITY OF STAMFORD</a:t>
            </a:r>
            <a:br>
              <a:rPr lang="en-US" sz="4200" b="1" dirty="0"/>
            </a:br>
            <a:r>
              <a:rPr lang="en-US" sz="4200" b="1" dirty="0"/>
              <a:t>OFFICE OF LEGAL AFFAIRS</a:t>
            </a: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r>
              <a:rPr lang="en-US" sz="2000" b="1" dirty="0"/>
              <a:t>THOMAS M. CASSONE</a:t>
            </a:r>
            <a:br>
              <a:rPr lang="en-US" sz="2000" b="1" dirty="0"/>
            </a:br>
            <a:r>
              <a:rPr lang="en-US" sz="2000" b="1" dirty="0">
                <a:hlinkClick r:id="rId2"/>
              </a:rPr>
              <a:t>tcassone@stamfordct.gov</a:t>
            </a:r>
            <a:br>
              <a:rPr lang="en-US" sz="2000" b="1" dirty="0"/>
            </a:br>
            <a:r>
              <a:rPr lang="en-US" sz="2000" b="1" dirty="0"/>
              <a:t>203-977-4082</a:t>
            </a:r>
            <a:br>
              <a:rPr lang="en-US" sz="2000" b="1" dirty="0"/>
            </a:br>
            <a:br>
              <a:rPr lang="en-US" sz="2000" b="1" dirty="0"/>
            </a:br>
            <a:r>
              <a:rPr lang="en-US" sz="1600" b="1" dirty="0"/>
              <a:t>Board of Finance March 19, 2023 7:00 p.m.</a:t>
            </a:r>
            <a:br>
              <a:rPr lang="en-US" sz="2000" b="1" dirty="0"/>
            </a:br>
            <a:r>
              <a:rPr lang="en-US" sz="1600" b="1" dirty="0"/>
              <a:t>Board of Representatives Fiscal Committee April 11, 2023 6:30 p.m.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3051498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2708597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691305" y="401193"/>
            <a:ext cx="3853890" cy="3051499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0B48F9-47B4-DAC6-44F7-5348296231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768" r="6061" b="-3"/>
          <a:stretch/>
        </p:blipFill>
        <p:spPr>
          <a:xfrm>
            <a:off x="4572000" y="1012536"/>
            <a:ext cx="3567121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90DC7-8EEC-D76C-8311-057BFAF7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72FDC3A4-3ECB-4CC5-8031-F712224A9F4A}" type="slidenum">
              <a:rPr lang="en-US" altLang="en-US" sz="1000">
                <a:solidFill>
                  <a:srgbClr val="FFFFFF"/>
                </a:solidFill>
                <a:latin typeface="Calibri" panose="020F0502020204030204"/>
              </a:rPr>
              <a:pPr defTabSz="914400">
                <a:spcAft>
                  <a:spcPts val="600"/>
                </a:spcAft>
                <a:defRPr/>
              </a:pPr>
              <a:t>1</a:t>
            </a:fld>
            <a:endParaRPr lang="en-US" altLang="en-US" sz="10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5963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17DE630-4097-418F-A11E-F76AB00CED2D}"/>
              </a:ext>
            </a:extLst>
          </p:cNvPr>
          <p:cNvSpPr/>
          <p:nvPr/>
        </p:nvSpPr>
        <p:spPr>
          <a:xfrm rot="10800000" flipH="1">
            <a:off x="5935612" y="2798602"/>
            <a:ext cx="34289" cy="163346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F001BA-A5C5-4616-8817-403BC3CF5B1E}"/>
              </a:ext>
            </a:extLst>
          </p:cNvPr>
          <p:cNvSpPr/>
          <p:nvPr/>
        </p:nvSpPr>
        <p:spPr>
          <a:xfrm rot="10800000" flipH="1">
            <a:off x="3152447" y="4085016"/>
            <a:ext cx="34289" cy="351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CB7F12-037A-A94B-AD6D-03B7EFAA2A46}"/>
              </a:ext>
            </a:extLst>
          </p:cNvPr>
          <p:cNvSpPr/>
          <p:nvPr/>
        </p:nvSpPr>
        <p:spPr>
          <a:xfrm rot="10800000">
            <a:off x="5377242" y="4075376"/>
            <a:ext cx="34289" cy="351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DA57B4-D915-44B7-9E15-82FFB04B0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of Legal Affairs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6C4CF3-4781-4C86-A53F-09BCA01E6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849F-8334-433C-8F52-1234662387B6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4A60F4-561B-4B43-9ECF-029A237EE413}"/>
              </a:ext>
            </a:extLst>
          </p:cNvPr>
          <p:cNvSpPr/>
          <p:nvPr/>
        </p:nvSpPr>
        <p:spPr>
          <a:xfrm>
            <a:off x="1665730" y="4429097"/>
            <a:ext cx="1655564" cy="59378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350" dirty="0">
                <a:ea typeface="+mn-lt"/>
                <a:cs typeface="+mn-lt"/>
              </a:rPr>
              <a:t>Law Department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B83C53-B4E8-4486-9203-5451148B5C3B}"/>
              </a:ext>
            </a:extLst>
          </p:cNvPr>
          <p:cNvSpPr/>
          <p:nvPr/>
        </p:nvSpPr>
        <p:spPr>
          <a:xfrm>
            <a:off x="3416465" y="4436470"/>
            <a:ext cx="1655565" cy="59378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350" dirty="0">
                <a:ea typeface="+mn-lt"/>
                <a:cs typeface="+mn-lt"/>
              </a:rPr>
              <a:t>Human Resources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9A3C10-7357-49DB-9695-58C4B9E2A3AF}"/>
              </a:ext>
            </a:extLst>
          </p:cNvPr>
          <p:cNvSpPr/>
          <p:nvPr/>
        </p:nvSpPr>
        <p:spPr>
          <a:xfrm>
            <a:off x="2903380" y="3428408"/>
            <a:ext cx="2657780" cy="65661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350" dirty="0">
                <a:ea typeface="+mn-lt"/>
                <a:cs typeface="+mn-lt"/>
              </a:rPr>
              <a:t>Corporation Counsel &amp;</a:t>
            </a:r>
          </a:p>
          <a:p>
            <a:pPr algn="ctr"/>
            <a:r>
              <a:rPr lang="en-US" sz="1350" dirty="0">
                <a:ea typeface="+mn-lt"/>
                <a:cs typeface="+mn-lt"/>
              </a:rPr>
              <a:t>Director of Legal Affairs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874524-8AB3-4E32-9177-202D44DEA455}"/>
              </a:ext>
            </a:extLst>
          </p:cNvPr>
          <p:cNvSpPr/>
          <p:nvPr/>
        </p:nvSpPr>
        <p:spPr>
          <a:xfrm rot="10800000">
            <a:off x="4205323" y="4085018"/>
            <a:ext cx="34289" cy="351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E653429-1557-46EB-84BA-EB44FCF551DD}"/>
              </a:ext>
            </a:extLst>
          </p:cNvPr>
          <p:cNvSpPr/>
          <p:nvPr/>
        </p:nvSpPr>
        <p:spPr>
          <a:xfrm>
            <a:off x="5176409" y="4432069"/>
            <a:ext cx="1655565" cy="59378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350" dirty="0">
                <a:solidFill>
                  <a:schemeClr val="bg1"/>
                </a:solidFill>
                <a:ea typeface="+mn-lt"/>
                <a:cs typeface="+mn-lt"/>
              </a:rPr>
              <a:t>Diversity Equity &amp; Inclusion Officer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81D7EA-A2DF-EA45-8802-AB22D38F1B3D}"/>
              </a:ext>
            </a:extLst>
          </p:cNvPr>
          <p:cNvSpPr/>
          <p:nvPr/>
        </p:nvSpPr>
        <p:spPr>
          <a:xfrm rot="10800000" flipH="1">
            <a:off x="5935612" y="2798603"/>
            <a:ext cx="34289" cy="163346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3E35D2-4397-FD41-9472-2FCBB8EC560A}"/>
              </a:ext>
            </a:extLst>
          </p:cNvPr>
          <p:cNvSpPr/>
          <p:nvPr/>
        </p:nvSpPr>
        <p:spPr>
          <a:xfrm>
            <a:off x="5142118" y="2335906"/>
            <a:ext cx="1655565" cy="59378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350" dirty="0">
                <a:solidFill>
                  <a:schemeClr val="bg1"/>
                </a:solidFill>
                <a:ea typeface="+mn-lt"/>
                <a:cs typeface="+mn-lt"/>
              </a:rPr>
              <a:t>Mayor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87261FB-E1CA-808A-1FDB-F5EED4E1A3F1}"/>
              </a:ext>
            </a:extLst>
          </p:cNvPr>
          <p:cNvSpPr/>
          <p:nvPr/>
        </p:nvSpPr>
        <p:spPr>
          <a:xfrm rot="10800000" flipH="1">
            <a:off x="4199607" y="2643717"/>
            <a:ext cx="45719" cy="78468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C9C2E3-B1BF-994E-055F-A33E75B78949}"/>
              </a:ext>
            </a:extLst>
          </p:cNvPr>
          <p:cNvSpPr/>
          <p:nvPr/>
        </p:nvSpPr>
        <p:spPr>
          <a:xfrm rot="16200000" flipH="1">
            <a:off x="4648004" y="2149604"/>
            <a:ext cx="45719" cy="94251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539172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311719F-EE55-4822-AEE4-3C6A7CE90E2E}"/>
              </a:ext>
            </a:extLst>
          </p:cNvPr>
          <p:cNvSpPr/>
          <p:nvPr/>
        </p:nvSpPr>
        <p:spPr>
          <a:xfrm flipH="1" flipV="1">
            <a:off x="6412578" y="3775890"/>
            <a:ext cx="84193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16FBDD0-4AAF-494E-BEA9-6BC671509F05}"/>
              </a:ext>
            </a:extLst>
          </p:cNvPr>
          <p:cNvSpPr/>
          <p:nvPr/>
        </p:nvSpPr>
        <p:spPr>
          <a:xfrm rot="10800000" flipH="1">
            <a:off x="2515003" y="4033663"/>
            <a:ext cx="34289" cy="628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38CE890-4DF1-489E-8134-F1C4044FA4AA}"/>
              </a:ext>
            </a:extLst>
          </p:cNvPr>
          <p:cNvSpPr/>
          <p:nvPr/>
        </p:nvSpPr>
        <p:spPr>
          <a:xfrm rot="10800000">
            <a:off x="3492795" y="3961213"/>
            <a:ext cx="34289" cy="700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7AD90DC-D7EF-41A6-AEC1-B524626A90B6}"/>
              </a:ext>
            </a:extLst>
          </p:cNvPr>
          <p:cNvSpPr/>
          <p:nvPr/>
        </p:nvSpPr>
        <p:spPr>
          <a:xfrm rot="10800000" flipH="1">
            <a:off x="5787892" y="4014710"/>
            <a:ext cx="34292" cy="647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874524-8AB3-4E32-9177-202D44DEA455}"/>
              </a:ext>
            </a:extLst>
          </p:cNvPr>
          <p:cNvSpPr/>
          <p:nvPr/>
        </p:nvSpPr>
        <p:spPr>
          <a:xfrm rot="10800000">
            <a:off x="5287729" y="3077484"/>
            <a:ext cx="34289" cy="351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DA57B4-D915-44B7-9E15-82FFB04B0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Department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6C4CF3-4781-4C86-A53F-09BCA01E6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849F-8334-433C-8F52-1234662387B6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4A60F4-561B-4B43-9ECF-029A237EE413}"/>
              </a:ext>
            </a:extLst>
          </p:cNvPr>
          <p:cNvSpPr/>
          <p:nvPr/>
        </p:nvSpPr>
        <p:spPr>
          <a:xfrm>
            <a:off x="2114749" y="3429622"/>
            <a:ext cx="1840742" cy="59378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350" dirty="0">
                <a:ea typeface="+mn-lt"/>
                <a:cs typeface="+mn-lt"/>
              </a:rPr>
              <a:t>Executive Assistant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B83C53-B4E8-4486-9203-5451148B5C3B}"/>
              </a:ext>
            </a:extLst>
          </p:cNvPr>
          <p:cNvSpPr/>
          <p:nvPr/>
        </p:nvSpPr>
        <p:spPr>
          <a:xfrm>
            <a:off x="4848018" y="3427015"/>
            <a:ext cx="1840742" cy="59378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350" dirty="0">
                <a:ea typeface="+mn-lt"/>
                <a:cs typeface="+mn-lt"/>
              </a:rPr>
              <a:t>Deputy</a:t>
            </a:r>
          </a:p>
          <a:p>
            <a:pPr algn="ctr"/>
            <a:r>
              <a:rPr lang="en-US" sz="1350" dirty="0">
                <a:ea typeface="+mn-lt"/>
                <a:cs typeface="+mn-lt"/>
              </a:rPr>
              <a:t>Corporation Counsel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9A3C10-7357-49DB-9695-58C4B9E2A3AF}"/>
              </a:ext>
            </a:extLst>
          </p:cNvPr>
          <p:cNvSpPr/>
          <p:nvPr/>
        </p:nvSpPr>
        <p:spPr>
          <a:xfrm>
            <a:off x="2903380" y="2420874"/>
            <a:ext cx="2657780" cy="65661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350" dirty="0">
                <a:ea typeface="+mn-lt"/>
                <a:cs typeface="+mn-lt"/>
              </a:rPr>
              <a:t>Corporation Counsel &amp;</a:t>
            </a:r>
          </a:p>
          <a:p>
            <a:pPr algn="ctr"/>
            <a:r>
              <a:rPr lang="en-US" sz="1350" dirty="0">
                <a:ea typeface="+mn-lt"/>
                <a:cs typeface="+mn-lt"/>
              </a:rPr>
              <a:t>Director of Legal Affairs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F001BA-A5C5-4616-8817-403BC3CF5B1E}"/>
              </a:ext>
            </a:extLst>
          </p:cNvPr>
          <p:cNvSpPr/>
          <p:nvPr/>
        </p:nvSpPr>
        <p:spPr>
          <a:xfrm rot="10800000" flipH="1">
            <a:off x="3152447" y="3077483"/>
            <a:ext cx="34289" cy="351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EB80F3-6205-4809-817B-8A818F7FEE94}"/>
              </a:ext>
            </a:extLst>
          </p:cNvPr>
          <p:cNvSpPr/>
          <p:nvPr/>
        </p:nvSpPr>
        <p:spPr>
          <a:xfrm>
            <a:off x="2899652" y="4617824"/>
            <a:ext cx="1737872" cy="59378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350" dirty="0">
                <a:ea typeface="+mn-lt"/>
                <a:cs typeface="+mn-lt"/>
              </a:rPr>
              <a:t>Paralegal (2)</a:t>
            </a:r>
          </a:p>
          <a:p>
            <a:pPr algn="ctr"/>
            <a:r>
              <a:rPr lang="en-US" sz="1350" dirty="0">
                <a:ea typeface="+mn-lt"/>
                <a:cs typeface="+mn-lt"/>
              </a:rPr>
              <a:t>Part-time Paralegal (1)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E90D02F-D0A3-4822-B6A1-9881E5BDFA39}"/>
              </a:ext>
            </a:extLst>
          </p:cNvPr>
          <p:cNvSpPr/>
          <p:nvPr/>
        </p:nvSpPr>
        <p:spPr>
          <a:xfrm>
            <a:off x="973593" y="4617824"/>
            <a:ext cx="1737872" cy="59378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350" dirty="0">
                <a:ea typeface="+mn-lt"/>
                <a:cs typeface="+mn-lt"/>
              </a:rPr>
              <a:t>Senior Paralegal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533691-882B-424C-8AF9-8E11B3A48B92}"/>
              </a:ext>
            </a:extLst>
          </p:cNvPr>
          <p:cNvSpPr/>
          <p:nvPr/>
        </p:nvSpPr>
        <p:spPr>
          <a:xfrm>
            <a:off x="4910640" y="4617824"/>
            <a:ext cx="1737871" cy="59378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350" dirty="0">
                <a:ea typeface="+mn-lt"/>
                <a:cs typeface="+mn-lt"/>
              </a:rPr>
              <a:t>Assistant</a:t>
            </a:r>
          </a:p>
          <a:p>
            <a:pPr algn="ctr"/>
            <a:r>
              <a:rPr lang="en-US" sz="1350" dirty="0">
                <a:ea typeface="+mn-lt"/>
                <a:cs typeface="+mn-lt"/>
              </a:rPr>
              <a:t>Corporation</a:t>
            </a:r>
          </a:p>
          <a:p>
            <a:pPr algn="ctr"/>
            <a:r>
              <a:rPr lang="en-US" sz="1350" dirty="0">
                <a:ea typeface="+mn-lt"/>
                <a:cs typeface="+mn-lt"/>
              </a:rPr>
              <a:t>Counsel (8)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3305F7-0E34-4810-BA3F-4C50E4C4F4C7}"/>
              </a:ext>
            </a:extLst>
          </p:cNvPr>
          <p:cNvSpPr/>
          <p:nvPr/>
        </p:nvSpPr>
        <p:spPr>
          <a:xfrm>
            <a:off x="6841349" y="4617824"/>
            <a:ext cx="1737871" cy="59378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350" dirty="0">
                <a:ea typeface="+mn-lt"/>
                <a:cs typeface="+mn-lt"/>
              </a:rPr>
              <a:t>Part-time Assistant</a:t>
            </a:r>
          </a:p>
          <a:p>
            <a:pPr algn="ctr"/>
            <a:r>
              <a:rPr lang="en-US" sz="1350" dirty="0">
                <a:ea typeface="+mn-lt"/>
                <a:cs typeface="+mn-lt"/>
              </a:rPr>
              <a:t>Corporation</a:t>
            </a:r>
          </a:p>
          <a:p>
            <a:pPr algn="ctr"/>
            <a:r>
              <a:rPr lang="en-US" sz="1350" dirty="0">
                <a:ea typeface="+mn-lt"/>
                <a:cs typeface="+mn-lt"/>
              </a:rPr>
              <a:t>Counsel (1)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C129FD-FBDC-4D42-9A0F-FB95ACE6B3FD}"/>
              </a:ext>
            </a:extLst>
          </p:cNvPr>
          <p:cNvSpPr/>
          <p:nvPr/>
        </p:nvSpPr>
        <p:spPr>
          <a:xfrm rot="16200000" flipH="1" flipV="1">
            <a:off x="6850690" y="4179712"/>
            <a:ext cx="84193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620721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b="1" i="1" dirty="0">
                <a:solidFill>
                  <a:srgbClr val="FFFFFF"/>
                </a:solidFill>
              </a:rPr>
              <a:t>Staffing Updates</a:t>
            </a:r>
            <a:endParaRPr lang="en-US" sz="3500" i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28D4881-DA4B-A4F4-BCF2-8597FCF7B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117851"/>
            <a:ext cx="7886700" cy="3059112"/>
          </a:xfrm>
        </p:spPr>
        <p:txBody>
          <a:bodyPr>
            <a:normAutofit/>
          </a:bodyPr>
          <a:lstStyle/>
          <a:p>
            <a:r>
              <a:rPr lang="en-US" dirty="0"/>
              <a:t>Request for permanent part-time Assistant ADA Coordinator </a:t>
            </a:r>
          </a:p>
          <a:p>
            <a:r>
              <a:rPr lang="en-US" dirty="0"/>
              <a:t>Grade increase for Executive Assistant from MAA A06 to A07. Only grade increase in 20 years.  Previous Executive Assistant had been at Grade A07</a:t>
            </a:r>
          </a:p>
        </p:txBody>
      </p:sp>
    </p:spTree>
    <p:extLst>
      <p:ext uri="{BB962C8B-B14F-4D97-AF65-F5344CB8AC3E}">
        <p14:creationId xmlns:p14="http://schemas.microsoft.com/office/powerpoint/2010/main" val="2718105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b="1" i="1" dirty="0">
                <a:solidFill>
                  <a:srgbClr val="FFFFFF"/>
                </a:solidFill>
              </a:rPr>
              <a:t>Explanation of budget increases in individual line accounts</a:t>
            </a:r>
            <a:endParaRPr lang="en-US" sz="3500" i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28D4881-DA4B-A4F4-BCF2-8597FCF7B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117851"/>
            <a:ext cx="7886700" cy="3059112"/>
          </a:xfrm>
        </p:spPr>
        <p:txBody>
          <a:bodyPr>
            <a:normAutofit/>
          </a:bodyPr>
          <a:lstStyle/>
          <a:p>
            <a:r>
              <a:rPr lang="en-US" dirty="0"/>
              <a:t>Salary increases are all due to new contracts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Sick time increase is due to attorney’s contract allowance for payout of sick time and addition of two new attorneys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447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72590A8-B39D-8D75-3409-A4E9958C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 fontScale="90000"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Law Department Professional Consultant</a:t>
            </a:r>
            <a:br>
              <a:rPr lang="en-US" sz="3500" dirty="0">
                <a:solidFill>
                  <a:srgbClr val="FFFFFF"/>
                </a:solidFill>
              </a:rPr>
            </a:br>
            <a:br>
              <a:rPr lang="en-US" sz="3500" dirty="0">
                <a:solidFill>
                  <a:srgbClr val="FFFFFF"/>
                </a:solidFill>
              </a:rPr>
            </a:br>
            <a:endParaRPr lang="en-US" sz="35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z="900"/>
              <a:pPr>
                <a:spcAft>
                  <a:spcPts val="600"/>
                </a:spcAft>
              </a:pPr>
              <a:t>6</a:t>
            </a:fld>
            <a:endParaRPr lang="en-US" altLang="en-US" sz="900"/>
          </a:p>
        </p:txBody>
      </p:sp>
      <p:pic>
        <p:nvPicPr>
          <p:cNvPr id="5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286CC4-300A-D12F-751E-135B8C421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>
              <a:solidFill>
                <a:srgbClr val="3C4663"/>
              </a:solidFill>
            </a:endParaRP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62BEAE-CC40-54E2-5D6D-3C6703501F7F}"/>
              </a:ext>
            </a:extLst>
          </p:cNvPr>
          <p:cNvSpPr txBox="1"/>
          <p:nvPr/>
        </p:nvSpPr>
        <p:spPr>
          <a:xfrm>
            <a:off x="1063672" y="2696256"/>
            <a:ext cx="6818535" cy="2354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57175" indent="-257175" defTabSz="685800">
              <a:lnSpc>
                <a:spcPct val="90000"/>
              </a:lnSpc>
              <a:spcBef>
                <a:spcPts val="75"/>
              </a:spcBef>
              <a:buClr>
                <a:srgbClr val="62C7CD"/>
              </a:buClr>
              <a:buSzPct val="100000"/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A2A840-8E74-218E-B2CB-18ADA684C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299" y="3182165"/>
            <a:ext cx="8459381" cy="322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0265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28336</TotalTime>
  <Words>196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CITY OF STAMFORD OFFICE OF LEGAL AFFAIRS    THOMAS M. CASSONE tcassone@stamfordct.gov 203-977-4082  Board of Finance March 19, 2023 7:00 p.m. Board of Representatives Fiscal Committee April 11, 2023 6:30 p.m. </vt:lpstr>
      <vt:lpstr>Office of Legal Affairs</vt:lpstr>
      <vt:lpstr>Law Department</vt:lpstr>
      <vt:lpstr>Staffing Updates</vt:lpstr>
      <vt:lpstr>Explanation of budget increases in individual line accounts</vt:lpstr>
      <vt:lpstr>Law Department Professional Consultant  </vt:lpstr>
    </vt:vector>
  </TitlesOfParts>
  <Company>City of Stamford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2014-15 Highlights    FY 2015-16 Outlook</dc:title>
  <dc:creator>Dr. Elda Sinani</dc:creator>
  <cp:lastModifiedBy>Isidro, Judith</cp:lastModifiedBy>
  <cp:revision>135</cp:revision>
  <cp:lastPrinted>2024-03-18T19:22:02Z</cp:lastPrinted>
  <dcterms:created xsi:type="dcterms:W3CDTF">2015-07-08T22:36:06Z</dcterms:created>
  <dcterms:modified xsi:type="dcterms:W3CDTF">2024-03-18T19:34:58Z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TC060891601033</vt:lpwstr>
  </property>
</Properties>
</file>