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7" r:id="rId4"/>
  </p:sldMasterIdLst>
  <p:notesMasterIdLst>
    <p:notesMasterId r:id="rId11"/>
  </p:notesMasterIdLst>
  <p:handoutMasterIdLst>
    <p:handoutMasterId r:id="rId12"/>
  </p:handoutMasterIdLst>
  <p:sldIdLst>
    <p:sldId id="279" r:id="rId5"/>
    <p:sldId id="287" r:id="rId6"/>
    <p:sldId id="256" r:id="rId7"/>
    <p:sldId id="303" r:id="rId8"/>
    <p:sldId id="304" r:id="rId9"/>
    <p:sldId id="282" r:id="rId10"/>
  </p:sldIdLst>
  <p:sldSz cx="9144000" cy="6858000" type="screen4x3"/>
  <p:notesSz cx="7010400" cy="9296400"/>
  <p:custDataLst>
    <p:tags r:id="rId1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5" userDrawn="1">
          <p15:clr>
            <a:srgbClr val="A4A3A4"/>
          </p15:clr>
        </p15:guide>
        <p15:guide id="2" pos="2204" userDrawn="1">
          <p15:clr>
            <a:srgbClr val="A4A3A4"/>
          </p15:clr>
        </p15:guide>
        <p15:guide id="3" orient="horz" pos="2928" userDrawn="1">
          <p15:clr>
            <a:srgbClr val="A4A3A4"/>
          </p15:clr>
        </p15:guide>
        <p15:guide id="4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2E08B8"/>
    <a:srgbClr val="6600FF"/>
    <a:srgbClr val="009999"/>
    <a:srgbClr val="FF3300"/>
    <a:srgbClr val="FF6633"/>
    <a:srgbClr val="FFFF99"/>
    <a:srgbClr val="B1A9CF"/>
    <a:srgbClr val="9885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714" autoAdjust="0"/>
  </p:normalViewPr>
  <p:slideViewPr>
    <p:cSldViewPr>
      <p:cViewPr varScale="1">
        <p:scale>
          <a:sx n="94" d="100"/>
          <a:sy n="94" d="100"/>
        </p:scale>
        <p:origin x="201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8" d="100"/>
          <a:sy n="48" d="100"/>
        </p:scale>
        <p:origin x="-1950" y="-90"/>
      </p:cViewPr>
      <p:guideLst>
        <p:guide orient="horz" pos="2905"/>
        <p:guide pos="2204"/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gs" Target="tags/tag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" y="0"/>
            <a:ext cx="3038161" cy="464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77" tIns="46537" rIns="93077" bIns="46537" numCol="1" anchor="t" anchorCtr="0" compatLnSpc="1">
            <a:prstTxWarp prst="textNoShape">
              <a:avLst/>
            </a:prstTxWarp>
          </a:bodyPr>
          <a:lstStyle>
            <a:lvl1pPr defTabSz="930004" eaLnBrk="1" hangingPunct="1">
              <a:defRPr kumimoji="1" sz="1200"/>
            </a:lvl1pPr>
          </a:lstStyle>
          <a:p>
            <a:endParaRPr lang="en-US" altLang="en-US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638" y="0"/>
            <a:ext cx="3038161" cy="464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77" tIns="46537" rIns="93077" bIns="46537" numCol="1" anchor="t" anchorCtr="0" compatLnSpc="1">
            <a:prstTxWarp prst="textNoShape">
              <a:avLst/>
            </a:prstTxWarp>
          </a:bodyPr>
          <a:lstStyle>
            <a:lvl1pPr algn="r" defTabSz="930004" eaLnBrk="1" hangingPunct="1">
              <a:defRPr kumimoji="1" sz="1200"/>
            </a:lvl1pPr>
          </a:lstStyle>
          <a:p>
            <a:endParaRPr lang="en-US" altLang="en-US" dirty="0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" y="8830620"/>
            <a:ext cx="3038161" cy="464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77" tIns="46537" rIns="93077" bIns="46537" numCol="1" anchor="b" anchorCtr="0" compatLnSpc="1">
            <a:prstTxWarp prst="textNoShape">
              <a:avLst/>
            </a:prstTxWarp>
          </a:bodyPr>
          <a:lstStyle>
            <a:lvl1pPr defTabSz="930004" eaLnBrk="1" hangingPunct="1">
              <a:defRPr kumimoji="1" sz="1200"/>
            </a:lvl1pPr>
          </a:lstStyle>
          <a:p>
            <a:endParaRPr lang="en-US" altLang="en-US" dirty="0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638" y="8830620"/>
            <a:ext cx="3038161" cy="464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77" tIns="46537" rIns="93077" bIns="46537" numCol="1" anchor="b" anchorCtr="0" compatLnSpc="1">
            <a:prstTxWarp prst="textNoShape">
              <a:avLst/>
            </a:prstTxWarp>
          </a:bodyPr>
          <a:lstStyle>
            <a:lvl1pPr algn="r" defTabSz="930004" eaLnBrk="1" hangingPunct="1">
              <a:defRPr kumimoji="1" sz="1200">
                <a:latin typeface="Arial Black" pitchFamily="34" charset="0"/>
              </a:defRPr>
            </a:lvl1pPr>
          </a:lstStyle>
          <a:p>
            <a:fld id="{342263C6-7E49-494E-A759-35C0EFEA313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928319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" y="0"/>
            <a:ext cx="3038161" cy="464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77" tIns="46537" rIns="93077" bIns="46537" numCol="1" anchor="ctr" anchorCtr="0" compatLnSpc="1">
            <a:prstTxWarp prst="textNoShape">
              <a:avLst/>
            </a:prstTxWarp>
          </a:bodyPr>
          <a:lstStyle>
            <a:lvl1pPr defTabSz="930004">
              <a:defRPr sz="1200"/>
            </a:lvl1pPr>
          </a:lstStyle>
          <a:p>
            <a:endParaRPr lang="en-US" alt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40" y="0"/>
            <a:ext cx="3038160" cy="464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077" tIns="46537" rIns="93077" bIns="46537" numCol="1" anchor="ctr" anchorCtr="0" compatLnSpc="1">
            <a:prstTxWarp prst="textNoShape">
              <a:avLst/>
            </a:prstTxWarp>
          </a:bodyPr>
          <a:lstStyle>
            <a:lvl1pPr algn="r" defTabSz="930004">
              <a:defRPr sz="1200"/>
            </a:lvl1pPr>
          </a:lstStyle>
          <a:p>
            <a:endParaRPr lang="en-US" altLang="en-US" dirty="0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5025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79" y="4416116"/>
            <a:ext cx="5142244" cy="4182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77" tIns="46537" rIns="93077" bIns="465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" y="8832221"/>
            <a:ext cx="3038161" cy="464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77" tIns="46537" rIns="93077" bIns="46537" numCol="1" anchor="b" anchorCtr="0" compatLnSpc="1">
            <a:prstTxWarp prst="textNoShape">
              <a:avLst/>
            </a:prstTxWarp>
          </a:bodyPr>
          <a:lstStyle>
            <a:lvl1pPr defTabSz="930004">
              <a:defRPr sz="1200"/>
            </a:lvl1pPr>
          </a:lstStyle>
          <a:p>
            <a:endParaRPr lang="en-US" altLang="en-US" dirty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40" y="8832221"/>
            <a:ext cx="3038160" cy="464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077" tIns="46537" rIns="93077" bIns="46537" numCol="1" anchor="b" anchorCtr="0" compatLnSpc="1">
            <a:prstTxWarp prst="textNoShape">
              <a:avLst/>
            </a:prstTxWarp>
          </a:bodyPr>
          <a:lstStyle>
            <a:lvl1pPr algn="r" defTabSz="930004">
              <a:defRPr sz="1200">
                <a:latin typeface="Arial Black" pitchFamily="34" charset="0"/>
              </a:defRPr>
            </a:lvl1pPr>
          </a:lstStyle>
          <a:p>
            <a:fld id="{26FEBCC3-C707-49FC-8BCC-9CF45520271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244606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6DDD6-E68C-4F7C-AF23-735217335D91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21218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F0CE1-866A-4BD4-ACD1-A60431EE7217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26150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0F03A-583D-4A9B-999F-74DA13C958E9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81883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DC3A4-3ECB-4CC5-8031-F712224A9F4A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99230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63D5B-07E7-4F0E-BCB2-32B96E85206D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06102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2185-4B3A-4B3C-B1A3-48131BA4B7C1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6536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75048-FC03-4291-928B-BDB9F655CF73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21249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5582-20C7-4B36-B562-5BE424F7108D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68814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3C68F-1F6D-40C9-9574-8D30D2C4248C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54430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32F6-7821-4653-A61A-EEA69F8A5E0C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50396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CA6EF-D364-49C2-8EF9-0228E40A8C93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75849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A2963-3AE2-4712-B816-981AE9D70521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64361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2" name="Rectangle 61">
            <a:extLst>
              <a:ext uri="{FF2B5EF4-FFF2-40B4-BE49-F238E27FC236}">
                <a16:creationId xmlns:a16="http://schemas.microsoft.com/office/drawing/2014/main" id="{8D0D6D3E-D7F9-4591-9CA9-DDF4DB1F73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9144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92502" y="-3"/>
            <a:ext cx="3051498" cy="6858000"/>
          </a:xfrm>
          <a:prstGeom prst="rect">
            <a:avLst/>
          </a:prstGeom>
          <a:gradFill>
            <a:gsLst>
              <a:gs pos="26000">
                <a:srgbClr val="000000"/>
              </a:gs>
              <a:gs pos="100000">
                <a:schemeClr val="accent1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92502" y="-3"/>
            <a:ext cx="2708597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6000"/>
                </a:schemeClr>
              </a:gs>
              <a:gs pos="100000">
                <a:srgbClr val="000000">
                  <a:alpha val="52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691305" y="401193"/>
            <a:ext cx="3853890" cy="3051499"/>
          </a:xfrm>
          <a:prstGeom prst="rect">
            <a:avLst/>
          </a:prstGeom>
          <a:gradFill>
            <a:gsLst>
              <a:gs pos="0">
                <a:srgbClr val="000000">
                  <a:alpha val="34000"/>
                </a:srgbClr>
              </a:gs>
              <a:gs pos="96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20B48F9-47B4-DAC6-44F7-5348296231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768" r="6061" b="-3"/>
          <a:stretch/>
        </p:blipFill>
        <p:spPr>
          <a:xfrm>
            <a:off x="4572000" y="1012536"/>
            <a:ext cx="3567121" cy="4756162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B90DC7-8EEC-D76C-8311-057BFAF75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78240" y="6455664"/>
            <a:ext cx="336042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  <a:defRPr/>
            </a:pPr>
            <a:fld id="{72FDC3A4-3ECB-4CC5-8031-F712224A9F4A}" type="slidenum">
              <a:rPr lang="en-US" altLang="en-US" sz="1000">
                <a:solidFill>
                  <a:srgbClr val="FFFFFF"/>
                </a:solidFill>
                <a:latin typeface="Calibri" panose="020F0502020204030204"/>
              </a:rPr>
              <a:pPr defTabSz="914400">
                <a:spcAft>
                  <a:spcPts val="600"/>
                </a:spcAft>
                <a:defRPr/>
              </a:pPr>
              <a:t>1</a:t>
            </a:fld>
            <a:endParaRPr lang="en-US" altLang="en-US" sz="1000" dirty="0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B77169EF-90EC-7C0E-FF19-7BA1763AC09C}"/>
              </a:ext>
            </a:extLst>
          </p:cNvPr>
          <p:cNvSpPr txBox="1">
            <a:spLocks/>
          </p:cNvSpPr>
          <p:nvPr/>
        </p:nvSpPr>
        <p:spPr>
          <a:xfrm>
            <a:off x="786424" y="1439856"/>
            <a:ext cx="3567121" cy="544312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3600" b="1" dirty="0"/>
              <a:t>CITY OF STAMFORD</a:t>
            </a:r>
            <a:br>
              <a:rPr lang="en-US" sz="3600" b="1" dirty="0"/>
            </a:br>
            <a:r>
              <a:rPr lang="en-US" sz="3600" b="1" dirty="0"/>
              <a:t>HUMAN RESOURCES</a:t>
            </a:r>
            <a:br>
              <a:rPr lang="en-US" sz="3600" b="1" dirty="0"/>
            </a:br>
            <a:br>
              <a:rPr lang="en-US" sz="4200" b="1" dirty="0"/>
            </a:br>
            <a:br>
              <a:rPr lang="en-US" sz="4200" b="1" dirty="0"/>
            </a:br>
            <a:br>
              <a:rPr lang="en-US" sz="4200" b="1" dirty="0"/>
            </a:br>
            <a:br>
              <a:rPr lang="en-US" sz="4200" b="1" dirty="0"/>
            </a:br>
            <a:r>
              <a:rPr lang="en-US" sz="2700" b="1" dirty="0"/>
              <a:t>Dr. Paula A. Russell-Nisbett</a:t>
            </a:r>
            <a:br>
              <a:rPr lang="en-US" sz="2700" b="1" dirty="0"/>
            </a:br>
            <a:r>
              <a:rPr lang="en-US" sz="2200" b="1" dirty="0"/>
              <a:t>Director of Human Resources</a:t>
            </a:r>
            <a:br>
              <a:rPr lang="en-US" sz="2200" b="1" dirty="0"/>
            </a:br>
            <a:r>
              <a:rPr lang="en-US" sz="2200" b="1" dirty="0"/>
              <a:t>203-977-4329</a:t>
            </a:r>
            <a:br>
              <a:rPr lang="en-US" sz="2200" b="1" dirty="0"/>
            </a:br>
            <a:r>
              <a:rPr lang="en-US" sz="2200" b="1" dirty="0"/>
              <a:t>March 19, 2024</a:t>
            </a:r>
            <a:br>
              <a:rPr lang="en-US" sz="2000" b="1" dirty="0"/>
            </a:br>
            <a:br>
              <a:rPr lang="en-US" sz="4200" dirty="0"/>
            </a:b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4259633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83E90-249D-F8AF-526C-ACA97E869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1700" y="304800"/>
            <a:ext cx="4800600" cy="68580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2400" b="1" kern="1200" dirty="0">
                <a:latin typeface="Cavolini" panose="03000502040302020204" pitchFamily="66" charset="0"/>
                <a:cs typeface="Cavolini" panose="03000502040302020204" pitchFamily="66" charset="0"/>
              </a:rPr>
              <a:t>Human Resources Department </a:t>
            </a:r>
            <a:br>
              <a:rPr lang="en-US" sz="2400" b="1" kern="1200" dirty="0">
                <a:latin typeface="Cavolini" panose="03000502040302020204" pitchFamily="66" charset="0"/>
                <a:cs typeface="Cavolini" panose="03000502040302020204" pitchFamily="66" charset="0"/>
              </a:rPr>
            </a:br>
            <a:r>
              <a:rPr lang="en-US" sz="2400" b="1" kern="1200" dirty="0">
                <a:latin typeface="Cavolini" panose="03000502040302020204" pitchFamily="66" charset="0"/>
                <a:cs typeface="Cavolini" panose="03000502040302020204" pitchFamily="66" charset="0"/>
              </a:rPr>
              <a:t>Organizational Chart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A5F09E-F95E-3CC3-F678-88F847DDF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72FDC3A4-3ECB-4CC5-8031-F712224A9F4A}" type="slidenum">
              <a:rPr lang="en-US" altLang="en-US" smtClean="0"/>
              <a:pPr defTabSz="914400">
                <a:spcAft>
                  <a:spcPts val="600"/>
                </a:spcAft>
              </a:pPr>
              <a:t>2</a:t>
            </a:fld>
            <a:endParaRPr lang="en-US" alt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43025C9-85FF-D0A1-8E3F-3D5B1AB780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915" y="990600"/>
            <a:ext cx="8780370" cy="548311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046CB3D-5674-9948-97CD-45855A3A74D9}"/>
              </a:ext>
            </a:extLst>
          </p:cNvPr>
          <p:cNvSpPr txBox="1"/>
          <p:nvPr/>
        </p:nvSpPr>
        <p:spPr>
          <a:xfrm>
            <a:off x="1066800" y="1143000"/>
            <a:ext cx="15319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Cavolini" panose="03000502040302020204" pitchFamily="66" charset="0"/>
                <a:cs typeface="Cavolini" panose="03000502040302020204" pitchFamily="66" charset="0"/>
              </a:rPr>
              <a:t>Current</a:t>
            </a:r>
          </a:p>
        </p:txBody>
      </p:sp>
    </p:spTree>
    <p:extLst>
      <p:ext uri="{BB962C8B-B14F-4D97-AF65-F5344CB8AC3E}">
        <p14:creationId xmlns:p14="http://schemas.microsoft.com/office/powerpoint/2010/main" val="46103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9146817-6A98-6DCA-CD32-373C2AEEDEFE}"/>
              </a:ext>
            </a:extLst>
          </p:cNvPr>
          <p:cNvCxnSpPr>
            <a:cxnSpLocks/>
          </p:cNvCxnSpPr>
          <p:nvPr/>
        </p:nvCxnSpPr>
        <p:spPr>
          <a:xfrm>
            <a:off x="4149470" y="4745834"/>
            <a:ext cx="0" cy="193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DBC9E8AE-9658-57C6-D04E-8C9C2B366C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72145" y="1148725"/>
            <a:ext cx="3602183" cy="841076"/>
          </a:xfrm>
        </p:spPr>
        <p:txBody>
          <a:bodyPr>
            <a:normAutofit/>
          </a:bodyPr>
          <a:lstStyle/>
          <a:p>
            <a:r>
              <a:rPr lang="en-US" sz="1500" b="1" dirty="0">
                <a:latin typeface="Cavolini" panose="03000502040302020204" pitchFamily="66" charset="0"/>
                <a:cs typeface="Cavolini" panose="03000502040302020204" pitchFamily="66" charset="0"/>
              </a:rPr>
              <a:t>City of Stamford</a:t>
            </a:r>
            <a:br>
              <a:rPr lang="en-US" sz="1500" b="1" dirty="0">
                <a:latin typeface="Cavolini" panose="03000502040302020204" pitchFamily="66" charset="0"/>
                <a:cs typeface="Cavolini" panose="03000502040302020204" pitchFamily="66" charset="0"/>
              </a:rPr>
            </a:br>
            <a:r>
              <a:rPr lang="en-US" sz="1500" b="1" dirty="0">
                <a:latin typeface="Cavolini" panose="03000502040302020204" pitchFamily="66" charset="0"/>
                <a:cs typeface="Cavolini" panose="03000502040302020204" pitchFamily="66" charset="0"/>
              </a:rPr>
              <a:t>Office of Legal Affairs</a:t>
            </a:r>
            <a:br>
              <a:rPr lang="en-US" sz="1500" b="1" dirty="0">
                <a:latin typeface="Cavolini" panose="03000502040302020204" pitchFamily="66" charset="0"/>
                <a:cs typeface="Cavolini" panose="03000502040302020204" pitchFamily="66" charset="0"/>
              </a:rPr>
            </a:br>
            <a:r>
              <a:rPr lang="en-US" sz="1500" b="1" dirty="0">
                <a:latin typeface="Cavolini" panose="03000502040302020204" pitchFamily="66" charset="0"/>
                <a:cs typeface="Cavolini" panose="03000502040302020204" pitchFamily="66" charset="0"/>
              </a:rPr>
              <a:t>Human Resources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917156-EC5D-E026-2CB8-319137B1C4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4945" y="1963589"/>
            <a:ext cx="2516757" cy="320679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1200" dirty="0">
                <a:latin typeface="Cavolini" panose="03000502040302020204" pitchFamily="66" charset="0"/>
                <a:cs typeface="Cavolini" panose="03000502040302020204" pitchFamily="66" charset="0"/>
              </a:rPr>
              <a:t>Director of Legal Affairs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694B8A4-606D-D501-FB53-54A2AF121DE8}"/>
              </a:ext>
            </a:extLst>
          </p:cNvPr>
          <p:cNvCxnSpPr/>
          <p:nvPr/>
        </p:nvCxnSpPr>
        <p:spPr>
          <a:xfrm>
            <a:off x="4073237" y="2284268"/>
            <a:ext cx="0" cy="270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D62C80D0-4F24-EC9F-1517-A5419B64F0B0}"/>
              </a:ext>
            </a:extLst>
          </p:cNvPr>
          <p:cNvSpPr txBox="1"/>
          <p:nvPr/>
        </p:nvSpPr>
        <p:spPr>
          <a:xfrm>
            <a:off x="3028460" y="2554432"/>
            <a:ext cx="2269727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avolini" panose="03000502040302020204" pitchFamily="66" charset="0"/>
                <a:cs typeface="Cavolini" panose="03000502040302020204" pitchFamily="66" charset="0"/>
              </a:rPr>
              <a:t>Director of Human Resources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F0D06F-162E-64EC-8CDF-B083AFDEEC67}"/>
              </a:ext>
            </a:extLst>
          </p:cNvPr>
          <p:cNvSpPr txBox="1"/>
          <p:nvPr/>
        </p:nvSpPr>
        <p:spPr>
          <a:xfrm>
            <a:off x="4433713" y="3202252"/>
            <a:ext cx="2410692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avolini" panose="03000502040302020204" pitchFamily="66" charset="0"/>
                <a:cs typeface="Cavolini" panose="03000502040302020204" pitchFamily="66" charset="0"/>
              </a:rPr>
              <a:t>Labor Relations Specialist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AE49FF0-58B1-7931-8B24-CB7B36AAFE4C}"/>
              </a:ext>
            </a:extLst>
          </p:cNvPr>
          <p:cNvSpPr txBox="1"/>
          <p:nvPr/>
        </p:nvSpPr>
        <p:spPr>
          <a:xfrm>
            <a:off x="366789" y="3145807"/>
            <a:ext cx="3442856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avolini" panose="03000502040302020204" pitchFamily="66" charset="0"/>
                <a:cs typeface="Cavolini" panose="03000502040302020204" pitchFamily="66" charset="0"/>
              </a:rPr>
              <a:t>Career Development, Leadership and Training Manager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6CDD1E-C7E4-4BE1-A252-41BAC806FFFA}"/>
              </a:ext>
            </a:extLst>
          </p:cNvPr>
          <p:cNvSpPr txBox="1"/>
          <p:nvPr/>
        </p:nvSpPr>
        <p:spPr>
          <a:xfrm>
            <a:off x="935216" y="3711380"/>
            <a:ext cx="2819402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avolini" panose="03000502040302020204" pitchFamily="66" charset="0"/>
                <a:cs typeface="Cavolini" panose="03000502040302020204" pitchFamily="66" charset="0"/>
              </a:rPr>
              <a:t>Retirement Benefit Specialist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D95FEB5-C2FD-0D5C-0E05-D8A3F2BFDB9F}"/>
              </a:ext>
            </a:extLst>
          </p:cNvPr>
          <p:cNvSpPr txBox="1"/>
          <p:nvPr/>
        </p:nvSpPr>
        <p:spPr>
          <a:xfrm>
            <a:off x="4433713" y="3688026"/>
            <a:ext cx="326856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avolini" panose="03000502040302020204" pitchFamily="66" charset="0"/>
                <a:cs typeface="Cavolini" panose="03000502040302020204" pitchFamily="66" charset="0"/>
              </a:rPr>
              <a:t>Employee Benefits Administrator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99EA0D4-DD80-C741-1738-6CBAA65D45E1}"/>
              </a:ext>
            </a:extLst>
          </p:cNvPr>
          <p:cNvCxnSpPr>
            <a:cxnSpLocks/>
          </p:cNvCxnSpPr>
          <p:nvPr/>
        </p:nvCxnSpPr>
        <p:spPr>
          <a:xfrm>
            <a:off x="4149470" y="2831431"/>
            <a:ext cx="13854" cy="14133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E9A3133-F925-09D7-309F-26D6883D3BB7}"/>
              </a:ext>
            </a:extLst>
          </p:cNvPr>
          <p:cNvCxnSpPr>
            <a:cxnSpLocks/>
          </p:cNvCxnSpPr>
          <p:nvPr/>
        </p:nvCxnSpPr>
        <p:spPr>
          <a:xfrm>
            <a:off x="3793159" y="3322058"/>
            <a:ext cx="652863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4274F06-6CEC-B383-B712-0DF8421847E3}"/>
              </a:ext>
            </a:extLst>
          </p:cNvPr>
          <p:cNvCxnSpPr>
            <a:cxnSpLocks/>
          </p:cNvCxnSpPr>
          <p:nvPr/>
        </p:nvCxnSpPr>
        <p:spPr>
          <a:xfrm>
            <a:off x="443345" y="4092287"/>
            <a:ext cx="71281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87A27251-4F54-069A-F245-E515503B9B0E}"/>
              </a:ext>
            </a:extLst>
          </p:cNvPr>
          <p:cNvSpPr txBox="1"/>
          <p:nvPr/>
        </p:nvSpPr>
        <p:spPr>
          <a:xfrm>
            <a:off x="6739105" y="4214034"/>
            <a:ext cx="1717964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avolini" panose="03000502040302020204" pitchFamily="66" charset="0"/>
                <a:cs typeface="Cavolini" panose="03000502040302020204" pitchFamily="66" charset="0"/>
              </a:rPr>
              <a:t>HRIS Manager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0AC8C33-6638-BAF9-C747-930888C5165C}"/>
              </a:ext>
            </a:extLst>
          </p:cNvPr>
          <p:cNvSpPr txBox="1"/>
          <p:nvPr/>
        </p:nvSpPr>
        <p:spPr>
          <a:xfrm>
            <a:off x="6739105" y="4677188"/>
            <a:ext cx="1717964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avolini" panose="03000502040302020204" pitchFamily="66" charset="0"/>
                <a:cs typeface="Cavolini" panose="03000502040302020204" pitchFamily="66" charset="0"/>
              </a:rPr>
              <a:t>HR &amp; Benefits Analyst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8EB1ECD-E52B-F4B5-249E-7332628B27F1}"/>
              </a:ext>
            </a:extLst>
          </p:cNvPr>
          <p:cNvSpPr txBox="1"/>
          <p:nvPr/>
        </p:nvSpPr>
        <p:spPr>
          <a:xfrm>
            <a:off x="6739105" y="5320171"/>
            <a:ext cx="1717964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avolini" panose="03000502040302020204" pitchFamily="66" charset="0"/>
                <a:cs typeface="Cavolini" panose="03000502040302020204" pitchFamily="66" charset="0"/>
              </a:rPr>
              <a:t>HRIS Assistant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7D9D2CF-2E6D-4096-F8FA-90F478A5AF88}"/>
              </a:ext>
            </a:extLst>
          </p:cNvPr>
          <p:cNvSpPr txBox="1"/>
          <p:nvPr/>
        </p:nvSpPr>
        <p:spPr>
          <a:xfrm>
            <a:off x="2905469" y="4290899"/>
            <a:ext cx="2501856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avolini" panose="03000502040302020204" pitchFamily="66" charset="0"/>
                <a:cs typeface="Cavolini" panose="03000502040302020204" pitchFamily="66" charset="0"/>
              </a:rPr>
              <a:t>Human Resources Manager (2)</a:t>
            </a:r>
            <a:r>
              <a:rPr lang="en-US" sz="1200" dirty="0">
                <a:highlight>
                  <a:srgbClr val="FFFF00"/>
                </a:highlight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D601EC2-D236-1F07-EF03-48832884D49F}"/>
              </a:ext>
            </a:extLst>
          </p:cNvPr>
          <p:cNvSpPr txBox="1"/>
          <p:nvPr/>
        </p:nvSpPr>
        <p:spPr>
          <a:xfrm>
            <a:off x="2880083" y="4939148"/>
            <a:ext cx="2479016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avolini" panose="03000502040302020204" pitchFamily="66" charset="0"/>
                <a:cs typeface="Cavolini" panose="03000502040302020204" pitchFamily="66" charset="0"/>
              </a:rPr>
              <a:t>Human Resources Assistant (2)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3514849-46DA-683A-2462-8EC848CD1930}"/>
              </a:ext>
            </a:extLst>
          </p:cNvPr>
          <p:cNvSpPr txBox="1"/>
          <p:nvPr/>
        </p:nvSpPr>
        <p:spPr>
          <a:xfrm>
            <a:off x="2923815" y="5609563"/>
            <a:ext cx="2479016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avolini" panose="03000502040302020204" pitchFamily="66" charset="0"/>
                <a:cs typeface="Cavolini" panose="03000502040302020204" pitchFamily="66" charset="0"/>
              </a:rPr>
              <a:t>HR Associate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7BE86BB-C2DE-1EF3-165B-4BB296117DCB}"/>
              </a:ext>
            </a:extLst>
          </p:cNvPr>
          <p:cNvSpPr txBox="1"/>
          <p:nvPr/>
        </p:nvSpPr>
        <p:spPr>
          <a:xfrm>
            <a:off x="687977" y="4261916"/>
            <a:ext cx="193271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avolini" panose="03000502040302020204" pitchFamily="66" charset="0"/>
                <a:cs typeface="Cavolini" panose="03000502040302020204" pitchFamily="66" charset="0"/>
              </a:rPr>
              <a:t>HR Benefits Assistant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887B2342-16A4-A22B-8979-9889FF2612E5}"/>
              </a:ext>
            </a:extLst>
          </p:cNvPr>
          <p:cNvCxnSpPr/>
          <p:nvPr/>
        </p:nvCxnSpPr>
        <p:spPr>
          <a:xfrm>
            <a:off x="7571509" y="4092287"/>
            <a:ext cx="0" cy="103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97650412-6F94-CD30-6DE3-8DB01ADA9C39}"/>
              </a:ext>
            </a:extLst>
          </p:cNvPr>
          <p:cNvCxnSpPr>
            <a:cxnSpLocks/>
          </p:cNvCxnSpPr>
          <p:nvPr/>
        </p:nvCxnSpPr>
        <p:spPr>
          <a:xfrm>
            <a:off x="443345" y="4422336"/>
            <a:ext cx="26470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A1D6A51D-7074-760A-B1DA-F8691E138239}"/>
              </a:ext>
            </a:extLst>
          </p:cNvPr>
          <p:cNvSpPr txBox="1"/>
          <p:nvPr/>
        </p:nvSpPr>
        <p:spPr>
          <a:xfrm>
            <a:off x="6342392" y="1192429"/>
            <a:ext cx="19881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u="sng" dirty="0">
                <a:latin typeface="Cavolini" panose="03000502040302020204" pitchFamily="66" charset="0"/>
                <a:cs typeface="Cavolini" panose="03000502040302020204" pitchFamily="66" charset="0"/>
              </a:rPr>
              <a:t>Eliminated </a:t>
            </a:r>
          </a:p>
          <a:p>
            <a:r>
              <a:rPr lang="en-US" sz="900" dirty="0">
                <a:latin typeface="Cavolini" panose="03000502040302020204" pitchFamily="66" charset="0"/>
                <a:cs typeface="Cavolini" panose="03000502040302020204" pitchFamily="66" charset="0"/>
              </a:rPr>
              <a:t>Assistant Director of HR</a:t>
            </a:r>
          </a:p>
          <a:p>
            <a:r>
              <a:rPr lang="en-US" sz="900" dirty="0">
                <a:latin typeface="Cavolini" panose="03000502040302020204" pitchFamily="66" charset="0"/>
                <a:cs typeface="Cavolini" panose="03000502040302020204" pitchFamily="66" charset="0"/>
              </a:rPr>
              <a:t>HR Customer Service Rep.</a:t>
            </a:r>
          </a:p>
          <a:p>
            <a:endParaRPr lang="en-US" sz="900" u="sng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sz="900" u="sng" dirty="0">
                <a:latin typeface="Cavolini" panose="03000502040302020204" pitchFamily="66" charset="0"/>
                <a:cs typeface="Cavolini" panose="03000502040302020204" pitchFamily="66" charset="0"/>
              </a:rPr>
              <a:t>Updated Title</a:t>
            </a:r>
          </a:p>
          <a:p>
            <a:r>
              <a:rPr lang="en-US" sz="900" dirty="0">
                <a:latin typeface="Cavolini" panose="03000502040302020204" pitchFamily="66" charset="0"/>
                <a:cs typeface="Cavolini" panose="03000502040302020204" pitchFamily="66" charset="0"/>
              </a:rPr>
              <a:t>Career Development (1)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1EBA33D-1820-1769-4151-E42B7C4146CC}"/>
              </a:ext>
            </a:extLst>
          </p:cNvPr>
          <p:cNvSpPr txBox="1"/>
          <p:nvPr/>
        </p:nvSpPr>
        <p:spPr>
          <a:xfrm>
            <a:off x="366789" y="1374616"/>
            <a:ext cx="153198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>
                <a:latin typeface="Cavolini" panose="03000502040302020204" pitchFamily="66" charset="0"/>
                <a:cs typeface="Cavolini" panose="03000502040302020204" pitchFamily="66" charset="0"/>
              </a:rPr>
              <a:t>Proposed FY 24-25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9D108FD-242C-261B-30EF-8267195D1C76}"/>
              </a:ext>
            </a:extLst>
          </p:cNvPr>
          <p:cNvSpPr txBox="1"/>
          <p:nvPr/>
        </p:nvSpPr>
        <p:spPr>
          <a:xfrm>
            <a:off x="152400" y="228985"/>
            <a:ext cx="84582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kern="1200" dirty="0">
                <a:latin typeface="Cavolini" panose="03000502040302020204" pitchFamily="66" charset="0"/>
                <a:cs typeface="Cavolini" panose="03000502040302020204" pitchFamily="66" charset="0"/>
              </a:rPr>
              <a:t>Human Resources Department </a:t>
            </a:r>
            <a:br>
              <a:rPr lang="en-US" sz="2800" b="1" kern="1200" dirty="0">
                <a:latin typeface="Cavolini" panose="03000502040302020204" pitchFamily="66" charset="0"/>
                <a:cs typeface="Cavolini" panose="03000502040302020204" pitchFamily="66" charset="0"/>
              </a:rPr>
            </a:br>
            <a:r>
              <a:rPr lang="en-US" sz="2800" b="1" kern="1200" dirty="0">
                <a:latin typeface="Cavolini" panose="03000502040302020204" pitchFamily="66" charset="0"/>
                <a:cs typeface="Cavolini" panose="03000502040302020204" pitchFamily="66" charset="0"/>
              </a:rPr>
              <a:t>Organizational Chart</a:t>
            </a:r>
            <a:endParaRPr lang="en-US" sz="2800" b="1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30F020A-F584-EBD6-7D2C-0AEEA1361837}"/>
              </a:ext>
            </a:extLst>
          </p:cNvPr>
          <p:cNvCxnSpPr>
            <a:cxnSpLocks/>
          </p:cNvCxnSpPr>
          <p:nvPr/>
        </p:nvCxnSpPr>
        <p:spPr>
          <a:xfrm>
            <a:off x="3775624" y="3818749"/>
            <a:ext cx="65808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62B86F34-B82A-0477-BAE8-B223E1776765}"/>
              </a:ext>
            </a:extLst>
          </p:cNvPr>
          <p:cNvCxnSpPr>
            <a:cxnSpLocks/>
          </p:cNvCxnSpPr>
          <p:nvPr/>
        </p:nvCxnSpPr>
        <p:spPr>
          <a:xfrm>
            <a:off x="443627" y="4092287"/>
            <a:ext cx="0" cy="3406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A32A6DCD-8460-0E37-BACB-0C3988085B87}"/>
              </a:ext>
            </a:extLst>
          </p:cNvPr>
          <p:cNvCxnSpPr>
            <a:cxnSpLocks/>
          </p:cNvCxnSpPr>
          <p:nvPr/>
        </p:nvCxnSpPr>
        <p:spPr>
          <a:xfrm>
            <a:off x="4170209" y="5416249"/>
            <a:ext cx="0" cy="193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4812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1022350"/>
            <a:ext cx="532209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837744"/>
            <a:ext cx="302419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495" y="640894"/>
            <a:ext cx="126206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417402" y="635716"/>
            <a:ext cx="246459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041" y="635715"/>
            <a:ext cx="8180897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879" y="800392"/>
            <a:ext cx="7698523" cy="1212102"/>
          </a:xfrm>
        </p:spPr>
        <p:txBody>
          <a:bodyPr>
            <a:normAutofit/>
          </a:bodyPr>
          <a:lstStyle/>
          <a:p>
            <a:pPr algn="ctr"/>
            <a:r>
              <a:rPr lang="en-US" sz="3500" b="1" i="1" dirty="0">
                <a:solidFill>
                  <a:srgbClr val="FFFFFF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Human Resources Department Staffing Updates</a:t>
            </a:r>
            <a:endParaRPr lang="en-US" sz="3500" i="1" dirty="0">
              <a:solidFill>
                <a:srgbClr val="FFFFFF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30718" y="6382512"/>
            <a:ext cx="514350" cy="320040"/>
          </a:xfrm>
        </p:spPr>
        <p:txBody>
          <a:bodyPr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72FDC3A4-3ECB-4CC5-8031-F712224A9F4A}" type="slidenum">
              <a:rPr kumimoji="0" lang="en-US" alt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2" descr="http://tse1.mm.bing.net/th?&amp;id=JN.sAbfTz7oVgFn7cqJ7CTGiw&amp;w=300&amp;h=300&amp;c=0&amp;pid=1.9&amp;rs=0&amp;p=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153400" y="162791"/>
            <a:ext cx="550926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0B43B6-2201-5045-D933-72F4AA2D06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730" y="2177170"/>
            <a:ext cx="7522283" cy="3766430"/>
          </a:xfrm>
        </p:spPr>
        <p:txBody>
          <a:bodyPr>
            <a:normAutofit/>
          </a:bodyPr>
          <a:lstStyle/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en-US" sz="1600" dirty="0">
                <a:latin typeface="Cavolini" panose="03000502040302020204" pitchFamily="66" charset="0"/>
                <a:cs typeface="Cavolini" panose="03000502040302020204" pitchFamily="66" charset="0"/>
              </a:rPr>
              <a:t>The Career Development Leadership and Training Specialist position was renamed and updated to Career Development Leadership and Training Manager. The main responsibilities include:</a:t>
            </a:r>
          </a:p>
          <a:p>
            <a:pPr lvl="1" algn="just">
              <a:lnSpc>
                <a:spcPct val="170000"/>
              </a:lnSpc>
              <a:spcBef>
                <a:spcPts val="0"/>
              </a:spcBef>
            </a:pPr>
            <a:r>
              <a:rPr lang="en-US" sz="1200" dirty="0">
                <a:latin typeface="Cavolini" panose="03000502040302020204" pitchFamily="66" charset="0"/>
                <a:cs typeface="Cavolini" panose="03000502040302020204" pitchFamily="66" charset="0"/>
              </a:rPr>
              <a:t>Overall administration of the City of Stamford Leadership and Training Institute.</a:t>
            </a:r>
          </a:p>
          <a:p>
            <a:pPr lvl="1" algn="just">
              <a:lnSpc>
                <a:spcPct val="170000"/>
              </a:lnSpc>
              <a:spcBef>
                <a:spcPts val="0"/>
              </a:spcBef>
            </a:pPr>
            <a:r>
              <a:rPr lang="en-US" sz="1200" dirty="0">
                <a:latin typeface="Cavolini" panose="03000502040302020204" pitchFamily="66" charset="0"/>
                <a:cs typeface="Cavolini" panose="03000502040302020204" pitchFamily="66" charset="0"/>
              </a:rPr>
              <a:t>Identify career advancement, employee training, and educational needs</a:t>
            </a:r>
          </a:p>
          <a:p>
            <a:pPr lvl="1" algn="just">
              <a:lnSpc>
                <a:spcPct val="170000"/>
              </a:lnSpc>
              <a:spcBef>
                <a:spcPts val="0"/>
              </a:spcBef>
            </a:pPr>
            <a:r>
              <a:rPr lang="en-US" sz="1200" dirty="0">
                <a:latin typeface="Cavolini" panose="03000502040302020204" pitchFamily="66" charset="0"/>
                <a:cs typeface="Cavolini" panose="03000502040302020204" pitchFamily="66" charset="0"/>
              </a:rPr>
              <a:t>Develop, administer, and train supervisors in annual employee performance evaluations.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424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1022350"/>
            <a:ext cx="532209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837744"/>
            <a:ext cx="302419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495" y="640894"/>
            <a:ext cx="126206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417402" y="635716"/>
            <a:ext cx="246459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041" y="635715"/>
            <a:ext cx="8180897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879" y="800392"/>
            <a:ext cx="7698523" cy="1212102"/>
          </a:xfrm>
        </p:spPr>
        <p:txBody>
          <a:bodyPr>
            <a:normAutofit/>
          </a:bodyPr>
          <a:lstStyle/>
          <a:p>
            <a:pPr algn="ctr"/>
            <a:r>
              <a:rPr lang="en-US" sz="3500" b="1" i="1" dirty="0">
                <a:solidFill>
                  <a:srgbClr val="FFFFFF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Human Resources Department Budget Increases</a:t>
            </a:r>
            <a:endParaRPr lang="en-US" sz="3500" i="1" dirty="0">
              <a:solidFill>
                <a:srgbClr val="FFFFFF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30718" y="6382512"/>
            <a:ext cx="514350" cy="320040"/>
          </a:xfrm>
        </p:spPr>
        <p:txBody>
          <a:bodyPr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72FDC3A4-3ECB-4CC5-8031-F712224A9F4A}" type="slidenum">
              <a:rPr kumimoji="0" lang="en-US" alt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2" descr="http://tse1.mm.bing.net/th?&amp;id=JN.sAbfTz7oVgFn7cqJ7CTGiw&amp;w=300&amp;h=300&amp;c=0&amp;pid=1.9&amp;rs=0&amp;p=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153400" y="162791"/>
            <a:ext cx="550926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A227C65-47F5-9633-5B62-C07D84A1DD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7507578"/>
              </p:ext>
            </p:extLst>
          </p:nvPr>
        </p:nvGraphicFramePr>
        <p:xfrm>
          <a:off x="1015704" y="2289072"/>
          <a:ext cx="7292519" cy="4351338"/>
        </p:xfrm>
        <a:graphic>
          <a:graphicData uri="http://schemas.openxmlformats.org/drawingml/2006/table">
            <a:tbl>
              <a:tblPr firstRow="1" firstCol="1" bandRow="1"/>
              <a:tblGrid>
                <a:gridCol w="2241154">
                  <a:extLst>
                    <a:ext uri="{9D8B030D-6E8A-4147-A177-3AD203B41FA5}">
                      <a16:colId xmlns:a16="http://schemas.microsoft.com/office/drawing/2014/main" val="1822318355"/>
                    </a:ext>
                  </a:extLst>
                </a:gridCol>
                <a:gridCol w="5051365">
                  <a:extLst>
                    <a:ext uri="{9D8B030D-6E8A-4147-A177-3AD203B41FA5}">
                      <a16:colId xmlns:a16="http://schemas.microsoft.com/office/drawing/2014/main" val="442849735"/>
                    </a:ext>
                  </a:extLst>
                </a:gridCol>
              </a:tblGrid>
              <a:tr h="1694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100">
                          <a:effectLst/>
                          <a:latin typeface="Cavolini" panose="03000502040302020204" pitchFamily="66" charset="0"/>
                          <a:ea typeface="Aptos" panose="020B0004020202020204" pitchFamily="34" charset="0"/>
                          <a:cs typeface="Cavolini" panose="03000502040302020204" pitchFamily="66" charset="0"/>
                        </a:rPr>
                        <a:t>Individual Line Account</a:t>
                      </a:r>
                      <a:endParaRPr lang="en-US" sz="1050" kern="100">
                        <a:effectLst/>
                        <a:latin typeface="Cavolini" panose="03000502040302020204" pitchFamily="66" charset="0"/>
                        <a:ea typeface="Aptos" panose="020B0004020202020204" pitchFamily="34" charset="0"/>
                        <a:cs typeface="Cavolini" panose="03000502040302020204" pitchFamily="66" charset="0"/>
                      </a:endParaRPr>
                    </a:p>
                  </a:txBody>
                  <a:tcPr marL="67094" marR="670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100">
                          <a:effectLst/>
                          <a:latin typeface="Cavolini" panose="03000502040302020204" pitchFamily="66" charset="0"/>
                          <a:ea typeface="Aptos" panose="020B0004020202020204" pitchFamily="34" charset="0"/>
                          <a:cs typeface="Cavolini" panose="03000502040302020204" pitchFamily="66" charset="0"/>
                        </a:rPr>
                        <a:t>Explanation</a:t>
                      </a:r>
                      <a:endParaRPr lang="en-US" sz="1050" kern="100">
                        <a:effectLst/>
                        <a:latin typeface="Cavolini" panose="03000502040302020204" pitchFamily="66" charset="0"/>
                        <a:ea typeface="Aptos" panose="020B0004020202020204" pitchFamily="34" charset="0"/>
                        <a:cs typeface="Cavolini" panose="03000502040302020204" pitchFamily="66" charset="0"/>
                      </a:endParaRPr>
                    </a:p>
                  </a:txBody>
                  <a:tcPr marL="67094" marR="670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2658207"/>
                  </a:ext>
                </a:extLst>
              </a:tr>
              <a:tr h="1694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Cavolini" panose="03000502040302020204" pitchFamily="66" charset="0"/>
                          <a:ea typeface="Aptos" panose="020B0004020202020204" pitchFamily="34" charset="0"/>
                          <a:cs typeface="Cavolini" panose="03000502040302020204" pitchFamily="66" charset="0"/>
                        </a:rPr>
                        <a:t>Full-Time Salary</a:t>
                      </a:r>
                    </a:p>
                  </a:txBody>
                  <a:tcPr marL="67094" marR="670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Cavolini" panose="03000502040302020204" pitchFamily="66" charset="0"/>
                          <a:ea typeface="Aptos" panose="020B0004020202020204" pitchFamily="34" charset="0"/>
                          <a:cs typeface="Cavolini" panose="03000502040302020204" pitchFamily="66" charset="0"/>
                        </a:rPr>
                        <a:t>Salary increases due to new contracts</a:t>
                      </a:r>
                    </a:p>
                  </a:txBody>
                  <a:tcPr marL="67094" marR="670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4625547"/>
                  </a:ext>
                </a:extLst>
              </a:tr>
              <a:tr h="6959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Cavolini" panose="03000502040302020204" pitchFamily="66" charset="0"/>
                          <a:ea typeface="Aptos" panose="020B0004020202020204" pitchFamily="34" charset="0"/>
                          <a:cs typeface="Cavolini" panose="03000502040302020204" pitchFamily="66" charset="0"/>
                        </a:rPr>
                        <a:t>Other Salary -Overtime</a:t>
                      </a:r>
                    </a:p>
                  </a:txBody>
                  <a:tcPr marL="67094" marR="670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50" kern="100" dirty="0">
                          <a:effectLst/>
                          <a:latin typeface="Cavolini" panose="03000502040302020204" pitchFamily="66" charset="0"/>
                          <a:ea typeface="Aptos" panose="020B0004020202020204" pitchFamily="34" charset="0"/>
                          <a:cs typeface="Cavolini" panose="03000502040302020204" pitchFamily="66" charset="0"/>
                        </a:rPr>
                        <a:t>Need to hold multiple police and fire exams during the upcoming year.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50" kern="100" dirty="0">
                          <a:effectLst/>
                          <a:latin typeface="Cavolini" panose="03000502040302020204" pitchFamily="66" charset="0"/>
                          <a:ea typeface="Aptos" panose="020B0004020202020204" pitchFamily="34" charset="0"/>
                          <a:cs typeface="Cavolini" panose="03000502040302020204" pitchFamily="66" charset="0"/>
                        </a:rPr>
                        <a:t>Exams are normally held on weekends.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50" kern="100" dirty="0">
                          <a:effectLst/>
                          <a:latin typeface="Cavolini" panose="03000502040302020204" pitchFamily="66" charset="0"/>
                          <a:ea typeface="Aptos" panose="020B0004020202020204" pitchFamily="34" charset="0"/>
                          <a:cs typeface="Cavolini" panose="03000502040302020204" pitchFamily="66" charset="0"/>
                        </a:rPr>
                        <a:t>Staff who work these hours would be eligible for overtime.</a:t>
                      </a:r>
                    </a:p>
                  </a:txBody>
                  <a:tcPr marL="67094" marR="670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4535303"/>
                  </a:ext>
                </a:extLst>
              </a:tr>
              <a:tr h="15734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Cavolini" panose="03000502040302020204" pitchFamily="66" charset="0"/>
                          <a:ea typeface="Aptos" panose="020B0004020202020204" pitchFamily="34" charset="0"/>
                          <a:cs typeface="Cavolini" panose="03000502040302020204" pitchFamily="66" charset="0"/>
                        </a:rPr>
                        <a:t>Purchased Other Services – Recruitment &amp; Hiring</a:t>
                      </a:r>
                    </a:p>
                  </a:txBody>
                  <a:tcPr marL="67094" marR="670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Cavolini" panose="03000502040302020204" pitchFamily="66" charset="0"/>
                          <a:ea typeface="Aptos" panose="020B0004020202020204" pitchFamily="34" charset="0"/>
                          <a:cs typeface="Cavolini" panose="03000502040302020204" pitchFamily="66" charset="0"/>
                        </a:rPr>
                        <a:t>Increased fees related to;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50" kern="100">
                          <a:effectLst/>
                          <a:latin typeface="Cavolini" panose="03000502040302020204" pitchFamily="66" charset="0"/>
                          <a:ea typeface="Aptos" panose="020B0004020202020204" pitchFamily="34" charset="0"/>
                          <a:cs typeface="Cavolini" panose="03000502040302020204" pitchFamily="66" charset="0"/>
                        </a:rPr>
                        <a:t>Background checks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50" kern="100">
                          <a:effectLst/>
                          <a:latin typeface="Cavolini" panose="03000502040302020204" pitchFamily="66" charset="0"/>
                          <a:ea typeface="Aptos" panose="020B0004020202020204" pitchFamily="34" charset="0"/>
                          <a:cs typeface="Cavolini" panose="03000502040302020204" pitchFamily="66" charset="0"/>
                        </a:rPr>
                        <a:t>Recruitment on professional sites and reaching a diverse pool of candidates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50" kern="100">
                          <a:effectLst/>
                          <a:latin typeface="Cavolini" panose="03000502040302020204" pitchFamily="66" charset="0"/>
                          <a:ea typeface="Aptos" panose="020B0004020202020204" pitchFamily="34" charset="0"/>
                          <a:cs typeface="Cavolini" panose="03000502040302020204" pitchFamily="66" charset="0"/>
                        </a:rPr>
                        <a:t>Various fees for driving records, national criminal databases, and sex offense registries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50" kern="100">
                          <a:effectLst/>
                          <a:latin typeface="Cavolini" panose="03000502040302020204" pitchFamily="66" charset="0"/>
                          <a:ea typeface="Aptos" panose="020B0004020202020204" pitchFamily="34" charset="0"/>
                          <a:cs typeface="Cavolini" panose="03000502040302020204" pitchFamily="66" charset="0"/>
                        </a:rPr>
                        <a:t>Possible implementation and processing of seasonal employees who require the same rigorous background check</a:t>
                      </a:r>
                    </a:p>
                  </a:txBody>
                  <a:tcPr marL="67094" marR="670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3638873"/>
                  </a:ext>
                </a:extLst>
              </a:tr>
              <a:tr h="139797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Cavolini" panose="03000502040302020204" pitchFamily="66" charset="0"/>
                          <a:ea typeface="Aptos" panose="020B0004020202020204" pitchFamily="34" charset="0"/>
                          <a:cs typeface="Cavolini" panose="03000502040302020204" pitchFamily="66" charset="0"/>
                        </a:rPr>
                        <a:t>Utilities &amp; Commodities – Copying &amp; Printing</a:t>
                      </a:r>
                    </a:p>
                  </a:txBody>
                  <a:tcPr marL="67094" marR="670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Cavolini" panose="03000502040302020204" pitchFamily="66" charset="0"/>
                          <a:ea typeface="Aptos" panose="020B0004020202020204" pitchFamily="34" charset="0"/>
                          <a:cs typeface="Cavolini" panose="03000502040302020204" pitchFamily="66" charset="0"/>
                        </a:rPr>
                        <a:t>Printing of: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50" kern="100" dirty="0">
                          <a:effectLst/>
                          <a:latin typeface="Cavolini" panose="03000502040302020204" pitchFamily="66" charset="0"/>
                          <a:ea typeface="Aptos" panose="020B0004020202020204" pitchFamily="34" charset="0"/>
                          <a:cs typeface="Cavolini" panose="03000502040302020204" pitchFamily="66" charset="0"/>
                        </a:rPr>
                        <a:t>New and finalized City contracts (MAA, Nurses, Police, and Fire)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50" kern="100" dirty="0">
                          <a:effectLst/>
                          <a:latin typeface="Cavolini" panose="03000502040302020204" pitchFamily="66" charset="0"/>
                          <a:ea typeface="Aptos" panose="020B0004020202020204" pitchFamily="34" charset="0"/>
                          <a:cs typeface="Cavolini" panose="03000502040302020204" pitchFamily="66" charset="0"/>
                        </a:rPr>
                        <a:t>New Hire Orientation materials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50" kern="100" dirty="0">
                          <a:effectLst/>
                          <a:latin typeface="Cavolini" panose="03000502040302020204" pitchFamily="66" charset="0"/>
                          <a:ea typeface="Aptos" panose="020B0004020202020204" pitchFamily="34" charset="0"/>
                          <a:cs typeface="Cavolini" panose="03000502040302020204" pitchFamily="66" charset="0"/>
                        </a:rPr>
                        <a:t>Civil service Exams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50" kern="100" dirty="0">
                          <a:effectLst/>
                          <a:latin typeface="Cavolini" panose="03000502040302020204" pitchFamily="66" charset="0"/>
                          <a:ea typeface="Aptos" panose="020B0004020202020204" pitchFamily="34" charset="0"/>
                          <a:cs typeface="Cavolini" panose="03000502040302020204" pitchFamily="66" charset="0"/>
                        </a:rPr>
                        <a:t>Various HR projects that require additional written communication with retirees, active members, and applicants.</a:t>
                      </a:r>
                    </a:p>
                  </a:txBody>
                  <a:tcPr marL="67094" marR="670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0007330"/>
                  </a:ext>
                </a:extLst>
              </a:tr>
              <a:tr h="3449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Cavolini" panose="03000502040302020204" pitchFamily="66" charset="0"/>
                          <a:ea typeface="Aptos" panose="020B0004020202020204" pitchFamily="34" charset="0"/>
                          <a:cs typeface="Cavolini" panose="03000502040302020204" pitchFamily="66" charset="0"/>
                        </a:rPr>
                        <a:t>Utilities &amp; Commodities – Office Supplies &amp; Expenses</a:t>
                      </a:r>
                    </a:p>
                  </a:txBody>
                  <a:tcPr marL="67094" marR="670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Cavolini" panose="03000502040302020204" pitchFamily="66" charset="0"/>
                          <a:ea typeface="Aptos" panose="020B0004020202020204" pitchFamily="34" charset="0"/>
                          <a:cs typeface="Cavolini" panose="03000502040302020204" pitchFamily="66" charset="0"/>
                        </a:rPr>
                        <a:t>Increase of prices for items no longer covered by the CARES Act </a:t>
                      </a:r>
                    </a:p>
                  </a:txBody>
                  <a:tcPr marL="67094" marR="670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28459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5203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778240" y="6455664"/>
            <a:ext cx="33604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72FDC3A4-3ECB-4CC5-8031-F712224A9F4A}" type="slidenum">
              <a:rPr lang="en-US" altLang="en-US" sz="100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6</a:t>
            </a:fld>
            <a:endParaRPr lang="en-US" altLang="en-US" sz="1000" dirty="0">
              <a:solidFill>
                <a:srgbClr val="FFFFFF"/>
              </a:solidFill>
            </a:endParaRPr>
          </a:p>
        </p:txBody>
      </p:sp>
      <p:pic>
        <p:nvPicPr>
          <p:cNvPr id="4" name="Picture 2" descr="http://tse1.mm.bing.net/th?&amp;id=JN.sAbfTz7oVgFn7cqJ7CTGiw&amp;w=300&amp;h=300&amp;c=0&amp;pid=1.9&amp;rs=0&amp;p=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381339" y="152400"/>
            <a:ext cx="550926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55BA94E-6848-E142-F6B5-32E78EF1D3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5585345"/>
              </p:ext>
            </p:extLst>
          </p:nvPr>
        </p:nvGraphicFramePr>
        <p:xfrm>
          <a:off x="593388" y="544788"/>
          <a:ext cx="7772400" cy="6629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72400">
                  <a:extLst>
                    <a:ext uri="{9D8B030D-6E8A-4147-A177-3AD203B41FA5}">
                      <a16:colId xmlns:a16="http://schemas.microsoft.com/office/drawing/2014/main" val="1232996867"/>
                    </a:ext>
                  </a:extLst>
                </a:gridCol>
              </a:tblGrid>
              <a:tr h="66298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What adjustments could be made if the department budget were to be reduced?</a:t>
                      </a:r>
                      <a:endParaRPr lang="en-US" sz="2000" kern="100" dirty="0">
                        <a:effectLst/>
                        <a:latin typeface="Cavolini" panose="03000502040302020204" pitchFamily="66" charset="0"/>
                        <a:ea typeface="Aptos" panose="020B0004020202020204" pitchFamily="34" charset="0"/>
                        <a:cs typeface="Cavolini" panose="03000502040302020204" pitchFamily="66" charset="0"/>
                      </a:endParaRPr>
                    </a:p>
                  </a:txBody>
                  <a:tcPr marL="64239" marR="64239" marT="0" marB="0"/>
                </a:tc>
                <a:extLst>
                  <a:ext uri="{0D108BD9-81ED-4DB2-BD59-A6C34878D82A}">
                    <a16:rowId xmlns:a16="http://schemas.microsoft.com/office/drawing/2014/main" val="125547464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0E5C0437-4903-DC9D-286E-EB32E43A3570}"/>
              </a:ext>
            </a:extLst>
          </p:cNvPr>
          <p:cNvSpPr txBox="1"/>
          <p:nvPr/>
        </p:nvSpPr>
        <p:spPr>
          <a:xfrm>
            <a:off x="1143000" y="1676400"/>
            <a:ext cx="7222788" cy="22589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kern="100" dirty="0">
                <a:effectLst/>
                <a:latin typeface="Cavolini" panose="03000502040302020204" pitchFamily="66" charset="0"/>
                <a:ea typeface="Aptos" panose="020B0004020202020204" pitchFamily="34" charset="0"/>
                <a:cs typeface="Cavolini" panose="03000502040302020204" pitchFamily="66" charset="0"/>
              </a:rPr>
              <a:t>Reduce civil service exam testing which would in turn reduce the need for recruitment and staff for testing (but might affect overtime costs in the department(s) affected due to staffing </a:t>
            </a:r>
            <a:r>
              <a:rPr lang="en-US" sz="1800" kern="100">
                <a:effectLst/>
                <a:latin typeface="Cavolini" panose="03000502040302020204" pitchFamily="66" charset="0"/>
                <a:ea typeface="Aptos" panose="020B0004020202020204" pitchFamily="34" charset="0"/>
                <a:cs typeface="Cavolini" panose="03000502040302020204" pitchFamily="66" charset="0"/>
              </a:rPr>
              <a:t>levels).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kern="100">
                <a:effectLst/>
                <a:latin typeface="Cavolini" panose="03000502040302020204" pitchFamily="66" charset="0"/>
                <a:ea typeface="Aptos" panose="020B0004020202020204" pitchFamily="34" charset="0"/>
                <a:cs typeface="Cavolini" panose="03000502040302020204" pitchFamily="66" charset="0"/>
              </a:rPr>
              <a:t>Consider </a:t>
            </a:r>
            <a:r>
              <a:rPr lang="en-US" sz="1800" kern="100" dirty="0">
                <a:effectLst/>
                <a:latin typeface="Cavolini" panose="03000502040302020204" pitchFamily="66" charset="0"/>
                <a:ea typeface="Aptos" panose="020B0004020202020204" pitchFamily="34" charset="0"/>
                <a:cs typeface="Cavolini" panose="03000502040302020204" pitchFamily="66" charset="0"/>
              </a:rPr>
              <a:t>compensatory time instead of overtime depending on the applicable employee’s contractual agreement</a:t>
            </a:r>
          </a:p>
        </p:txBody>
      </p:sp>
    </p:spTree>
    <p:extLst>
      <p:ext uri="{BB962C8B-B14F-4D97-AF65-F5344CB8AC3E}">
        <p14:creationId xmlns:p14="http://schemas.microsoft.com/office/powerpoint/2010/main" val="4253735254"/>
      </p:ext>
    </p:extLst>
  </p:cSld>
  <p:clrMapOvr>
    <a:masterClrMapping/>
  </p:clrMapOvr>
  <p:transition spd="med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False"/>
  <p:tag name="BRANCHTO" val="0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a7559e63-0712-403d-a55b-1e15226304e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C1155693BBC884C97A6EB60916CD50C" ma:contentTypeVersion="5" ma:contentTypeDescription="Create a new document." ma:contentTypeScope="" ma:versionID="1ff68115b2c286419e540a6c05861c75">
  <xsd:schema xmlns:xsd="http://www.w3.org/2001/XMLSchema" xmlns:xs="http://www.w3.org/2001/XMLSchema" xmlns:p="http://schemas.microsoft.com/office/2006/metadata/properties" xmlns:ns3="a7559e63-0712-403d-a55b-1e15226304e4" targetNamespace="http://schemas.microsoft.com/office/2006/metadata/properties" ma:root="true" ma:fieldsID="6fa064854a5821043e91267211b223b4" ns3:_="">
    <xsd:import namespace="a7559e63-0712-403d-a55b-1e15226304e4"/>
    <xsd:element name="properties">
      <xsd:complexType>
        <xsd:sequence>
          <xsd:element name="documentManagement">
            <xsd:complexType>
              <xsd:all>
                <xsd:element ref="ns3:_activity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559e63-0712-403d-a55b-1e15226304e4" elementFormDefault="qualified">
    <xsd:import namespace="http://schemas.microsoft.com/office/2006/documentManagement/types"/>
    <xsd:import namespace="http://schemas.microsoft.com/office/infopath/2007/PartnerControls"/>
    <xsd:element name="_activity" ma:index="8" nillable="true" ma:displayName="_activity" ma:hidden="true" ma:internalName="_activity">
      <xsd:simpleType>
        <xsd:restriction base="dms:Note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B96CFF9-957C-4292-A5A6-550D70858B0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B0ABD34-A0AE-4BC2-8225-1BA63B98493D}">
  <ds:schemaRefs>
    <ds:schemaRef ds:uri="http://schemas.microsoft.com/office/2006/documentManagement/types"/>
    <ds:schemaRef ds:uri="http://www.w3.org/XML/1998/namespace"/>
    <ds:schemaRef ds:uri="a7559e63-0712-403d-a55b-1e15226304e4"/>
    <ds:schemaRef ds:uri="http://schemas.openxmlformats.org/package/2006/metadata/core-properties"/>
    <ds:schemaRef ds:uri="http://purl.org/dc/dcmitype/"/>
    <ds:schemaRef ds:uri="http://purl.org/dc/terms/"/>
    <ds:schemaRef ds:uri="http://schemas.microsoft.com/office/infopath/2007/PartnerControls"/>
    <ds:schemaRef ds:uri="http://schemas.microsoft.com/office/2006/metadata/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AEEB5ECF-06CE-48AC-AB47-C21DFF1E28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7559e63-0712-403d-a55b-1e15226304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24290</TotalTime>
  <Words>431</Words>
  <Application>Microsoft Office PowerPoint</Application>
  <PresentationFormat>On-screen Show (4:3)</PresentationFormat>
  <Paragraphs>61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Cavolini</vt:lpstr>
      <vt:lpstr>Symbol</vt:lpstr>
      <vt:lpstr>Office Theme</vt:lpstr>
      <vt:lpstr>PowerPoint Presentation</vt:lpstr>
      <vt:lpstr>Human Resources Department  Organizational Chart</vt:lpstr>
      <vt:lpstr>City of Stamford Office of Legal Affairs Human Resources</vt:lpstr>
      <vt:lpstr>Human Resources Department Staffing Updates</vt:lpstr>
      <vt:lpstr>Human Resources Department Budget Increases</vt:lpstr>
      <vt:lpstr>PowerPoint Presentation</vt:lpstr>
    </vt:vector>
  </TitlesOfParts>
  <Company>City of Stamford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 2014-15 Highlights    FY 2015-16 Outlook</dc:title>
  <dc:creator>Dr. Elda Sinani</dc:creator>
  <cp:lastModifiedBy>Russell, Paula</cp:lastModifiedBy>
  <cp:revision>135</cp:revision>
  <cp:lastPrinted>2024-03-18T17:41:36Z</cp:lastPrinted>
  <dcterms:created xsi:type="dcterms:W3CDTF">2015-07-08T22:36:06Z</dcterms:created>
  <dcterms:modified xsi:type="dcterms:W3CDTF">2024-03-18T20:02:23Z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TC060891601033</vt:lpwstr>
  </property>
  <property fmtid="{D5CDD505-2E9C-101B-9397-08002B2CF9AE}" pid="3" name="ContentTypeId">
    <vt:lpwstr>0x0101003C1155693BBC884C97A6EB60916CD50C</vt:lpwstr>
  </property>
</Properties>
</file>