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79" r:id="rId2"/>
    <p:sldId id="281" r:id="rId3"/>
    <p:sldId id="283" r:id="rId4"/>
    <p:sldId id="282" r:id="rId5"/>
    <p:sldId id="284" r:id="rId6"/>
    <p:sldId id="285" r:id="rId7"/>
  </p:sldIdLst>
  <p:sldSz cx="9144000" cy="6858000" type="screen4x3"/>
  <p:notesSz cx="7023100" cy="93091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butch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br>
              <a:rPr lang="en-US" sz="4200" b="1" dirty="0"/>
            </a:br>
            <a:r>
              <a:rPr lang="en-US" sz="4200" b="1" dirty="0"/>
              <a:t>Facilities &amp; Sustainability 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Scott Butch, Director of Facilities and Sustainability </a:t>
            </a:r>
            <a:br>
              <a:rPr lang="en-US" sz="2000" b="1" dirty="0"/>
            </a:br>
            <a:r>
              <a:rPr lang="en-US" sz="2000" b="1" dirty="0">
                <a:hlinkClick r:id="rId2"/>
              </a:rPr>
              <a:t>sbutch@stamfordct.gov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March 19</a:t>
            </a:r>
            <a:r>
              <a:rPr lang="en-US" sz="2000" b="1" baseline="30000" dirty="0"/>
              <a:t>th</a:t>
            </a:r>
            <a:r>
              <a:rPr lang="en-US" sz="2000" b="1" dirty="0"/>
              <a:t>, 2024</a:t>
            </a:r>
            <a:br>
              <a:rPr lang="en-US" sz="2000" b="1" dirty="0"/>
            </a:br>
            <a:r>
              <a:rPr lang="en-US" sz="2000" b="1" dirty="0"/>
              <a:t>Board of Finance Meeting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D2955E06-FAD6-737D-072F-25B6F24A2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167" y="1144589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F15A692-1784-324F-A0AE-8F82023A7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404EF8E-7B33-2251-CF81-7B0343731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7" name="Picture 6" descr="A diagram of a company&#10;&#10;Description automatically generated">
            <a:extLst>
              <a:ext uri="{FF2B5EF4-FFF2-40B4-BE49-F238E27FC236}">
                <a16:creationId xmlns:a16="http://schemas.microsoft.com/office/drawing/2014/main" id="{63B3CD86-268D-473D-89FA-440942C66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D450672F-986A-EC3B-BFBA-1CB2465254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392" y="163956"/>
            <a:ext cx="494232" cy="598433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102A7-87F7-3715-FB13-EF937BF40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73772-862A-D143-8B1F-E6A619381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477"/>
            <a:ext cx="7886700" cy="704724"/>
          </a:xfrm>
        </p:spPr>
        <p:txBody>
          <a:bodyPr/>
          <a:lstStyle/>
          <a:p>
            <a:r>
              <a:rPr lang="en-US" b="1" dirty="0"/>
              <a:t>Financial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35F42-AEA9-FE1B-DC81-4B26ECE9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8FAFB63-484C-15FF-1DEF-065AC604B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154875"/>
              </p:ext>
            </p:extLst>
          </p:nvPr>
        </p:nvGraphicFramePr>
        <p:xfrm>
          <a:off x="76200" y="941388"/>
          <a:ext cx="8991600" cy="5414963"/>
        </p:xfrm>
        <a:graphic>
          <a:graphicData uri="http://schemas.openxmlformats.org/drawingml/2006/table">
            <a:tbl>
              <a:tblPr/>
              <a:tblGrid>
                <a:gridCol w="3767492">
                  <a:extLst>
                    <a:ext uri="{9D8B030D-6E8A-4147-A177-3AD203B41FA5}">
                      <a16:colId xmlns:a16="http://schemas.microsoft.com/office/drawing/2014/main" val="2545588214"/>
                    </a:ext>
                  </a:extLst>
                </a:gridCol>
                <a:gridCol w="1306027">
                  <a:extLst>
                    <a:ext uri="{9D8B030D-6E8A-4147-A177-3AD203B41FA5}">
                      <a16:colId xmlns:a16="http://schemas.microsoft.com/office/drawing/2014/main" val="3726465793"/>
                    </a:ext>
                  </a:extLst>
                </a:gridCol>
                <a:gridCol w="1306027">
                  <a:extLst>
                    <a:ext uri="{9D8B030D-6E8A-4147-A177-3AD203B41FA5}">
                      <a16:colId xmlns:a16="http://schemas.microsoft.com/office/drawing/2014/main" val="3160626754"/>
                    </a:ext>
                  </a:extLst>
                </a:gridCol>
                <a:gridCol w="1306027">
                  <a:extLst>
                    <a:ext uri="{9D8B030D-6E8A-4147-A177-3AD203B41FA5}">
                      <a16:colId xmlns:a16="http://schemas.microsoft.com/office/drawing/2014/main" val="2214269961"/>
                    </a:ext>
                  </a:extLst>
                </a:gridCol>
                <a:gridCol w="1306027">
                  <a:extLst>
                    <a:ext uri="{9D8B030D-6E8A-4147-A177-3AD203B41FA5}">
                      <a16:colId xmlns:a16="http://schemas.microsoft.com/office/drawing/2014/main" val="3541341598"/>
                    </a:ext>
                  </a:extLst>
                </a:gridCol>
              </a:tblGrid>
              <a:tr h="183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Line Item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FY24 Base Budget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Request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Variance ($$)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Variance (%)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65976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550496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FACILITIES &amp; SUSTAINABILITY BUDGET TOTAL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$7,435,871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$8,238,583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802,712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525706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899029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1100 - Salaries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$1,657,951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$1,998,860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340,909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20.6%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44159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2200 - Social Security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$151,388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$166,112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14,724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348092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COMPENSATION SUB-TOTAL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$1,809,339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$2,164,972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355,633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811827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TOTAL EX-COMPENSATION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$5,626,532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$6,073,611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447,079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01842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04551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3622 - Contracted Services Custodial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$960,000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$995,000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3.6%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443271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3630 - Contracted Services Engineering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$780,922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$834,000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53,078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61963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CONTRACED LABOR SERVICES SUB-TOTAL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$1,740,922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$1,829,000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88,078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5.1%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826599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TOTAL EX-CONTRACTED LABOR SERVICES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$5,694,949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$6,409,583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714,634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85818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426560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(COMPENSATION + CONTRACTED LABOR SERVICES) SUB-TOTAL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$3,550,261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$3,993,972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443,711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12057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TOTAL EX-COMPENSATION + EX-CONTRACTED LABOR SERVICES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$3,885,610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$4,244,611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359,001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9.2%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571385"/>
                  </a:ext>
                </a:extLst>
              </a:tr>
              <a:tr h="348789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975867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1301 - Overtime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$181,364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$69,500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-111,864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-61.7%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075878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3621 - Contracted Services - Security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$631,456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$730,000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98,544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15.6%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040485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3601 - Contracted Services (Maintenance)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$324,600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$391,000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66,400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296145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6603 - Building Maintenance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$396,164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$625,000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228,836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57.8%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604583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6911 - Houskeeping Supplies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$91,900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$78,000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-13,900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-15.13%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661288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8400 - Contingency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70,000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269445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6604 - Grounds Maintenance (Landscaping)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$55,000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305550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1203 - Seasonal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$20,000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$95,000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75,000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859385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TOTAL - MAJOR CHANGES EXPLANATION SUB-TOTAL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$1,670,484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$2,138,500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468,016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1907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257206"/>
                  </a:ext>
                </a:extLst>
              </a:tr>
              <a:tr h="3487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COMPENSATION + CONTRACED LABOR SERVICES AS PERCENT OF FY25 VARIANCE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$443,711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5.4%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746284"/>
                  </a:ext>
                </a:extLst>
              </a:tr>
              <a:tr h="17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FY25 MAJOR CHANGES EXPLANATION AS PERCENT OF FY25 VARIANCE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$468,016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167328"/>
                  </a:ext>
                </a:extLst>
              </a:tr>
            </a:tbl>
          </a:graphicData>
        </a:graphic>
      </p:graphicFrame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D2005EA8-737B-8497-FF46-B7F278179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04839"/>
            <a:ext cx="629319" cy="7620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603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07495-A254-FA65-8E93-51187E00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3EE2F-AA38-075A-7E59-90946D201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FY25 Request for one (1) additional HVAC Maintenance Technician </a:t>
            </a:r>
          </a:p>
          <a:p>
            <a:pPr marL="0" indent="0">
              <a:buNone/>
            </a:pPr>
            <a:r>
              <a:rPr lang="en-US" sz="1900" dirty="0"/>
              <a:t>Union: UAW</a:t>
            </a:r>
          </a:p>
          <a:p>
            <a:pPr marL="0" indent="0">
              <a:buNone/>
            </a:pPr>
            <a:r>
              <a:rPr lang="en-US" sz="1900" dirty="0"/>
              <a:t>Step: UAV1301</a:t>
            </a:r>
          </a:p>
          <a:p>
            <a:pPr marL="0" indent="0">
              <a:buNone/>
            </a:pPr>
            <a:r>
              <a:rPr lang="en-US" sz="1900" dirty="0"/>
              <a:t>Grade: UA13</a:t>
            </a:r>
          </a:p>
          <a:p>
            <a:pPr marL="0" indent="0">
              <a:buNone/>
            </a:pPr>
            <a:r>
              <a:rPr lang="en-US" sz="1900" dirty="0"/>
              <a:t>Salary: $86,177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Currently have one (1) HVAC Maintenance Tech under Citywide Facilities for 1.7MM sq. ft.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All other trades (plumbing, carpentry, electrical) have two (2) full-time trades workers under Citywide Facilities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9234F-2D19-348B-FD19-0ED1E62F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772323-A576-9F3A-BDBD-4B99F06992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04839"/>
            <a:ext cx="629319" cy="7620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7411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BE717-7B8F-D0F3-D111-EC25CE5C5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5A9B-627C-F0A0-D0B3-CD810AAE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Budget 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7F0C-9A6D-57DF-003D-02FB88C65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1600" i="1" dirty="0"/>
              <a:t>Reduction in Contingency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1600" dirty="0"/>
              <a:t>Current contingency request is .9% of </a:t>
            </a:r>
            <a:r>
              <a:rPr lang="en-US" sz="1600" dirty="0" err="1"/>
              <a:t>OpEx</a:t>
            </a:r>
            <a:r>
              <a:rPr lang="en-US" sz="1600" dirty="0"/>
              <a:t> budget – this is already an extremely low level of tolerance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1600" dirty="0"/>
              <a:t>Goal is to NOT spend contingency, but nature of our existing Citywide Facility footprint and unforeseen facility and infrastructure emergencies requires at minimum this amount</a:t>
            </a:r>
          </a:p>
          <a:p>
            <a:pPr marL="457200" lvl="1" indent="0">
              <a:buNone/>
            </a:pPr>
            <a:endParaRPr lang="en-US" sz="1600" dirty="0"/>
          </a:p>
          <a:p>
            <a:pPr marL="571500" indent="-571500">
              <a:buFont typeface="+mj-lt"/>
              <a:buAutoNum type="romanUcPeriod"/>
            </a:pPr>
            <a:r>
              <a:rPr lang="en-US" sz="1600" i="1" dirty="0"/>
              <a:t>Reduction in Grounds Maintenance (Landscaping)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1600" dirty="0"/>
              <a:t>This request is driven primarily by Police Department requirements and with efforts to beautify our Citywide Facilities </a:t>
            </a:r>
          </a:p>
          <a:p>
            <a:pPr marL="857250" lvl="1" indent="-400050">
              <a:buFont typeface="+mj-lt"/>
              <a:buAutoNum type="romanLcPeriod"/>
            </a:pPr>
            <a:endParaRPr lang="en-US" sz="1600" dirty="0"/>
          </a:p>
          <a:p>
            <a:pPr marL="571500" indent="-571500">
              <a:buFont typeface="+mj-lt"/>
              <a:buAutoNum type="romanUcPeriod"/>
            </a:pPr>
            <a:r>
              <a:rPr lang="en-US" sz="1600" i="1" dirty="0"/>
              <a:t>Reduction in Seasonal Labor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1600" dirty="0"/>
              <a:t>History of the Department has held this number at $0, however this is an anomaly compared to other Departments in Office of Operations</a:t>
            </a:r>
          </a:p>
          <a:p>
            <a:pPr marL="0" indent="0">
              <a:buNone/>
            </a:pPr>
            <a:endParaRPr lang="en-US" sz="1000" dirty="0"/>
          </a:p>
          <a:p>
            <a:pPr marL="1028700" lvl="1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89E97-8C7C-CEC4-4670-9D5ABCAD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CEE62B-E07F-63CD-EE2D-6B892390A7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04839"/>
            <a:ext cx="629319" cy="7620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5916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844D9D8-D2D4-164E-B34A-CD1DBDBFD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9D51-31C4-84CF-CBE9-9CB1754E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 Ex Requests FY25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42F57-A81E-E453-57CD-A3AD8F07D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Building and Energy Management Systems Upgrades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Energy and Sustainability Audits and Action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Plumbing and Sewer Pipe Replacement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Roof Replacement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EV Charging Infrastructure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HVAC Systems Replacement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ADA Code Compliance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Life Safety System Upgrades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Curtain Call / </a:t>
            </a:r>
            <a:r>
              <a:rPr lang="en-US" sz="1800" dirty="0" err="1"/>
              <a:t>Kweskin</a:t>
            </a:r>
            <a:r>
              <a:rPr lang="en-US" sz="1800" dirty="0"/>
              <a:t> Theater Upgrades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Citywide Garage Door Replacement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Citywide Window Replacement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Flooring Replacement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FFE Upgrade Program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9CA72-33B0-CE54-59F3-E2170B8A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F70EEB-02B7-436F-C000-D097F61367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04839"/>
            <a:ext cx="629319" cy="7620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04307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22114</TotalTime>
  <Words>552</Words>
  <Application>Microsoft Office PowerPoint</Application>
  <PresentationFormat>On-screen Show (4:3)</PresentationFormat>
  <Paragraphs>153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 Narrow</vt:lpstr>
      <vt:lpstr>Arial</vt:lpstr>
      <vt:lpstr>Arial Black</vt:lpstr>
      <vt:lpstr>Calibri</vt:lpstr>
      <vt:lpstr>Calibri Light</vt:lpstr>
      <vt:lpstr>Office Theme</vt:lpstr>
      <vt:lpstr>CITY OF STAMFORD  Facilities &amp; Sustainability    Scott Butch, Director of Facilities and Sustainability  sbutch@stamfordct.gov  March 19th, 2024 Board of Finance Meeting </vt:lpstr>
      <vt:lpstr>PowerPoint Presentation</vt:lpstr>
      <vt:lpstr>Financial Update</vt:lpstr>
      <vt:lpstr>Staffing Updates</vt:lpstr>
      <vt:lpstr>Department Budget Opportunities </vt:lpstr>
      <vt:lpstr>Cap Ex Requests FY25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110</cp:revision>
  <cp:lastPrinted>2018-02-23T19:05:57Z</cp:lastPrinted>
  <dcterms:created xsi:type="dcterms:W3CDTF">2015-07-08T22:36:06Z</dcterms:created>
  <dcterms:modified xsi:type="dcterms:W3CDTF">2024-03-18T15:59:36Z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