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279" r:id="rId2"/>
    <p:sldId id="278" r:id="rId3"/>
    <p:sldId id="285" r:id="rId4"/>
    <p:sldId id="287" r:id="rId5"/>
    <p:sldId id="257" r:id="rId6"/>
    <p:sldId id="281" r:id="rId7"/>
  </p:sldIdLst>
  <p:sldSz cx="9144000" cy="6858000" type="screen4x3"/>
  <p:notesSz cx="7023100" cy="93091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2E08B8"/>
    <a:srgbClr val="6600FF"/>
    <a:srgbClr val="009999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9"/>
        <p:guide pos="2208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830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830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ctr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36" y="0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ctr" anchorCtr="0" compatLnSpc="1">
            <a:prstTxWarp prst="textNoShape">
              <a:avLst/>
            </a:prstTxWarp>
          </a:bodyPr>
          <a:lstStyle>
            <a:lvl1pPr algn="r"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1" y="4422147"/>
            <a:ext cx="5151560" cy="418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4287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36" y="8844287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609600"/>
            <a:ext cx="4216021" cy="584606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200" b="1" dirty="0"/>
              <a:t>CITY OF STAMFORD</a:t>
            </a:r>
            <a:br>
              <a:rPr lang="en-US" sz="4200" b="1" dirty="0"/>
            </a:br>
            <a:br>
              <a:rPr lang="en-US" sz="4200" b="1" dirty="0"/>
            </a:br>
            <a:r>
              <a:rPr lang="en-US" sz="4200" b="1" dirty="0"/>
              <a:t>Road Maintenance Department w/ Stormwater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2200" b="1" dirty="0"/>
              <a:t>Thomas Turk</a:t>
            </a:r>
            <a:br>
              <a:rPr lang="en-US" sz="2200" b="1" dirty="0"/>
            </a:br>
            <a:r>
              <a:rPr lang="en-US" sz="2200" b="1" dirty="0"/>
              <a:t>Road Maintenance Division Manager</a:t>
            </a:r>
            <a:br>
              <a:rPr lang="en-US" sz="2000" b="1" dirty="0"/>
            </a:br>
            <a:r>
              <a:rPr lang="en-US" sz="2000" b="1" dirty="0"/>
              <a:t>tturk@stamfordct.gov</a:t>
            </a:r>
            <a:br>
              <a:rPr lang="en-US" sz="2000" b="1" dirty="0"/>
            </a:br>
            <a:r>
              <a:rPr lang="en-US" sz="2000" b="1" dirty="0"/>
              <a:t>3/18/2024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003F4A0E-106B-469B-76BA-A5CACFFBE3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466" y="1269405"/>
            <a:ext cx="3567121" cy="4319189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5D2E0D7E-214E-80C9-94AA-BB4F3F57B2B0}"/>
              </a:ext>
            </a:extLst>
          </p:cNvPr>
          <p:cNvSpPr txBox="1">
            <a:spLocks/>
          </p:cNvSpPr>
          <p:nvPr/>
        </p:nvSpPr>
        <p:spPr>
          <a:xfrm>
            <a:off x="916983" y="2812887"/>
            <a:ext cx="7886700" cy="29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Staffing numbers remain the same from previous year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(1) upgrade – Equipment Mechanic upgraded to Master Mechanic - Road Maintenance</a:t>
            </a:r>
          </a:p>
          <a:p>
            <a:pPr lvl="1"/>
            <a:r>
              <a:rPr lang="en-US" sz="1200" dirty="0"/>
              <a:t>Responsibilities greatly increased (worked with more responsibility for 5 years before upgrade)</a:t>
            </a:r>
          </a:p>
          <a:p>
            <a:pPr lvl="1"/>
            <a:r>
              <a:rPr lang="en-US" sz="1200" dirty="0"/>
              <a:t>$7000 annual budget difference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E95419A-5590-A243-3F26-1D0DC95866B4}"/>
              </a:ext>
            </a:extLst>
          </p:cNvPr>
          <p:cNvSpPr txBox="1">
            <a:spLocks/>
          </p:cNvSpPr>
          <p:nvPr/>
        </p:nvSpPr>
        <p:spPr>
          <a:xfrm>
            <a:off x="894080" y="857998"/>
            <a:ext cx="7698523" cy="1212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i="1" dirty="0">
                <a:solidFill>
                  <a:srgbClr val="FFFFFF"/>
                </a:solidFill>
              </a:rPr>
              <a:t>Staffing Updates</a:t>
            </a:r>
            <a:endParaRPr lang="en-US" sz="3500" i="1" dirty="0">
              <a:solidFill>
                <a:srgbClr val="FFFFFF"/>
              </a:solidFill>
            </a:endParaRPr>
          </a:p>
        </p:txBody>
      </p:sp>
      <p:pic>
        <p:nvPicPr>
          <p:cNvPr id="2" name="Content Placeholder 4">
            <a:extLst>
              <a:ext uri="{FF2B5EF4-FFF2-40B4-BE49-F238E27FC236}">
                <a16:creationId xmlns:a16="http://schemas.microsoft.com/office/drawing/2014/main" id="{DF86ACC7-7E8F-E577-B4B8-4205F0B22A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140" y="430446"/>
            <a:ext cx="413987" cy="501269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733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DD3038-0A54-600A-7E39-557DA8793F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2E40CF4-99CB-8AD2-1F7C-0CDB5A041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303B3011-9FC7-0F9C-6D19-29B50DEF2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1FAACEE8-CAD2-106A-4EE5-D34267671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3FBED176-AFC3-FECD-0CAA-A054FE654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B58FEAEF-99FE-A5C9-36EC-0AE135B29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4CEE3E-A1CE-AD4F-5BF6-F71ECB809C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364B53-DAD4-B99B-7B3E-614F213F3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2024-2025 Budget Highlights</a:t>
            </a:r>
            <a:br>
              <a:rPr lang="en-US" sz="3500" b="1" i="1" dirty="0">
                <a:solidFill>
                  <a:srgbClr val="FFFFFF"/>
                </a:solidFill>
              </a:rPr>
            </a:br>
            <a:r>
              <a:rPr lang="en-US" sz="3500" b="1" i="1" dirty="0">
                <a:solidFill>
                  <a:srgbClr val="FFFFFF"/>
                </a:solidFill>
              </a:rPr>
              <a:t>Operating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96E0F-73E0-C14A-D350-984F4387E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EDABC-5B3C-C005-DA7C-D959C1469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460" y="2012494"/>
            <a:ext cx="7641647" cy="4419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b="1" dirty="0"/>
              <a:t>Road Maintenance 2111 – No program expansions – same amount of manpower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2111-1203 Seasonal – reduced by </a:t>
            </a:r>
            <a:r>
              <a:rPr lang="en-US" sz="1600" dirty="0">
                <a:solidFill>
                  <a:srgbClr val="FF0000"/>
                </a:solidFill>
              </a:rPr>
              <a:t>$5,483 </a:t>
            </a:r>
            <a:r>
              <a:rPr lang="en-US" sz="1600" dirty="0"/>
              <a:t>– less need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2111-1301 Overtime – increased by </a:t>
            </a:r>
            <a:r>
              <a:rPr lang="en-US" sz="1600" dirty="0">
                <a:solidFill>
                  <a:srgbClr val="00B050"/>
                </a:solidFill>
              </a:rPr>
              <a:t>$9,520 – salary increases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2111-6740 Asphalt – increased by </a:t>
            </a:r>
            <a:r>
              <a:rPr lang="en-US" sz="1600" dirty="0">
                <a:solidFill>
                  <a:srgbClr val="00B050"/>
                </a:solidFill>
              </a:rPr>
              <a:t>$5,000 – mild winters leads to more asphalt work</a:t>
            </a:r>
            <a:endParaRPr lang="en-US" sz="1600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2111-6901 Protective Clothing – zeroed out </a:t>
            </a:r>
            <a:r>
              <a:rPr lang="en-US" sz="1600" dirty="0">
                <a:solidFill>
                  <a:srgbClr val="FF3300"/>
                </a:solidFill>
              </a:rPr>
              <a:t>$12,125 </a:t>
            </a:r>
            <a:r>
              <a:rPr lang="en-US" sz="1600" dirty="0"/>
              <a:t>– transferred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2111-6902 Uniforms – zeroed out </a:t>
            </a:r>
            <a:r>
              <a:rPr lang="en-US" sz="1600" dirty="0">
                <a:solidFill>
                  <a:srgbClr val="FF0000"/>
                </a:solidFill>
              </a:rPr>
              <a:t>$20,000 </a:t>
            </a:r>
            <a:r>
              <a:rPr lang="en-US" sz="1600" dirty="0"/>
              <a:t>– transferred 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2111-8909 OSHA Safety Req – zeroed out </a:t>
            </a:r>
            <a:r>
              <a:rPr lang="en-US" sz="1600" dirty="0">
                <a:solidFill>
                  <a:srgbClr val="FF0000"/>
                </a:solidFill>
              </a:rPr>
              <a:t>$7,000 </a:t>
            </a:r>
            <a:r>
              <a:rPr lang="en-US" sz="1600" dirty="0"/>
              <a:t>– transferred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900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Stormwater 2116 – </a:t>
            </a:r>
            <a:r>
              <a:rPr lang="en-US" sz="1600" b="1" dirty="0"/>
              <a:t>No program expansions – same amount of manpower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2116-6901 Protective Clothing – zeroed out </a:t>
            </a:r>
            <a:r>
              <a:rPr lang="en-US" sz="1600" dirty="0">
                <a:solidFill>
                  <a:srgbClr val="FF3300"/>
                </a:solidFill>
              </a:rPr>
              <a:t>$12,125 </a:t>
            </a:r>
            <a:r>
              <a:rPr lang="en-US" sz="1600" dirty="0"/>
              <a:t>– transferred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2116-6902 Uniforms – zeroed out </a:t>
            </a:r>
            <a:r>
              <a:rPr lang="en-US" sz="1600" dirty="0">
                <a:solidFill>
                  <a:srgbClr val="FF0000"/>
                </a:solidFill>
              </a:rPr>
              <a:t>$20,000 </a:t>
            </a:r>
            <a:r>
              <a:rPr lang="en-US" sz="1600" dirty="0"/>
              <a:t>– transferred 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600" dirty="0"/>
              <a:t>2116-8909 OSHA Safety Req – zeroed out </a:t>
            </a:r>
            <a:r>
              <a:rPr lang="en-US" sz="1600" dirty="0">
                <a:solidFill>
                  <a:srgbClr val="FF0000"/>
                </a:solidFill>
              </a:rPr>
              <a:t>$7,000 </a:t>
            </a:r>
            <a:r>
              <a:rPr lang="en-US" sz="1600" dirty="0"/>
              <a:t>– transferred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800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Leaf Collect 2113 – no changes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b="1" dirty="0">
                <a:solidFill>
                  <a:srgbClr val="00B0F0"/>
                </a:solidFill>
              </a:rPr>
              <a:t>Snow Removal 2114 Salt &amp; Sand – reduced by </a:t>
            </a:r>
            <a:r>
              <a:rPr lang="en-US" sz="1600" b="1" dirty="0">
                <a:solidFill>
                  <a:srgbClr val="FF0000"/>
                </a:solidFill>
              </a:rPr>
              <a:t>$150,000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b="1" dirty="0"/>
              <a:t>Emergency Events 2117 – no changes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lang="en-US" sz="16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2C384D4C-0207-E644-9AB6-6D394148F8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538" y="463474"/>
            <a:ext cx="490187" cy="593535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2407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39BFAC-7CCC-D4F4-4D5F-8E46E2DCF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F9E94E-12D2-7B04-8B7E-16E7E3D883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18D62B22-7811-FE80-429F-0ECE3501E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9DCDCF44-EA14-3527-421E-F3D7DF401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825F6AA6-1FE7-4F55-4219-FA06558A0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03A0D424-5A97-A301-510A-A9662806C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32783BC-83DC-CE73-F207-2103928C7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6E7307-CA2E-ABC2-DB6C-9CC5A1479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2024-2025 Budget Highlights</a:t>
            </a:r>
            <a:br>
              <a:rPr lang="en-US" sz="3500" b="1" i="1" dirty="0">
                <a:solidFill>
                  <a:srgbClr val="FFFFFF"/>
                </a:solidFill>
              </a:rPr>
            </a:br>
            <a:r>
              <a:rPr lang="en-US" sz="3500" b="1" i="1" dirty="0">
                <a:solidFill>
                  <a:srgbClr val="FFFFFF"/>
                </a:solidFill>
              </a:rPr>
              <a:t>Capital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D4F33-2FD2-0C7A-55A1-B6355F7A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2F8DF1-5B64-7981-C267-624F6308E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299" y="2450472"/>
            <a:ext cx="7641647" cy="3846436"/>
          </a:xfrm>
        </p:spPr>
        <p:txBody>
          <a:bodyPr>
            <a:normAutofit/>
          </a:bodyPr>
          <a:lstStyle/>
          <a:p>
            <a:r>
              <a:rPr lang="en-US" sz="2000" dirty="0">
                <a:highlight>
                  <a:srgbClr val="C0C0C0"/>
                </a:highlight>
              </a:rPr>
              <a:t>C56182 Street Patch &amp; Resurfacing (Paving)</a:t>
            </a:r>
          </a:p>
          <a:p>
            <a:pPr lvl="1"/>
            <a:r>
              <a:rPr lang="en-US" sz="1600" dirty="0"/>
              <a:t>Mayor Requested $10,220,330                      </a:t>
            </a:r>
          </a:p>
          <a:p>
            <a:pPr lvl="1"/>
            <a:endParaRPr lang="en-US" sz="1600" dirty="0"/>
          </a:p>
          <a:p>
            <a:r>
              <a:rPr lang="en-US" sz="2000" dirty="0">
                <a:highlight>
                  <a:srgbClr val="C0C0C0"/>
                </a:highlight>
              </a:rPr>
              <a:t>C56123 Citywide Sidewalks Reconstruction</a:t>
            </a:r>
          </a:p>
          <a:p>
            <a:pPr lvl="1"/>
            <a:r>
              <a:rPr lang="en-US" sz="1600" dirty="0"/>
              <a:t>Mayor Requested $1,500,000		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</a:p>
          <a:p>
            <a:r>
              <a:rPr lang="en-US" sz="2000" dirty="0">
                <a:highlight>
                  <a:srgbClr val="C0C0C0"/>
                </a:highlight>
              </a:rPr>
              <a:t>CP8711 Traffic/Road Paving and Drainage (Utility Paving)</a:t>
            </a:r>
          </a:p>
          <a:p>
            <a:pPr lvl="1"/>
            <a:r>
              <a:rPr lang="en-US" sz="1600" dirty="0"/>
              <a:t>Mayor Requested $500,000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D8A19F1E-B50C-DCBB-7FE7-4B7B51B96E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402" y="458798"/>
            <a:ext cx="399060" cy="483195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4746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pPr marL="800100"/>
            <a:r>
              <a:rPr lang="en-US" sz="4500" b="1" i="1" dirty="0"/>
              <a:t>BUDGET REDUCTIONS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mtClean="0"/>
              <a:pPr>
                <a:spcAft>
                  <a:spcPts val="600"/>
                </a:spcAft>
              </a:pPr>
              <a:t>5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money equals less work done</a:t>
            </a:r>
            <a:endParaRPr lang="en-US" sz="3600" dirty="0"/>
          </a:p>
          <a:p>
            <a:r>
              <a:rPr lang="en-US" sz="1600" dirty="0"/>
              <a:t>Fewer positions equals fewer hands to do the work</a:t>
            </a:r>
          </a:p>
          <a:p>
            <a:r>
              <a:rPr lang="en-US" sz="1600" dirty="0"/>
              <a:t>Less asphalt money means fewer potholes filled, curbs rebuilt, sidewalks patched, aprons rebuilt etc.</a:t>
            </a:r>
          </a:p>
          <a:p>
            <a:r>
              <a:rPr lang="en-US" sz="1600" dirty="0"/>
              <a:t>Less salt money means less salt on the road leading to higher risks</a:t>
            </a:r>
          </a:p>
          <a:p>
            <a:r>
              <a:rPr lang="en-US" sz="1600" dirty="0"/>
              <a:t>Less vehicle capital means more breakdowns and more downtime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21BA28-BC8F-3795-441B-AD1893FBA9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156" y="338137"/>
            <a:ext cx="566387" cy="68580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2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26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28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5F09E-F95E-3CC3-F678-88F847DD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2FDC3A4-3ECB-4CC5-8031-F712224A9F4A}" type="slidenum">
              <a:rPr lang="en-US" altLang="en-US" smtClean="0"/>
              <a:pPr defTabSz="914400">
                <a:spcAft>
                  <a:spcPts val="600"/>
                </a:spcAft>
              </a:pPr>
              <a:t>6</a:t>
            </a:fld>
            <a:endParaRPr lang="en-US" altLang="en-US"/>
          </a:p>
        </p:txBody>
      </p:sp>
      <p:pic>
        <p:nvPicPr>
          <p:cNvPr id="3" name="Picture 2" descr="Screen Clipping">
            <a:extLst>
              <a:ext uri="{FF2B5EF4-FFF2-40B4-BE49-F238E27FC236}">
                <a16:creationId xmlns:a16="http://schemas.microsoft.com/office/drawing/2014/main" id="{CBEFAAD3-B2DD-D665-D50E-41D081A48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67589"/>
            <a:ext cx="7503411" cy="57622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8D93640-5634-3132-AF07-EA6107EBB4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315" y="5181600"/>
            <a:ext cx="749299" cy="228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B9B0C2-EE9E-7C63-8C86-885E8168E2CB}"/>
              </a:ext>
            </a:extLst>
          </p:cNvPr>
          <p:cNvSpPr txBox="1"/>
          <p:nvPr/>
        </p:nvSpPr>
        <p:spPr>
          <a:xfrm>
            <a:off x="4746759" y="5204847"/>
            <a:ext cx="7937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Master</a:t>
            </a:r>
          </a:p>
        </p:txBody>
      </p:sp>
    </p:spTree>
    <p:extLst>
      <p:ext uri="{BB962C8B-B14F-4D97-AF65-F5344CB8AC3E}">
        <p14:creationId xmlns:p14="http://schemas.microsoft.com/office/powerpoint/2010/main" val="29996900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22245</TotalTime>
  <Words>327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CITY OF STAMFORD  Road Maintenance Department w/ Stormwater    Thomas Turk Road Maintenance Division Manager tturk@stamfordct.gov 3/18/2024 </vt:lpstr>
      <vt:lpstr>PowerPoint Presentation</vt:lpstr>
      <vt:lpstr>2024-2025 Budget Highlights Operating</vt:lpstr>
      <vt:lpstr>2024-2025 Budget Highlights Capital</vt:lpstr>
      <vt:lpstr>BUDGET REDUCTIONS</vt:lpstr>
      <vt:lpstr>PowerPoint Presentation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Carpanzano, Josephine</cp:lastModifiedBy>
  <cp:revision>111</cp:revision>
  <cp:lastPrinted>2018-02-23T19:05:57Z</cp:lastPrinted>
  <dcterms:created xsi:type="dcterms:W3CDTF">2015-07-08T22:36:06Z</dcterms:created>
  <dcterms:modified xsi:type="dcterms:W3CDTF">2024-03-18T13:31:03Z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