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9" r:id="rId4"/>
  </p:sldMasterIdLst>
  <p:notesMasterIdLst>
    <p:notesMasterId r:id="rId11"/>
  </p:notesMasterIdLst>
  <p:handoutMasterIdLst>
    <p:handoutMasterId r:id="rId12"/>
  </p:handoutMasterIdLst>
  <p:sldIdLst>
    <p:sldId id="287" r:id="rId5"/>
    <p:sldId id="286" r:id="rId6"/>
    <p:sldId id="289" r:id="rId7"/>
    <p:sldId id="288" r:id="rId8"/>
    <p:sldId id="291" r:id="rId9"/>
    <p:sldId id="293" r:id="rId10"/>
  </p:sldIdLst>
  <p:sldSz cx="9144000" cy="6858000" type="screen4x3"/>
  <p:notesSz cx="7023100" cy="9309100"/>
  <p:custDataLst>
    <p:tags r:id="rId1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208">
          <p15:clr>
            <a:srgbClr val="A4A3A4"/>
          </p15:clr>
        </p15:guide>
        <p15:guide id="3" orient="horz" pos="2932">
          <p15:clr>
            <a:srgbClr val="A4A3A4"/>
          </p15:clr>
        </p15:guide>
        <p15:guide id="4"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8B8"/>
    <a:srgbClr val="6600FF"/>
    <a:srgbClr val="009999"/>
    <a:srgbClr val="FF3300"/>
    <a:srgbClr val="FF6633"/>
    <a:srgbClr val="F8F8F8"/>
    <a:srgbClr val="FFFF99"/>
    <a:srgbClr val="B1A9CF"/>
    <a:srgbClr val="9885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068" y="96"/>
      </p:cViewPr>
      <p:guideLst>
        <p:guide orient="horz" pos="2160"/>
        <p:guide pos="2880"/>
      </p:guideLst>
    </p:cSldViewPr>
  </p:slideViewPr>
  <p:notesTextViewPr>
    <p:cViewPr>
      <p:scale>
        <a:sx n="100" d="100"/>
        <a:sy n="100" d="100"/>
      </p:scale>
      <p:origin x="0" y="0"/>
    </p:cViewPr>
  </p:notesTextViewPr>
  <p:notesViewPr>
    <p:cSldViewPr>
      <p:cViewPr varScale="1">
        <p:scale>
          <a:sx n="48" d="100"/>
          <a:sy n="48" d="100"/>
        </p:scale>
        <p:origin x="-1950" y="-90"/>
      </p:cViewPr>
      <p:guideLst>
        <p:guide orient="horz" pos="2909"/>
        <p:guide pos="2208"/>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gs" Target="tags/tag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4" y="0"/>
            <a:ext cx="3043665" cy="46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5" tIns="46617" rIns="93235" bIns="46617" numCol="1" anchor="t" anchorCtr="0" compatLnSpc="1">
            <a:prstTxWarp prst="textNoShape">
              <a:avLst/>
            </a:prstTxWarp>
          </a:bodyPr>
          <a:lstStyle>
            <a:lvl1pPr defTabSz="931593" eaLnBrk="1" hangingPunct="1">
              <a:defRPr kumimoji="1" sz="1200"/>
            </a:lvl1pPr>
          </a:lstStyle>
          <a:p>
            <a:endParaRPr lang="en-US" altLang="en-US" dirty="0"/>
          </a:p>
        </p:txBody>
      </p:sp>
      <p:sp>
        <p:nvSpPr>
          <p:cNvPr id="39939" name="Rectangle 3"/>
          <p:cNvSpPr>
            <a:spLocks noGrp="1" noChangeArrowheads="1"/>
          </p:cNvSpPr>
          <p:nvPr>
            <p:ph type="dt" sz="quarter" idx="1"/>
          </p:nvPr>
        </p:nvSpPr>
        <p:spPr bwMode="auto">
          <a:xfrm>
            <a:off x="3977830" y="0"/>
            <a:ext cx="3043665" cy="46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5" tIns="46617" rIns="93235" bIns="46617" numCol="1" anchor="t" anchorCtr="0" compatLnSpc="1">
            <a:prstTxWarp prst="textNoShape">
              <a:avLst/>
            </a:prstTxWarp>
          </a:bodyPr>
          <a:lstStyle>
            <a:lvl1pPr algn="r" defTabSz="931593" eaLnBrk="1" hangingPunct="1">
              <a:defRPr kumimoji="1" sz="1200"/>
            </a:lvl1pPr>
          </a:lstStyle>
          <a:p>
            <a:endParaRPr lang="en-US" altLang="en-US" dirty="0"/>
          </a:p>
        </p:txBody>
      </p:sp>
      <p:sp>
        <p:nvSpPr>
          <p:cNvPr id="39940" name="Rectangle 4"/>
          <p:cNvSpPr>
            <a:spLocks noGrp="1" noChangeArrowheads="1"/>
          </p:cNvSpPr>
          <p:nvPr>
            <p:ph type="ftr" sz="quarter" idx="2"/>
          </p:nvPr>
        </p:nvSpPr>
        <p:spPr bwMode="auto">
          <a:xfrm>
            <a:off x="4" y="8842684"/>
            <a:ext cx="3043665" cy="46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5" tIns="46617" rIns="93235" bIns="46617" numCol="1" anchor="b" anchorCtr="0" compatLnSpc="1">
            <a:prstTxWarp prst="textNoShape">
              <a:avLst/>
            </a:prstTxWarp>
          </a:bodyPr>
          <a:lstStyle>
            <a:lvl1pPr defTabSz="931593" eaLnBrk="1" hangingPunct="1">
              <a:defRPr kumimoji="1" sz="1200"/>
            </a:lvl1pPr>
          </a:lstStyle>
          <a:p>
            <a:endParaRPr lang="en-US" altLang="en-US" dirty="0"/>
          </a:p>
        </p:txBody>
      </p:sp>
      <p:sp>
        <p:nvSpPr>
          <p:cNvPr id="39941" name="Rectangle 5"/>
          <p:cNvSpPr>
            <a:spLocks noGrp="1" noChangeArrowheads="1"/>
          </p:cNvSpPr>
          <p:nvPr>
            <p:ph type="sldNum" sz="quarter" idx="3"/>
          </p:nvPr>
        </p:nvSpPr>
        <p:spPr bwMode="auto">
          <a:xfrm>
            <a:off x="3977830" y="8842684"/>
            <a:ext cx="3043665" cy="46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5" tIns="46617" rIns="93235" bIns="46617" numCol="1" anchor="b" anchorCtr="0" compatLnSpc="1">
            <a:prstTxWarp prst="textNoShape">
              <a:avLst/>
            </a:prstTxWarp>
          </a:bodyPr>
          <a:lstStyle>
            <a:lvl1pPr algn="r" defTabSz="931593" eaLnBrk="1" hangingPunct="1">
              <a:defRPr kumimoji="1" sz="1200">
                <a:latin typeface="Arial Black" pitchFamily="34" charset="0"/>
              </a:defRPr>
            </a:lvl1pPr>
          </a:lstStyle>
          <a:p>
            <a:fld id="{342263C6-7E49-494E-A759-35C0EFEA3139}" type="slidenum">
              <a:rPr lang="en-US" altLang="en-US"/>
              <a:pPr/>
              <a:t>‹#›</a:t>
            </a:fld>
            <a:endParaRPr lang="en-US" altLang="en-US" dirty="0"/>
          </a:p>
        </p:txBody>
      </p:sp>
    </p:spTree>
    <p:extLst>
      <p:ext uri="{BB962C8B-B14F-4D97-AF65-F5344CB8AC3E}">
        <p14:creationId xmlns:p14="http://schemas.microsoft.com/office/powerpoint/2010/main" val="1792831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4" y="0"/>
            <a:ext cx="3043665" cy="46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5" tIns="46617" rIns="93235" bIns="46617" numCol="1" anchor="ctr" anchorCtr="0" compatLnSpc="1">
            <a:prstTxWarp prst="textNoShape">
              <a:avLst/>
            </a:prstTxWarp>
          </a:bodyPr>
          <a:lstStyle>
            <a:lvl1pPr defTabSz="931593">
              <a:defRPr sz="1200"/>
            </a:lvl1pPr>
          </a:lstStyle>
          <a:p>
            <a:endParaRPr lang="en-US" altLang="en-US" dirty="0"/>
          </a:p>
        </p:txBody>
      </p:sp>
      <p:sp>
        <p:nvSpPr>
          <p:cNvPr id="1027" name="Rectangle 3"/>
          <p:cNvSpPr>
            <a:spLocks noGrp="1" noChangeArrowheads="1"/>
          </p:cNvSpPr>
          <p:nvPr>
            <p:ph type="dt" idx="1"/>
          </p:nvPr>
        </p:nvSpPr>
        <p:spPr bwMode="auto">
          <a:xfrm>
            <a:off x="3979436" y="0"/>
            <a:ext cx="3043664" cy="46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235" tIns="46617" rIns="93235" bIns="46617" numCol="1" anchor="ctr" anchorCtr="0" compatLnSpc="1">
            <a:prstTxWarp prst="textNoShape">
              <a:avLst/>
            </a:prstTxWarp>
          </a:bodyPr>
          <a:lstStyle>
            <a:lvl1pPr algn="r" defTabSz="931593">
              <a:defRPr sz="1200"/>
            </a:lvl1pPr>
          </a:lstStyle>
          <a:p>
            <a:endParaRPr lang="en-US" altLang="en-US" dirty="0"/>
          </a:p>
        </p:txBody>
      </p:sp>
      <p:sp>
        <p:nvSpPr>
          <p:cNvPr id="1028" name="Rectangle 4"/>
          <p:cNvSpPr>
            <a:spLocks noGrp="1" noRot="1" noChangeAspect="1" noChangeArrowheads="1" noTextEdit="1"/>
          </p:cNvSpPr>
          <p:nvPr>
            <p:ph type="sldImg" idx="2"/>
          </p:nvPr>
        </p:nvSpPr>
        <p:spPr bwMode="auto">
          <a:xfrm>
            <a:off x="1185863" y="700088"/>
            <a:ext cx="4651375" cy="34893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9" name="Rectangle 5"/>
          <p:cNvSpPr>
            <a:spLocks noGrp="1" noChangeArrowheads="1"/>
          </p:cNvSpPr>
          <p:nvPr>
            <p:ph type="body" sz="quarter" idx="3"/>
          </p:nvPr>
        </p:nvSpPr>
        <p:spPr bwMode="auto">
          <a:xfrm>
            <a:off x="935771" y="4422147"/>
            <a:ext cx="5151560" cy="4188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5" tIns="46617" rIns="93235" bIns="4661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ftr" sz="quarter" idx="4"/>
          </p:nvPr>
        </p:nvSpPr>
        <p:spPr bwMode="auto">
          <a:xfrm>
            <a:off x="4" y="8844287"/>
            <a:ext cx="3043665" cy="46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5" tIns="46617" rIns="93235" bIns="46617" numCol="1" anchor="b" anchorCtr="0" compatLnSpc="1">
            <a:prstTxWarp prst="textNoShape">
              <a:avLst/>
            </a:prstTxWarp>
          </a:bodyPr>
          <a:lstStyle>
            <a:lvl1pPr defTabSz="931593">
              <a:defRPr sz="1200"/>
            </a:lvl1pPr>
          </a:lstStyle>
          <a:p>
            <a:endParaRPr lang="en-US" altLang="en-US" dirty="0"/>
          </a:p>
        </p:txBody>
      </p:sp>
      <p:sp>
        <p:nvSpPr>
          <p:cNvPr id="1031" name="Rectangle 7"/>
          <p:cNvSpPr>
            <a:spLocks noGrp="1" noChangeArrowheads="1"/>
          </p:cNvSpPr>
          <p:nvPr>
            <p:ph type="sldNum" sz="quarter" idx="5"/>
          </p:nvPr>
        </p:nvSpPr>
        <p:spPr bwMode="auto">
          <a:xfrm>
            <a:off x="3979436" y="8844287"/>
            <a:ext cx="3043664" cy="46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235" tIns="46617" rIns="93235" bIns="46617" numCol="1" anchor="b" anchorCtr="0" compatLnSpc="1">
            <a:prstTxWarp prst="textNoShape">
              <a:avLst/>
            </a:prstTxWarp>
          </a:bodyPr>
          <a:lstStyle>
            <a:lvl1pPr algn="r" defTabSz="931593">
              <a:defRPr sz="1200">
                <a:latin typeface="Arial Black" pitchFamily="34" charset="0"/>
              </a:defRPr>
            </a:lvl1pPr>
          </a:lstStyle>
          <a:p>
            <a:fld id="{26FEBCC3-C707-49FC-8BCC-9CF45520271A}" type="slidenum">
              <a:rPr lang="en-US" altLang="en-US"/>
              <a:pPr/>
              <a:t>‹#›</a:t>
            </a:fld>
            <a:endParaRPr lang="en-US" altLang="en-US" dirty="0"/>
          </a:p>
        </p:txBody>
      </p:sp>
    </p:spTree>
    <p:extLst>
      <p:ext uri="{BB962C8B-B14F-4D97-AF65-F5344CB8AC3E}">
        <p14:creationId xmlns:p14="http://schemas.microsoft.com/office/powerpoint/2010/main" val="26244606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F46DDD6-E68C-4F7C-AF23-735217335D91}" type="slidenum">
              <a:rPr lang="en-US" altLang="en-US" smtClean="0"/>
              <a:pPr/>
              <a:t>‹#›</a:t>
            </a:fld>
            <a:endParaRPr lang="en-US" altLang="en-US"/>
          </a:p>
        </p:txBody>
      </p:sp>
    </p:spTree>
    <p:extLst>
      <p:ext uri="{BB962C8B-B14F-4D97-AF65-F5344CB8AC3E}">
        <p14:creationId xmlns:p14="http://schemas.microsoft.com/office/powerpoint/2010/main" val="1612514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27F0CE1-866A-4BD4-ACD1-A60431EE7217}" type="slidenum">
              <a:rPr lang="en-US" altLang="en-US" smtClean="0"/>
              <a:pPr/>
              <a:t>‹#›</a:t>
            </a:fld>
            <a:endParaRPr lang="en-US" altLang="en-US"/>
          </a:p>
        </p:txBody>
      </p:sp>
    </p:spTree>
    <p:extLst>
      <p:ext uri="{BB962C8B-B14F-4D97-AF65-F5344CB8AC3E}">
        <p14:creationId xmlns:p14="http://schemas.microsoft.com/office/powerpoint/2010/main" val="35069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860F03A-583D-4A9B-999F-74DA13C958E9}" type="slidenum">
              <a:rPr lang="en-US" altLang="en-US" smtClean="0"/>
              <a:pPr/>
              <a:t>‹#›</a:t>
            </a:fld>
            <a:endParaRPr lang="en-US" altLang="en-US"/>
          </a:p>
        </p:txBody>
      </p:sp>
    </p:spTree>
    <p:extLst>
      <p:ext uri="{BB962C8B-B14F-4D97-AF65-F5344CB8AC3E}">
        <p14:creationId xmlns:p14="http://schemas.microsoft.com/office/powerpoint/2010/main" val="2688089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9FBE899-348C-6B20-47B7-73444E758564}"/>
              </a:ext>
            </a:extLst>
          </p:cNvPr>
          <p:cNvPicPr>
            <a:picLocks noChangeAspect="1"/>
          </p:cNvPicPr>
          <p:nvPr userDrawn="1"/>
        </p:nvPicPr>
        <p:blipFill rotWithShape="1">
          <a:blip r:embed="rId2"/>
          <a:srcRect l="1356" t="4266" r="1976" b="2381"/>
          <a:stretch/>
        </p:blipFill>
        <p:spPr>
          <a:xfrm>
            <a:off x="155139" y="245853"/>
            <a:ext cx="8988861" cy="2378075"/>
          </a:xfrm>
          <a:prstGeom prst="rect">
            <a:avLst/>
          </a:prstGeom>
        </p:spPr>
      </p:pic>
      <p:sp>
        <p:nvSpPr>
          <p:cNvPr id="2" name="Title 1"/>
          <p:cNvSpPr>
            <a:spLocks noGrp="1"/>
          </p:cNvSpPr>
          <p:nvPr>
            <p:ph type="title"/>
          </p:nvPr>
        </p:nvSpPr>
        <p:spPr>
          <a:xfrm>
            <a:off x="628650" y="681038"/>
            <a:ext cx="7332593" cy="1177579"/>
          </a:xfrm>
        </p:spPr>
        <p:txBody>
          <a:bodyPr/>
          <a:lstStyle>
            <a:lvl1pPr algn="l">
              <a:defRPr/>
            </a:lvl1pPr>
          </a:lstStyle>
          <a:p>
            <a:r>
              <a:rPr lang="en-US"/>
              <a:t>Click to edit Master title style</a:t>
            </a:r>
          </a:p>
        </p:txBody>
      </p:sp>
      <p:sp>
        <p:nvSpPr>
          <p:cNvPr id="3" name="Content Placeholder 2"/>
          <p:cNvSpPr>
            <a:spLocks noGrp="1"/>
          </p:cNvSpPr>
          <p:nvPr>
            <p:ph idx="1"/>
          </p:nvPr>
        </p:nvSpPr>
        <p:spPr>
          <a:xfrm>
            <a:off x="1064061" y="1981200"/>
            <a:ext cx="7886700" cy="4114800"/>
          </a:xfrm>
        </p:spPr>
        <p:txBody>
          <a:bodyPr/>
          <a:lstStyle>
            <a:lvl1pPr>
              <a:spcBef>
                <a:spcPts val="100"/>
              </a:spcBef>
              <a:defRPr sz="1800"/>
            </a:lvl1pPr>
            <a:lvl2pPr>
              <a:spcBef>
                <a:spcPts val="100"/>
              </a:spcBef>
              <a:defRPr sz="1600"/>
            </a:lvl2pPr>
            <a:lvl3pPr>
              <a:spcBef>
                <a:spcPts val="100"/>
              </a:spcBef>
              <a:defRPr/>
            </a:lvl3pPr>
            <a:lvl4pPr>
              <a:spcBef>
                <a:spcPts val="100"/>
              </a:spcBef>
              <a:defRPr/>
            </a:lvl4pPr>
            <a:lvl5pPr>
              <a:spcBef>
                <a:spcPts val="1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lvl1pPr>
              <a:defRPr sz="1200">
                <a:solidFill>
                  <a:schemeClr val="tx1"/>
                </a:solidFill>
                <a:latin typeface="Calibri (Body)"/>
              </a:defRPr>
            </a:lvl1pPr>
          </a:lstStyle>
          <a:p>
            <a:fld id="{72FDC3A4-3ECB-4CC5-8031-F712224A9F4A}" type="slidenum">
              <a:rPr lang="en-US" altLang="en-US" smtClean="0"/>
              <a:pPr/>
              <a:t>‹#›</a:t>
            </a:fld>
            <a:endParaRPr lang="en-US" altLang="en-US"/>
          </a:p>
        </p:txBody>
      </p:sp>
      <p:pic>
        <p:nvPicPr>
          <p:cNvPr id="8" name="Picture 7" descr="A logo of a family&#10;&#10;Description automatically generated">
            <a:extLst>
              <a:ext uri="{FF2B5EF4-FFF2-40B4-BE49-F238E27FC236}">
                <a16:creationId xmlns:a16="http://schemas.microsoft.com/office/drawing/2014/main" id="{02292477-1B62-73CF-DC57-1E9A78E8A20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2991" y="150247"/>
            <a:ext cx="759261" cy="918706"/>
          </a:xfrm>
          <a:prstGeom prst="rect">
            <a:avLst/>
          </a:prstGeom>
        </p:spPr>
      </p:pic>
    </p:spTree>
    <p:extLst>
      <p:ext uri="{BB962C8B-B14F-4D97-AF65-F5344CB8AC3E}">
        <p14:creationId xmlns:p14="http://schemas.microsoft.com/office/powerpoint/2010/main" val="1859178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A163D5B-07E7-4F0E-BCB2-32B96E85206D}" type="slidenum">
              <a:rPr lang="en-US" altLang="en-US" smtClean="0"/>
              <a:pPr/>
              <a:t>‹#›</a:t>
            </a:fld>
            <a:endParaRPr lang="en-US" altLang="en-US"/>
          </a:p>
        </p:txBody>
      </p:sp>
    </p:spTree>
    <p:extLst>
      <p:ext uri="{BB962C8B-B14F-4D97-AF65-F5344CB8AC3E}">
        <p14:creationId xmlns:p14="http://schemas.microsoft.com/office/powerpoint/2010/main" val="3736929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D8242185-4B3A-4B3C-B1A3-48131BA4B7C1}" type="slidenum">
              <a:rPr lang="en-US" altLang="en-US" smtClean="0"/>
              <a:pPr/>
              <a:t>‹#›</a:t>
            </a:fld>
            <a:endParaRPr lang="en-US" altLang="en-US"/>
          </a:p>
        </p:txBody>
      </p:sp>
    </p:spTree>
    <p:extLst>
      <p:ext uri="{BB962C8B-B14F-4D97-AF65-F5344CB8AC3E}">
        <p14:creationId xmlns:p14="http://schemas.microsoft.com/office/powerpoint/2010/main" val="842376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D0775048-FC03-4291-928B-BDB9F655CF73}" type="slidenum">
              <a:rPr lang="en-US" altLang="en-US" smtClean="0"/>
              <a:pPr/>
              <a:t>‹#›</a:t>
            </a:fld>
            <a:endParaRPr lang="en-US" altLang="en-US"/>
          </a:p>
        </p:txBody>
      </p:sp>
    </p:spTree>
    <p:extLst>
      <p:ext uri="{BB962C8B-B14F-4D97-AF65-F5344CB8AC3E}">
        <p14:creationId xmlns:p14="http://schemas.microsoft.com/office/powerpoint/2010/main" val="2409143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EF195582-20C7-4B36-B562-5BE424F7108D}" type="slidenum">
              <a:rPr lang="en-US" altLang="en-US" smtClean="0"/>
              <a:pPr/>
              <a:t>‹#›</a:t>
            </a:fld>
            <a:endParaRPr lang="en-US" altLang="en-US"/>
          </a:p>
        </p:txBody>
      </p:sp>
    </p:spTree>
    <p:extLst>
      <p:ext uri="{BB962C8B-B14F-4D97-AF65-F5344CB8AC3E}">
        <p14:creationId xmlns:p14="http://schemas.microsoft.com/office/powerpoint/2010/main" val="1495090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C3E3C68F-1F6D-40C9-9574-8D30D2C4248C}" type="slidenum">
              <a:rPr lang="en-US" altLang="en-US" smtClean="0"/>
              <a:pPr/>
              <a:t>‹#›</a:t>
            </a:fld>
            <a:endParaRPr lang="en-US" altLang="en-US"/>
          </a:p>
        </p:txBody>
      </p:sp>
    </p:spTree>
    <p:extLst>
      <p:ext uri="{BB962C8B-B14F-4D97-AF65-F5344CB8AC3E}">
        <p14:creationId xmlns:p14="http://schemas.microsoft.com/office/powerpoint/2010/main" val="1047467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E87432F6-7821-4653-A61A-EEA69F8A5E0C}" type="slidenum">
              <a:rPr lang="en-US" altLang="en-US" smtClean="0"/>
              <a:pPr/>
              <a:t>‹#›</a:t>
            </a:fld>
            <a:endParaRPr lang="en-US" altLang="en-US"/>
          </a:p>
        </p:txBody>
      </p:sp>
    </p:spTree>
    <p:extLst>
      <p:ext uri="{BB962C8B-B14F-4D97-AF65-F5344CB8AC3E}">
        <p14:creationId xmlns:p14="http://schemas.microsoft.com/office/powerpoint/2010/main" val="638872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4B6CA6EF-D364-49C2-8EF9-0228E40A8C93}" type="slidenum">
              <a:rPr lang="en-US" altLang="en-US" smtClean="0"/>
              <a:pPr/>
              <a:t>‹#›</a:t>
            </a:fld>
            <a:endParaRPr lang="en-US" altLang="en-US"/>
          </a:p>
        </p:txBody>
      </p:sp>
    </p:spTree>
    <p:extLst>
      <p:ext uri="{BB962C8B-B14F-4D97-AF65-F5344CB8AC3E}">
        <p14:creationId xmlns:p14="http://schemas.microsoft.com/office/powerpoint/2010/main" val="427461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BE12F82-D0E6-13F4-A360-31250F968D84}"/>
              </a:ext>
            </a:extLst>
          </p:cNvPr>
          <p:cNvPicPr>
            <a:picLocks noChangeAspect="1"/>
          </p:cNvPicPr>
          <p:nvPr userDrawn="1"/>
        </p:nvPicPr>
        <p:blipFill rotWithShape="1">
          <a:blip r:embed="rId13"/>
          <a:srcRect l="1356" t="4266" r="1976" b="2381"/>
          <a:stretch/>
        </p:blipFill>
        <p:spPr>
          <a:xfrm>
            <a:off x="155139" y="136524"/>
            <a:ext cx="8988861" cy="2378074"/>
          </a:xfrm>
          <a:prstGeom prst="rect">
            <a:avLst/>
          </a:prstGeom>
        </p:spPr>
      </p:pic>
      <p:sp>
        <p:nvSpPr>
          <p:cNvPr id="2" name="Title Placeholder 1"/>
          <p:cNvSpPr>
            <a:spLocks noGrp="1"/>
          </p:cNvSpPr>
          <p:nvPr>
            <p:ph type="title"/>
          </p:nvPr>
        </p:nvSpPr>
        <p:spPr>
          <a:xfrm>
            <a:off x="628650" y="609600"/>
            <a:ext cx="7332593" cy="108108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9060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A2963-3AE2-4712-B816-981AE9D70521}" type="slidenum">
              <a:rPr lang="en-US" altLang="en-US" smtClean="0"/>
              <a:pPr/>
              <a:t>‹#›</a:t>
            </a:fld>
            <a:endParaRPr lang="en-US" altLang="en-US"/>
          </a:p>
        </p:txBody>
      </p:sp>
      <p:pic>
        <p:nvPicPr>
          <p:cNvPr id="13" name="Picture 12" descr="A logo of a family&#10;&#10;Description automatically generated">
            <a:extLst>
              <a:ext uri="{FF2B5EF4-FFF2-40B4-BE49-F238E27FC236}">
                <a16:creationId xmlns:a16="http://schemas.microsoft.com/office/drawing/2014/main" id="{32D00AAB-D1E2-597D-F32E-56DEC0DB5790}"/>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172991" y="150247"/>
            <a:ext cx="759261" cy="918706"/>
          </a:xfrm>
          <a:prstGeom prst="rect">
            <a:avLst/>
          </a:prstGeom>
        </p:spPr>
      </p:pic>
    </p:spTree>
    <p:extLst>
      <p:ext uri="{BB962C8B-B14F-4D97-AF65-F5344CB8AC3E}">
        <p14:creationId xmlns:p14="http://schemas.microsoft.com/office/powerpoint/2010/main" val="1076681018"/>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ftr="0" dt="0"/>
  <p:txStyles>
    <p:titleStyle>
      <a:lvl1pPr algn="l" defTabSz="914400" rtl="0" eaLnBrk="1" latinLnBrk="0" hangingPunct="1">
        <a:lnSpc>
          <a:spcPct val="100000"/>
        </a:lnSpc>
        <a:spcBef>
          <a:spcPct val="0"/>
        </a:spcBef>
        <a:buNone/>
        <a:defRPr sz="4400" b="1" i="1" kern="1200">
          <a:solidFill>
            <a:schemeClr val="bg1"/>
          </a:solidFill>
          <a:latin typeface="+mj-lt"/>
          <a:ea typeface="+mj-ea"/>
          <a:cs typeface="+mj-cs"/>
        </a:defRPr>
      </a:lvl1pPr>
    </p:titleStyle>
    <p:bodyStyle>
      <a:lvl1pPr marL="228600" indent="-228600" algn="l" defTabSz="914400" rtl="0" eaLnBrk="1" latinLnBrk="0" hangingPunct="1">
        <a:lnSpc>
          <a:spcPct val="100000"/>
        </a:lnSpc>
        <a:spcBef>
          <a:spcPts val="100"/>
        </a:spcBef>
        <a:buFont typeface="Wingdings" pitchFamily="2" charset="2"/>
        <a:buChar char="Ø"/>
        <a:defRPr sz="1800" kern="1200">
          <a:solidFill>
            <a:schemeClr val="tx1"/>
          </a:solidFill>
          <a:latin typeface="+mn-lt"/>
          <a:ea typeface="+mn-ea"/>
          <a:cs typeface="+mn-cs"/>
        </a:defRPr>
      </a:lvl1pPr>
      <a:lvl2pPr marL="685800" indent="-228600" algn="l" defTabSz="914400" rtl="0" eaLnBrk="1" latinLnBrk="0" hangingPunct="1">
        <a:lnSpc>
          <a:spcPct val="100000"/>
        </a:lnSpc>
        <a:spcBef>
          <a:spcPts val="100"/>
        </a:spcBef>
        <a:buFont typeface="Wingdings" pitchFamily="2" charset="2"/>
        <a:buChar char="Ø"/>
        <a:defRPr sz="1600" kern="1200">
          <a:solidFill>
            <a:schemeClr val="tx1"/>
          </a:solidFill>
          <a:latin typeface="+mn-lt"/>
          <a:ea typeface="+mn-ea"/>
          <a:cs typeface="+mn-cs"/>
        </a:defRPr>
      </a:lvl2pPr>
      <a:lvl3pPr marL="1143000" indent="-228600" algn="l" defTabSz="914400" rtl="0" eaLnBrk="1" latinLnBrk="0" hangingPunct="1">
        <a:lnSpc>
          <a:spcPct val="100000"/>
        </a:lnSpc>
        <a:spcBef>
          <a:spcPts val="100"/>
        </a:spcBef>
        <a:buFont typeface="Wingdings" pitchFamily="2" charset="2"/>
        <a:buChar char="Ø"/>
        <a:defRPr sz="1400" kern="1200">
          <a:solidFill>
            <a:schemeClr val="tx1"/>
          </a:solidFill>
          <a:latin typeface="+mn-lt"/>
          <a:ea typeface="+mn-ea"/>
          <a:cs typeface="+mn-cs"/>
        </a:defRPr>
      </a:lvl3pPr>
      <a:lvl4pPr marL="1600200" indent="-228600" algn="l" defTabSz="914400" rtl="0" eaLnBrk="1" latinLnBrk="0" hangingPunct="1">
        <a:lnSpc>
          <a:spcPct val="100000"/>
        </a:lnSpc>
        <a:spcBef>
          <a:spcPts val="100"/>
        </a:spcBef>
        <a:buFont typeface="Wingdings" pitchFamily="2" charset="2"/>
        <a:buChar char="Ø"/>
        <a:defRPr sz="1200" kern="1200">
          <a:solidFill>
            <a:schemeClr val="tx1"/>
          </a:solidFill>
          <a:latin typeface="+mn-lt"/>
          <a:ea typeface="+mn-ea"/>
          <a:cs typeface="+mn-cs"/>
        </a:defRPr>
      </a:lvl4pPr>
      <a:lvl5pPr marL="2057400" indent="-228600" algn="l" defTabSz="914400" rtl="0" eaLnBrk="1" latinLnBrk="0" hangingPunct="1">
        <a:lnSpc>
          <a:spcPct val="100000"/>
        </a:lnSpc>
        <a:spcBef>
          <a:spcPts val="100"/>
        </a:spcBef>
        <a:buFont typeface="Wingdings" pitchFamily="2" charset="2"/>
        <a:buChar char="Ø"/>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7DA79FF-DEFD-63B8-B7B8-7129E4606F22}"/>
              </a:ext>
            </a:extLst>
          </p:cNvPr>
          <p:cNvSpPr>
            <a:spLocks noGrp="1"/>
          </p:cNvSpPr>
          <p:nvPr>
            <p:ph type="title"/>
          </p:nvPr>
        </p:nvSpPr>
        <p:spPr>
          <a:xfrm>
            <a:off x="736979" y="1012536"/>
            <a:ext cx="3459975" cy="5443128"/>
          </a:xfrm>
        </p:spPr>
        <p:txBody>
          <a:bodyPr vert="horz" lIns="91440" tIns="45720" rIns="91440" bIns="45720" rtlCol="0" anchor="t">
            <a:normAutofit/>
          </a:bodyPr>
          <a:lstStyle/>
          <a:p>
            <a:r>
              <a:rPr lang="en-US" sz="2800" b="1" i="0">
                <a:solidFill>
                  <a:schemeClr val="tx1"/>
                </a:solidFill>
                <a:latin typeface="+mn-lt"/>
              </a:rPr>
              <a:t>CITY OF STAMFORD</a:t>
            </a:r>
            <a:br>
              <a:rPr lang="en-US" sz="2800" b="1" i="0">
                <a:solidFill>
                  <a:schemeClr val="tx1"/>
                </a:solidFill>
                <a:latin typeface="+mn-lt"/>
              </a:rPr>
            </a:br>
            <a:r>
              <a:rPr lang="en-US" sz="2800" b="1" i="0">
                <a:solidFill>
                  <a:schemeClr val="tx1"/>
                </a:solidFill>
                <a:latin typeface="+mn-lt"/>
                <a:cs typeface="Calibri Light"/>
              </a:rPr>
              <a:t>Parks &amp; Recreation </a:t>
            </a:r>
            <a:br>
              <a:rPr lang="en-US" sz="2800" b="1">
                <a:solidFill>
                  <a:schemeClr val="tx1"/>
                </a:solidFill>
                <a:latin typeface="+mn-lt"/>
              </a:rPr>
            </a:br>
            <a:br>
              <a:rPr lang="en-US" sz="2800" b="1">
                <a:solidFill>
                  <a:schemeClr val="tx1"/>
                </a:solidFill>
                <a:latin typeface="+mn-lt"/>
              </a:rPr>
            </a:br>
            <a:br>
              <a:rPr lang="en-US" sz="2800" b="1">
                <a:solidFill>
                  <a:schemeClr val="tx1"/>
                </a:solidFill>
                <a:latin typeface="+mn-lt"/>
              </a:rPr>
            </a:br>
            <a:br>
              <a:rPr lang="en-US" sz="2800" b="1">
                <a:solidFill>
                  <a:schemeClr val="tx1"/>
                </a:solidFill>
                <a:latin typeface="+mn-lt"/>
              </a:rPr>
            </a:br>
            <a:r>
              <a:rPr lang="en-US" sz="2800" b="1" i="0">
                <a:solidFill>
                  <a:schemeClr val="tx1"/>
                </a:solidFill>
                <a:latin typeface="+mn-lt"/>
                <a:cs typeface="Calibri Light"/>
              </a:rPr>
              <a:t>Kevin Murray </a:t>
            </a:r>
            <a:br>
              <a:rPr lang="en-US" sz="2800" b="1">
                <a:solidFill>
                  <a:schemeClr val="tx1"/>
                </a:solidFill>
                <a:latin typeface="+mn-lt"/>
              </a:rPr>
            </a:br>
            <a:r>
              <a:rPr lang="en-US" sz="2000" b="0" i="0">
                <a:solidFill>
                  <a:schemeClr val="tx1"/>
                </a:solidFill>
                <a:latin typeface="+mn-lt"/>
                <a:cs typeface="Calibri Light"/>
              </a:rPr>
              <a:t>Director of Parks &amp; Recreation </a:t>
            </a:r>
            <a:br>
              <a:rPr lang="en-US" sz="2000" b="0" i="0">
                <a:solidFill>
                  <a:schemeClr val="tx1"/>
                </a:solidFill>
                <a:latin typeface="+mn-lt"/>
              </a:rPr>
            </a:br>
            <a:r>
              <a:rPr lang="en-US" sz="2000" b="0" i="0">
                <a:solidFill>
                  <a:schemeClr val="tx1"/>
                </a:solidFill>
                <a:latin typeface="+mn-lt"/>
                <a:cs typeface="Calibri Light"/>
              </a:rPr>
              <a:t>3/12/2024</a:t>
            </a:r>
            <a:endParaRPr lang="en-US" sz="2800">
              <a:solidFill>
                <a:schemeClr val="tx1"/>
              </a:solidFill>
              <a:latin typeface="+mn-lt"/>
            </a:endParaRPr>
          </a:p>
        </p:txBody>
      </p:sp>
      <p:sp>
        <p:nvSpPr>
          <p:cNvPr id="64" name="Rectangle 63">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3051498"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6" name="Rectangle 65">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2708597"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8" name="Rectangle 67">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1305" y="401193"/>
            <a:ext cx="3853890" cy="3051499"/>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lide Number Placeholder 3">
            <a:extLst>
              <a:ext uri="{FF2B5EF4-FFF2-40B4-BE49-F238E27FC236}">
                <a16:creationId xmlns:a16="http://schemas.microsoft.com/office/drawing/2014/main" id="{56EB4054-2D55-7531-5B48-CED790BF2A8D}"/>
              </a:ext>
            </a:extLst>
          </p:cNvPr>
          <p:cNvSpPr txBox="1">
            <a:spLocks/>
          </p:cNvSpPr>
          <p:nvPr/>
        </p:nvSpPr>
        <p:spPr>
          <a:xfrm>
            <a:off x="6457950" y="6356351"/>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solidFill>
                <a:latin typeface="Calibri (Body)"/>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72FDC3A4-3ECB-4CC5-8031-F712224A9F4A}" type="slidenum">
              <a:rPr kumimoji="0" lang="en-US" altLang="en-US" sz="1200" b="0" i="0" u="none" strike="noStrike" kern="1200" cap="none" spc="0" normalizeH="0" baseline="0" noProof="0" smtClean="0">
                <a:ln>
                  <a:noFill/>
                </a:ln>
                <a:solidFill>
                  <a:prstClr val="white"/>
                </a:solidFill>
                <a:effectLst/>
                <a:uLnTx/>
                <a:uFillTx/>
                <a:latin typeface="Calibri (Body)"/>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altLang="en-US" sz="1200" b="0" i="0" u="none" strike="noStrike" kern="1200" cap="none" spc="0" normalizeH="0" baseline="0" noProof="0">
              <a:ln>
                <a:noFill/>
              </a:ln>
              <a:solidFill>
                <a:prstClr val="white"/>
              </a:solidFill>
              <a:effectLst/>
              <a:uLnTx/>
              <a:uFillTx/>
              <a:latin typeface="Calibri (Body)"/>
              <a:ea typeface="+mn-ea"/>
              <a:cs typeface="+mn-cs"/>
            </a:endParaRPr>
          </a:p>
        </p:txBody>
      </p:sp>
      <p:grpSp>
        <p:nvGrpSpPr>
          <p:cNvPr id="12" name="Group 11">
            <a:extLst>
              <a:ext uri="{FF2B5EF4-FFF2-40B4-BE49-F238E27FC236}">
                <a16:creationId xmlns:a16="http://schemas.microsoft.com/office/drawing/2014/main" id="{1602574B-27EA-9978-23AE-192D251286BD}"/>
              </a:ext>
            </a:extLst>
          </p:cNvPr>
          <p:cNvGrpSpPr/>
          <p:nvPr/>
        </p:nvGrpSpPr>
        <p:grpSpPr>
          <a:xfrm>
            <a:off x="4307809" y="1012536"/>
            <a:ext cx="3569381" cy="4756162"/>
            <a:chOff x="4426596" y="1211890"/>
            <a:chExt cx="3569381" cy="4756162"/>
          </a:xfrm>
        </p:grpSpPr>
        <p:sp>
          <p:nvSpPr>
            <p:cNvPr id="8" name="Oval 7">
              <a:extLst>
                <a:ext uri="{FF2B5EF4-FFF2-40B4-BE49-F238E27FC236}">
                  <a16:creationId xmlns:a16="http://schemas.microsoft.com/office/drawing/2014/main" id="{9A9139F4-AC05-D33A-4E54-D42B9F78479A}"/>
                </a:ext>
              </a:extLst>
            </p:cNvPr>
            <p:cNvSpPr/>
            <p:nvPr/>
          </p:nvSpPr>
          <p:spPr>
            <a:xfrm>
              <a:off x="4439330" y="1211890"/>
              <a:ext cx="3556647" cy="4756162"/>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descr="A logo of a family&#10;&#10;Description automatically generated">
              <a:extLst>
                <a:ext uri="{FF2B5EF4-FFF2-40B4-BE49-F238E27FC236}">
                  <a16:creationId xmlns:a16="http://schemas.microsoft.com/office/drawing/2014/main" id="{7DFDD54C-8F54-1928-06AC-0A38113C78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6596" y="1509413"/>
              <a:ext cx="3438579" cy="4161116"/>
            </a:xfrm>
            <a:prstGeom prst="rect">
              <a:avLst/>
            </a:prstGeom>
          </p:spPr>
        </p:pic>
      </p:grpSp>
    </p:spTree>
    <p:extLst>
      <p:ext uri="{BB962C8B-B14F-4D97-AF65-F5344CB8AC3E}">
        <p14:creationId xmlns:p14="http://schemas.microsoft.com/office/powerpoint/2010/main" val="469939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0A8C2-E158-324F-EDEC-6326FABE941F}"/>
              </a:ext>
            </a:extLst>
          </p:cNvPr>
          <p:cNvSpPr>
            <a:spLocks noGrp="1"/>
          </p:cNvSpPr>
          <p:nvPr>
            <p:ph type="title"/>
          </p:nvPr>
        </p:nvSpPr>
        <p:spPr/>
        <p:txBody>
          <a:bodyPr/>
          <a:lstStyle/>
          <a:p>
            <a:r>
              <a:rPr lang="en-US" sz="4400" b="1" i="1">
                <a:solidFill>
                  <a:srgbClr val="FFFFFF"/>
                </a:solidFill>
              </a:rPr>
              <a:t>Staffing/Budget Updates </a:t>
            </a:r>
            <a:endParaRPr lang="en-US"/>
          </a:p>
        </p:txBody>
      </p:sp>
      <p:sp>
        <p:nvSpPr>
          <p:cNvPr id="3" name="Content Placeholder 2">
            <a:extLst>
              <a:ext uri="{FF2B5EF4-FFF2-40B4-BE49-F238E27FC236}">
                <a16:creationId xmlns:a16="http://schemas.microsoft.com/office/drawing/2014/main" id="{B1645DCD-5758-593B-FC0E-22E19812F3E1}"/>
              </a:ext>
            </a:extLst>
          </p:cNvPr>
          <p:cNvSpPr>
            <a:spLocks noGrp="1"/>
          </p:cNvSpPr>
          <p:nvPr>
            <p:ph idx="1"/>
          </p:nvPr>
        </p:nvSpPr>
        <p:spPr/>
        <p:txBody>
          <a:bodyPr>
            <a:normAutofit fontScale="92500" lnSpcReduction="10000"/>
          </a:bodyPr>
          <a:lstStyle/>
          <a:p>
            <a:pPr marL="0" indent="0">
              <a:buNone/>
            </a:pPr>
            <a:r>
              <a:rPr lang="en-US" sz="1600" b="1"/>
              <a:t>Staffing Updates- </a:t>
            </a:r>
            <a:r>
              <a:rPr lang="en-US" sz="1600"/>
              <a:t>Parks Department, Recreation Services, Forestry, Marinas, and Beaches &amp; Parks Enforcement </a:t>
            </a:r>
          </a:p>
          <a:p>
            <a:pPr>
              <a:buFont typeface="Wingdings" panose="05000000000000000000" pitchFamily="2" charset="2"/>
              <a:buChar char="Ø"/>
            </a:pPr>
            <a:r>
              <a:rPr lang="en-US" sz="1600"/>
              <a:t>Salary/Seasonal/Differential and Standby time increases in all programs due to new negotiated union contracts for the MAA and UAW and Minimum wage increases. </a:t>
            </a:r>
          </a:p>
          <a:p>
            <a:pPr>
              <a:buFont typeface="Wingdings" panose="05000000000000000000" pitchFamily="2" charset="2"/>
              <a:buChar char="Ø"/>
            </a:pPr>
            <a:r>
              <a:rPr lang="en-US" sz="1600"/>
              <a:t>Parks &amp; recreation re-organization structure under one umbrella - </a:t>
            </a:r>
            <a:r>
              <a:rPr lang="en-US" sz="1600" b="1"/>
              <a:t>No changes with staffing.</a:t>
            </a:r>
          </a:p>
          <a:p>
            <a:pPr marL="0" indent="0">
              <a:buNone/>
            </a:pPr>
            <a:endParaRPr lang="en-US" sz="1600" b="1"/>
          </a:p>
          <a:p>
            <a:pPr marL="0" indent="0">
              <a:buNone/>
            </a:pPr>
            <a:r>
              <a:rPr lang="en-US" sz="1600" b="1"/>
              <a:t>Parks Maintenance 2134 Increases </a:t>
            </a:r>
          </a:p>
          <a:p>
            <a:pPr>
              <a:buFont typeface="Wingdings" panose="05000000000000000000" pitchFamily="2" charset="2"/>
              <a:buChar char="Ø"/>
            </a:pPr>
            <a:r>
              <a:rPr lang="en-US" sz="1600"/>
              <a:t>Parks Maintenance 2134 Increases- Salary/Seasonal/Differential and Standby Time increases in all programs due to newly negotiated union contracts for the MAA and UAW and Minimum wage increases. </a:t>
            </a:r>
          </a:p>
          <a:p>
            <a:pPr marL="0" indent="0">
              <a:buNone/>
            </a:pPr>
            <a:endParaRPr lang="en-US" sz="1600"/>
          </a:p>
          <a:p>
            <a:pPr marL="0" indent="0">
              <a:buNone/>
            </a:pPr>
            <a:r>
              <a:rPr lang="en-US" sz="1600" b="1"/>
              <a:t>Parks Maintenance 2134 Decreases </a:t>
            </a:r>
          </a:p>
          <a:p>
            <a:pPr>
              <a:buFont typeface="Wingdings" panose="05000000000000000000" pitchFamily="2" charset="2"/>
              <a:buChar char="Ø"/>
            </a:pPr>
            <a:r>
              <a:rPr lang="en-US" sz="1600"/>
              <a:t>Clothing Allowance- $2,250 line item was moved to ops admin.</a:t>
            </a:r>
          </a:p>
          <a:p>
            <a:pPr>
              <a:buFont typeface="Wingdings" panose="05000000000000000000" pitchFamily="2" charset="2"/>
              <a:buChar char="Ø"/>
            </a:pPr>
            <a:r>
              <a:rPr lang="en-US" sz="1600"/>
              <a:t>Building Maintenance- Reduced $20,000- Inventory controls in place. </a:t>
            </a:r>
          </a:p>
          <a:p>
            <a:pPr>
              <a:buFont typeface="Wingdings" panose="05000000000000000000" pitchFamily="2" charset="2"/>
              <a:buChar char="Ø"/>
            </a:pPr>
            <a:r>
              <a:rPr lang="en-US" sz="1600"/>
              <a:t>Land Supplies- Reduced $45,000- Inventory controls in place.</a:t>
            </a:r>
          </a:p>
          <a:p>
            <a:pPr>
              <a:buFont typeface="Wingdings" panose="05000000000000000000" pitchFamily="2" charset="2"/>
              <a:buChar char="Ø"/>
            </a:pPr>
            <a:r>
              <a:rPr lang="en-US" sz="1600"/>
              <a:t>Equipment Rental- reduced $10,000- Inhouse repairs/maintenance program. </a:t>
            </a:r>
          </a:p>
          <a:p>
            <a:pPr>
              <a:buFont typeface="Wingdings" panose="05000000000000000000" pitchFamily="2" charset="2"/>
              <a:buChar char="Ø"/>
            </a:pPr>
            <a:r>
              <a:rPr lang="en-US" sz="1600"/>
              <a:t>OSHA Safety Supplies- $6,375 line item was moved to ops admin.</a:t>
            </a:r>
          </a:p>
          <a:p>
            <a:pPr>
              <a:buFont typeface="Wingdings" panose="05000000000000000000" pitchFamily="2" charset="2"/>
              <a:buChar char="Ø"/>
            </a:pPr>
            <a:r>
              <a:rPr lang="en-US" sz="1600"/>
              <a:t>Housekeeping Supplies- Reduced $10,000- Inventory controls in place.</a:t>
            </a:r>
          </a:p>
        </p:txBody>
      </p:sp>
      <p:sp>
        <p:nvSpPr>
          <p:cNvPr id="4" name="Slide Number Placeholder 3">
            <a:extLst>
              <a:ext uri="{FF2B5EF4-FFF2-40B4-BE49-F238E27FC236}">
                <a16:creationId xmlns:a16="http://schemas.microsoft.com/office/drawing/2014/main" id="{3A0C8108-C424-A7FA-1283-EDC35C45DA3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2FDC3A4-3ECB-4CC5-8031-F712224A9F4A}" type="slidenum">
              <a:rPr kumimoji="0" lang="en-US" altLang="en-US" sz="1200" b="0" i="0" u="none" strike="noStrike" kern="1200" cap="none" spc="0" normalizeH="0" baseline="0" noProof="0" smtClean="0">
                <a:ln>
                  <a:noFill/>
                </a:ln>
                <a:solidFill>
                  <a:prstClr val="black"/>
                </a:solidFill>
                <a:effectLst/>
                <a:uLnTx/>
                <a:uFillTx/>
                <a:latin typeface="Calibri (Body)"/>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altLang="en-US" sz="1200" b="0" i="0" u="none" strike="noStrike" kern="1200" cap="none" spc="0" normalizeH="0" baseline="0" noProof="0">
              <a:ln>
                <a:noFill/>
              </a:ln>
              <a:solidFill>
                <a:prstClr val="black"/>
              </a:solidFill>
              <a:effectLst/>
              <a:uLnTx/>
              <a:uFillTx/>
              <a:latin typeface="Calibri (Body)"/>
              <a:ea typeface="+mn-ea"/>
              <a:cs typeface="+mn-cs"/>
            </a:endParaRPr>
          </a:p>
        </p:txBody>
      </p:sp>
    </p:spTree>
    <p:extLst>
      <p:ext uri="{BB962C8B-B14F-4D97-AF65-F5344CB8AC3E}">
        <p14:creationId xmlns:p14="http://schemas.microsoft.com/office/powerpoint/2010/main" val="3026351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7B082-CAED-BC78-8E26-952761FA873F}"/>
              </a:ext>
            </a:extLst>
          </p:cNvPr>
          <p:cNvSpPr>
            <a:spLocks noGrp="1"/>
          </p:cNvSpPr>
          <p:nvPr>
            <p:ph type="title"/>
          </p:nvPr>
        </p:nvSpPr>
        <p:spPr/>
        <p:txBody>
          <a:bodyPr/>
          <a:lstStyle/>
          <a:p>
            <a:r>
              <a:rPr lang="en-US" sz="4400" b="1" i="1">
                <a:solidFill>
                  <a:srgbClr val="FFFFFF"/>
                </a:solidFill>
              </a:rPr>
              <a:t>Staffing/Budget Updates</a:t>
            </a:r>
            <a:endParaRPr lang="en-US"/>
          </a:p>
        </p:txBody>
      </p:sp>
      <p:sp>
        <p:nvSpPr>
          <p:cNvPr id="3" name="Content Placeholder 2">
            <a:extLst>
              <a:ext uri="{FF2B5EF4-FFF2-40B4-BE49-F238E27FC236}">
                <a16:creationId xmlns:a16="http://schemas.microsoft.com/office/drawing/2014/main" id="{90CC6768-367A-C61C-CC02-24D43242B4DC}"/>
              </a:ext>
            </a:extLst>
          </p:cNvPr>
          <p:cNvSpPr>
            <a:spLocks noGrp="1"/>
          </p:cNvSpPr>
          <p:nvPr>
            <p:ph idx="1"/>
          </p:nvPr>
        </p:nvSpPr>
        <p:spPr/>
        <p:txBody>
          <a:bodyPr vert="horz" lIns="91440" tIns="45720" rIns="91440" bIns="45720" rtlCol="0" anchor="t">
            <a:normAutofit fontScale="55000" lnSpcReduction="20000"/>
          </a:bodyPr>
          <a:lstStyle/>
          <a:p>
            <a:pPr marL="0" indent="0">
              <a:buNone/>
            </a:pPr>
            <a:r>
              <a:rPr lang="en-US" sz="2800" b="1" dirty="0"/>
              <a:t>Forestry 2127 </a:t>
            </a:r>
          </a:p>
          <a:p>
            <a:pPr>
              <a:buFont typeface="Wingdings" panose="05000000000000000000" pitchFamily="2" charset="2"/>
              <a:buChar char="Ø"/>
            </a:pPr>
            <a:r>
              <a:rPr lang="en-US" sz="2800" dirty="0"/>
              <a:t>Forestry 2127 Increases- Salary/Seasonal/Differential and Standby Time increases in all programs due to new negotiated union contracts for the MAA and UAW and Minimum wage increases. </a:t>
            </a:r>
          </a:p>
          <a:p>
            <a:pPr marL="0" indent="0">
              <a:buNone/>
            </a:pPr>
            <a:endParaRPr lang="en-US" sz="2800" dirty="0"/>
          </a:p>
          <a:p>
            <a:pPr marL="0" indent="0">
              <a:buNone/>
            </a:pPr>
            <a:r>
              <a:rPr lang="en-US" sz="2800" dirty="0"/>
              <a:t>Forestry 2127 Decreases </a:t>
            </a:r>
          </a:p>
          <a:p>
            <a:pPr>
              <a:buFont typeface="Wingdings" panose="05000000000000000000" pitchFamily="2" charset="2"/>
              <a:buChar char="Ø"/>
            </a:pPr>
            <a:r>
              <a:rPr lang="en-US" sz="2800" dirty="0"/>
              <a:t>Overtime has been decreased $10,000 - Scheduling and use of outside contractors to assist with planned projects, including reimbursable projects for City Operations and BOE properties. </a:t>
            </a:r>
          </a:p>
          <a:p>
            <a:pPr>
              <a:buFont typeface="Wingdings" panose="05000000000000000000" pitchFamily="2" charset="2"/>
              <a:buChar char="Ø"/>
            </a:pPr>
            <a:r>
              <a:rPr lang="en-US" sz="2800" dirty="0"/>
              <a:t>OSHA Safety and Uniforms- This line item was moved to ops admin.</a:t>
            </a:r>
          </a:p>
          <a:p>
            <a:pPr marL="0" indent="0">
              <a:buNone/>
            </a:pPr>
            <a:endParaRPr lang="en-US" sz="2800" b="1" dirty="0"/>
          </a:p>
          <a:p>
            <a:pPr marL="0" indent="0">
              <a:buNone/>
            </a:pPr>
            <a:r>
              <a:rPr lang="en-US" sz="2800" b="1" dirty="0"/>
              <a:t>Marinas 2138 </a:t>
            </a:r>
          </a:p>
          <a:p>
            <a:pPr>
              <a:buFont typeface="Wingdings" panose="05000000000000000000" pitchFamily="2" charset="2"/>
              <a:buChar char="Ø"/>
            </a:pPr>
            <a:r>
              <a:rPr lang="en-US" sz="2800" dirty="0"/>
              <a:t>Marinas 2138 Increases- Salary/Seasonal/Differential and Standby Time increases in all programs due to new negotiated union contracts for the MAA and UAW and Minimum wage increases. </a:t>
            </a:r>
          </a:p>
          <a:p>
            <a:pPr marL="0" indent="0">
              <a:buNone/>
            </a:pPr>
            <a:endParaRPr lang="en-US" sz="2800" dirty="0"/>
          </a:p>
          <a:p>
            <a:pPr marL="0" indent="0">
              <a:buNone/>
            </a:pPr>
            <a:r>
              <a:rPr lang="en-US" sz="2800" dirty="0"/>
              <a:t>Marinas 2138 Decreases- No budget change </a:t>
            </a:r>
          </a:p>
          <a:p>
            <a:pPr marL="0" indent="0">
              <a:buNone/>
            </a:pPr>
            <a:endParaRPr lang="en-US" sz="2800" b="1" dirty="0">
              <a:highlight>
                <a:srgbClr val="FFFF00"/>
              </a:highlight>
            </a:endParaRPr>
          </a:p>
          <a:p>
            <a:pPr marL="0" indent="0">
              <a:buNone/>
            </a:pPr>
            <a:r>
              <a:rPr lang="en-US" sz="2800" b="1" dirty="0"/>
              <a:t>Beach &amp; parks Enforcement 2536 </a:t>
            </a:r>
          </a:p>
          <a:p>
            <a:r>
              <a:rPr lang="en-US" sz="2800" dirty="0"/>
              <a:t>Increase of $210,050 within budget that includes additional (1) full-time Park police officer and seasonal employees to assist with park patrolling and assisting with of quality life issues citywide. </a:t>
            </a:r>
            <a:endParaRPr lang="en-US" sz="1200" dirty="0">
              <a:cs typeface="Calibri"/>
            </a:endParaRPr>
          </a:p>
        </p:txBody>
      </p:sp>
      <p:sp>
        <p:nvSpPr>
          <p:cNvPr id="4" name="Slide Number Placeholder 3">
            <a:extLst>
              <a:ext uri="{FF2B5EF4-FFF2-40B4-BE49-F238E27FC236}">
                <a16:creationId xmlns:a16="http://schemas.microsoft.com/office/drawing/2014/main" id="{A6336AB2-DF96-102F-4850-B1B2585E6B5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2FDC3A4-3ECB-4CC5-8031-F712224A9F4A}" type="slidenum">
              <a:rPr kumimoji="0" lang="en-US" altLang="en-US" sz="1200" b="0" i="0" u="none" strike="noStrike" kern="1200" cap="none" spc="0" normalizeH="0" baseline="0" noProof="0" smtClean="0">
                <a:ln>
                  <a:noFill/>
                </a:ln>
                <a:solidFill>
                  <a:prstClr val="black"/>
                </a:solidFill>
                <a:effectLst/>
                <a:uLnTx/>
                <a:uFillTx/>
                <a:latin typeface="Calibri (Body)"/>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Calibri (Body)"/>
              <a:ea typeface="+mn-ea"/>
              <a:cs typeface="+mn-cs"/>
            </a:endParaRPr>
          </a:p>
        </p:txBody>
      </p:sp>
    </p:spTree>
    <p:extLst>
      <p:ext uri="{BB962C8B-B14F-4D97-AF65-F5344CB8AC3E}">
        <p14:creationId xmlns:p14="http://schemas.microsoft.com/office/powerpoint/2010/main" val="4072526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AC9E4-A018-BF5F-67D7-1966612469A2}"/>
              </a:ext>
            </a:extLst>
          </p:cNvPr>
          <p:cNvSpPr>
            <a:spLocks noGrp="1"/>
          </p:cNvSpPr>
          <p:nvPr>
            <p:ph type="title"/>
          </p:nvPr>
        </p:nvSpPr>
        <p:spPr/>
        <p:txBody>
          <a:bodyPr/>
          <a:lstStyle/>
          <a:p>
            <a:r>
              <a:rPr lang="en-US" sz="4400" b="1" i="1">
                <a:solidFill>
                  <a:srgbClr val="FFFFFF"/>
                </a:solidFill>
              </a:rPr>
              <a:t>Staffing/Budget Updates </a:t>
            </a:r>
            <a:endParaRPr lang="en-US"/>
          </a:p>
        </p:txBody>
      </p:sp>
      <p:sp>
        <p:nvSpPr>
          <p:cNvPr id="3" name="Content Placeholder 2">
            <a:extLst>
              <a:ext uri="{FF2B5EF4-FFF2-40B4-BE49-F238E27FC236}">
                <a16:creationId xmlns:a16="http://schemas.microsoft.com/office/drawing/2014/main" id="{0E5CC826-651D-1126-2A86-0F61E781A2E5}"/>
              </a:ext>
            </a:extLst>
          </p:cNvPr>
          <p:cNvSpPr>
            <a:spLocks noGrp="1"/>
          </p:cNvSpPr>
          <p:nvPr>
            <p:ph idx="1"/>
          </p:nvPr>
        </p:nvSpPr>
        <p:spPr>
          <a:xfrm>
            <a:off x="1064061" y="1981200"/>
            <a:ext cx="7886700" cy="4740276"/>
          </a:xfrm>
        </p:spPr>
        <p:txBody>
          <a:bodyPr>
            <a:noAutofit/>
          </a:bodyPr>
          <a:lstStyle/>
          <a:p>
            <a:pPr marL="0" indent="0">
              <a:buNone/>
            </a:pPr>
            <a:r>
              <a:rPr lang="en-US" sz="1600" b="1" dirty="0"/>
              <a:t>Recreation Services Increases </a:t>
            </a:r>
          </a:p>
          <a:p>
            <a:pPr>
              <a:buFont typeface="Wingdings" panose="05000000000000000000" pitchFamily="2" charset="2"/>
              <a:buChar char="Ø"/>
            </a:pPr>
            <a:r>
              <a:rPr lang="en-US" sz="1600" dirty="0"/>
              <a:t>Salary/Seasonal increases in all programs due to newly negotiated union contracts for the MAA and UAW and Minimum wage increases. </a:t>
            </a:r>
          </a:p>
          <a:p>
            <a:pPr marL="0" indent="0">
              <a:buNone/>
            </a:pPr>
            <a:endParaRPr lang="en-US" sz="1600" dirty="0"/>
          </a:p>
          <a:p>
            <a:pPr marL="0" indent="0">
              <a:buNone/>
            </a:pPr>
            <a:r>
              <a:rPr lang="en-US" sz="1600" b="1" dirty="0"/>
              <a:t>Recreation Services-Decreases </a:t>
            </a:r>
          </a:p>
          <a:p>
            <a:pPr>
              <a:buFont typeface="Wingdings" panose="05000000000000000000" pitchFamily="2" charset="2"/>
              <a:buChar char="Ø"/>
            </a:pPr>
            <a:r>
              <a:rPr lang="en-US" sz="1600" dirty="0"/>
              <a:t>2530 Parks and Recreation Administration decrease- Reduced overtime from the previous year per the reorganization </a:t>
            </a:r>
          </a:p>
          <a:p>
            <a:pPr>
              <a:buFont typeface="Wingdings" panose="05000000000000000000" pitchFamily="2" charset="2"/>
              <a:buChar char="Ø"/>
            </a:pPr>
            <a:r>
              <a:rPr lang="en-US" sz="1600" dirty="0"/>
              <a:t>2531 Aquatics- Uniforms $4,000 line item was moved to ops admin.</a:t>
            </a:r>
          </a:p>
          <a:p>
            <a:pPr>
              <a:buFont typeface="Wingdings" panose="05000000000000000000" pitchFamily="2" charset="2"/>
              <a:buChar char="Ø"/>
            </a:pPr>
            <a:r>
              <a:rPr lang="en-US" sz="1600" dirty="0"/>
              <a:t>2533 Subsidized Programs- The entire budget was transferred to the special events account within the ops admin. </a:t>
            </a:r>
          </a:p>
          <a:p>
            <a:pPr>
              <a:buFont typeface="Wingdings" panose="05000000000000000000" pitchFamily="2" charset="2"/>
              <a:buChar char="Ø"/>
            </a:pPr>
            <a:r>
              <a:rPr lang="en-US" sz="1600" dirty="0"/>
              <a:t>2535 Recreation Leagues (self-sustaining)- Uniforms $2,000 line item was moved to ops admin.</a:t>
            </a:r>
          </a:p>
          <a:p>
            <a:pPr>
              <a:buFont typeface="Wingdings" panose="05000000000000000000" pitchFamily="2" charset="2"/>
              <a:buChar char="Ø"/>
            </a:pPr>
            <a:r>
              <a:rPr lang="en-US" sz="1600" dirty="0"/>
              <a:t>2528 Star Center- Reduced Budget of $72,302 seasonal and overtime $2,475, Eliminated Busing $6,000 for Field trips and camp visits for the summer camps and uniforms $1,000 which is transferred to the admin budget. Working with administration to offer summer camp and programs within other city buildings. </a:t>
            </a:r>
          </a:p>
          <a:p>
            <a:pPr>
              <a:buFont typeface="Wingdings" panose="05000000000000000000" pitchFamily="2" charset="2"/>
              <a:buChar char="Ø"/>
            </a:pPr>
            <a:r>
              <a:rPr lang="en-US" sz="1600" dirty="0"/>
              <a:t>2529 Special Needs and Recreation- reduced overtime from the previous year </a:t>
            </a:r>
          </a:p>
          <a:p>
            <a:pPr>
              <a:buFont typeface="Wingdings" panose="05000000000000000000" pitchFamily="2" charset="2"/>
              <a:buChar char="Ø"/>
            </a:pPr>
            <a:r>
              <a:rPr lang="en-US" sz="1600" dirty="0"/>
              <a:t>2534 Camps Fee Supported- Uniform $11,400 line item was moved to ops admin.</a:t>
            </a:r>
          </a:p>
        </p:txBody>
      </p:sp>
      <p:sp>
        <p:nvSpPr>
          <p:cNvPr id="4" name="Slide Number Placeholder 3">
            <a:extLst>
              <a:ext uri="{FF2B5EF4-FFF2-40B4-BE49-F238E27FC236}">
                <a16:creationId xmlns:a16="http://schemas.microsoft.com/office/drawing/2014/main" id="{FAAA153C-2967-13C3-28C3-6115AC8CA085}"/>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2FDC3A4-3ECB-4CC5-8031-F712224A9F4A}" type="slidenum">
              <a:rPr kumimoji="0" lang="en-US" altLang="en-US" sz="1200" b="0" i="0" u="none" strike="noStrike" kern="1200" cap="none" spc="0" normalizeH="0" baseline="0" noProof="0" smtClean="0">
                <a:ln>
                  <a:noFill/>
                </a:ln>
                <a:solidFill>
                  <a:prstClr val="black"/>
                </a:solidFill>
                <a:effectLst/>
                <a:uLnTx/>
                <a:uFillTx/>
                <a:latin typeface="Calibri (Body)"/>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Calibri (Body)"/>
              <a:ea typeface="+mn-ea"/>
              <a:cs typeface="+mn-cs"/>
            </a:endParaRPr>
          </a:p>
        </p:txBody>
      </p:sp>
    </p:spTree>
    <p:extLst>
      <p:ext uri="{BB962C8B-B14F-4D97-AF65-F5344CB8AC3E}">
        <p14:creationId xmlns:p14="http://schemas.microsoft.com/office/powerpoint/2010/main" val="4149317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0B860-5B1D-ABDF-45BF-BA5C1D63E555}"/>
              </a:ext>
            </a:extLst>
          </p:cNvPr>
          <p:cNvSpPr>
            <a:spLocks noGrp="1"/>
          </p:cNvSpPr>
          <p:nvPr>
            <p:ph type="title"/>
          </p:nvPr>
        </p:nvSpPr>
        <p:spPr/>
        <p:txBody>
          <a:bodyPr>
            <a:normAutofit fontScale="90000"/>
          </a:bodyPr>
          <a:lstStyle/>
          <a:p>
            <a:r>
              <a:rPr lang="en-US" sz="4400" b="1" i="1">
                <a:solidFill>
                  <a:srgbClr val="FFFFFF"/>
                </a:solidFill>
              </a:rPr>
              <a:t>Reduced Budget Adjustments Across </a:t>
            </a:r>
            <a:r>
              <a:rPr lang="en-US">
                <a:solidFill>
                  <a:srgbClr val="FFFFFF"/>
                </a:solidFill>
              </a:rPr>
              <a:t>A</a:t>
            </a:r>
            <a:r>
              <a:rPr lang="en-US" sz="4400" b="1" i="1">
                <a:solidFill>
                  <a:srgbClr val="FFFFFF"/>
                </a:solidFill>
              </a:rPr>
              <a:t>ll Budget Programs </a:t>
            </a:r>
            <a:endParaRPr lang="en-US"/>
          </a:p>
        </p:txBody>
      </p:sp>
      <p:sp>
        <p:nvSpPr>
          <p:cNvPr id="3" name="Content Placeholder 2">
            <a:extLst>
              <a:ext uri="{FF2B5EF4-FFF2-40B4-BE49-F238E27FC236}">
                <a16:creationId xmlns:a16="http://schemas.microsoft.com/office/drawing/2014/main" id="{9A20AA56-2B97-0C3F-5180-6E660225FCD9}"/>
              </a:ext>
            </a:extLst>
          </p:cNvPr>
          <p:cNvSpPr>
            <a:spLocks noGrp="1"/>
          </p:cNvSpPr>
          <p:nvPr>
            <p:ph idx="1"/>
          </p:nvPr>
        </p:nvSpPr>
        <p:spPr/>
        <p:txBody>
          <a:bodyPr vert="horz" lIns="91440" tIns="45720" rIns="91440" bIns="45720" rtlCol="0" anchor="t">
            <a:normAutofit fontScale="92500"/>
          </a:bodyPr>
          <a:lstStyle/>
          <a:p>
            <a:r>
              <a:rPr lang="en-US" b="1" dirty="0"/>
              <a:t>Parks Maintenance </a:t>
            </a:r>
            <a:r>
              <a:rPr lang="en-US" dirty="0"/>
              <a:t>- A reduced budget would prevent us from continuing to upkeep and maintain 25 facilities within the parks, 92 lawns and medians, 58 park properties, 3 major beaches, and 80 sports fields/game courts, to which we provide a clean, safe, and sanitary environment for the City's residents and visitors. </a:t>
            </a:r>
            <a:endParaRPr lang="en-US"/>
          </a:p>
          <a:p>
            <a:pPr marL="0" indent="0">
              <a:buNone/>
            </a:pPr>
            <a:endParaRPr lang="en-US"/>
          </a:p>
          <a:p>
            <a:pPr>
              <a:buFont typeface="Wingdings" panose="05000000000000000000" pitchFamily="2" charset="2"/>
              <a:buChar char="Ø"/>
            </a:pPr>
            <a:r>
              <a:rPr lang="en-US" b="1" dirty="0"/>
              <a:t>Forestry </a:t>
            </a:r>
            <a:r>
              <a:rPr lang="en-US" dirty="0"/>
              <a:t>- A reduced budget will affect our operation, which covers 330 miles of roadway, and be able to efficiently act upon removals and citizen requests, which responds to all tree hazards and or emergencies.</a:t>
            </a:r>
            <a:endParaRPr lang="en-US" dirty="0">
              <a:cs typeface="Calibri"/>
            </a:endParaRPr>
          </a:p>
          <a:p>
            <a:pPr marL="0" indent="0">
              <a:buNone/>
            </a:pPr>
            <a:endParaRPr lang="en-US"/>
          </a:p>
          <a:p>
            <a:r>
              <a:rPr lang="en-US" b="1" dirty="0"/>
              <a:t>Marinas </a:t>
            </a:r>
            <a:r>
              <a:rPr lang="en-US" dirty="0"/>
              <a:t>- A reduced budget will eliminate the upkeep and maintenance of our (2) public marinas and (2) boat ramps. </a:t>
            </a:r>
            <a:endParaRPr lang="en-US" dirty="0">
              <a:cs typeface="Calibri"/>
            </a:endParaRPr>
          </a:p>
          <a:p>
            <a:pPr marL="0" indent="0">
              <a:buNone/>
            </a:pPr>
            <a:endParaRPr lang="en-US"/>
          </a:p>
          <a:p>
            <a:r>
              <a:rPr lang="en-US" b="1" dirty="0"/>
              <a:t>Recreation Services </a:t>
            </a:r>
            <a:r>
              <a:rPr lang="en-US" dirty="0"/>
              <a:t>- A reduced budget would take away the ability of general administrative support to all leisure programs, long and short-range planning and eliminate youth and adult recreation sports, programs, and camps. </a:t>
            </a:r>
            <a:endParaRPr lang="en-US" dirty="0">
              <a:cs typeface="Calibri"/>
            </a:endParaRPr>
          </a:p>
        </p:txBody>
      </p:sp>
      <p:sp>
        <p:nvSpPr>
          <p:cNvPr id="4" name="Slide Number Placeholder 3">
            <a:extLst>
              <a:ext uri="{FF2B5EF4-FFF2-40B4-BE49-F238E27FC236}">
                <a16:creationId xmlns:a16="http://schemas.microsoft.com/office/drawing/2014/main" id="{2F077697-8DD4-9311-FB95-4671A60C061A}"/>
              </a:ext>
            </a:extLst>
          </p:cNvPr>
          <p:cNvSpPr>
            <a:spLocks noGrp="1"/>
          </p:cNvSpPr>
          <p:nvPr>
            <p:ph type="sldNum" sz="quarter" idx="12"/>
          </p:nvPr>
        </p:nvSpPr>
        <p:spPr/>
        <p:txBody>
          <a:bodyPr/>
          <a:lstStyle/>
          <a:p>
            <a:fld id="{72FDC3A4-3ECB-4CC5-8031-F712224A9F4A}" type="slidenum">
              <a:rPr lang="en-US" altLang="en-US" smtClean="0"/>
              <a:pPr/>
              <a:t>5</a:t>
            </a:fld>
            <a:endParaRPr lang="en-US" altLang="en-US"/>
          </a:p>
        </p:txBody>
      </p:sp>
    </p:spTree>
    <p:extLst>
      <p:ext uri="{BB962C8B-B14F-4D97-AF65-F5344CB8AC3E}">
        <p14:creationId xmlns:p14="http://schemas.microsoft.com/office/powerpoint/2010/main" val="3928143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54F09-9A34-B583-8152-07CF7B65C6C1}"/>
              </a:ext>
            </a:extLst>
          </p:cNvPr>
          <p:cNvSpPr>
            <a:spLocks noGrp="1"/>
          </p:cNvSpPr>
          <p:nvPr>
            <p:ph type="title"/>
          </p:nvPr>
        </p:nvSpPr>
        <p:spPr/>
        <p:txBody>
          <a:bodyPr>
            <a:normAutofit/>
          </a:bodyPr>
          <a:lstStyle/>
          <a:p>
            <a:r>
              <a:rPr lang="en-US" sz="4400" i="1">
                <a:solidFill>
                  <a:srgbClr val="FFFFFF"/>
                </a:solidFill>
              </a:rPr>
              <a:t>Expanded Services/Programs </a:t>
            </a:r>
            <a:endParaRPr lang="en-US"/>
          </a:p>
        </p:txBody>
      </p:sp>
      <p:sp>
        <p:nvSpPr>
          <p:cNvPr id="3" name="Content Placeholder 2">
            <a:extLst>
              <a:ext uri="{FF2B5EF4-FFF2-40B4-BE49-F238E27FC236}">
                <a16:creationId xmlns:a16="http://schemas.microsoft.com/office/drawing/2014/main" id="{A648E4C2-CBD7-5CA6-C938-D51077E5F45C}"/>
              </a:ext>
            </a:extLst>
          </p:cNvPr>
          <p:cNvSpPr>
            <a:spLocks noGrp="1"/>
          </p:cNvSpPr>
          <p:nvPr>
            <p:ph idx="1"/>
          </p:nvPr>
        </p:nvSpPr>
        <p:spPr/>
        <p:txBody>
          <a:bodyPr vert="horz" lIns="91440" tIns="45720" rIns="91440" bIns="45720" rtlCol="0" anchor="t">
            <a:normAutofit/>
          </a:bodyPr>
          <a:lstStyle/>
          <a:p>
            <a:r>
              <a:rPr lang="en-US" sz="1600" dirty="0"/>
              <a:t>Beach &amp; Park Enforcement- Increase of $210,050 within Budget that includes additional (1) full-time Park police officer and Seasonal employees to assist with Park patrolling and assisting with of quality life issues citywide. This program is designed for creating a safe, fun and enriching park- going experience and to monitor park use for active and passive gatherings.  </a:t>
            </a:r>
          </a:p>
          <a:p>
            <a:endParaRPr lang="en-US" sz="1600" dirty="0">
              <a:cs typeface="Calibri"/>
            </a:endParaRPr>
          </a:p>
          <a:p>
            <a:r>
              <a:rPr lang="en-US" sz="1600" dirty="0">
                <a:cs typeface="Calibri"/>
              </a:rPr>
              <a:t>Focuses on enforcing park rules and regulations </a:t>
            </a:r>
          </a:p>
          <a:p>
            <a:r>
              <a:rPr lang="en-US" sz="1600" dirty="0">
                <a:cs typeface="Calibri"/>
              </a:rPr>
              <a:t>Monitoring of gatherings, special events, athletic permits within City parks. </a:t>
            </a:r>
          </a:p>
          <a:p>
            <a:r>
              <a:rPr lang="en-US" sz="1600" dirty="0">
                <a:cs typeface="Calibri"/>
              </a:rPr>
              <a:t>Providing informational services to visitors and programs </a:t>
            </a:r>
          </a:p>
          <a:p>
            <a:r>
              <a:rPr lang="en-US" sz="1600" dirty="0">
                <a:cs typeface="Calibri"/>
              </a:rPr>
              <a:t>Emergency Response Resource </a:t>
            </a:r>
          </a:p>
          <a:p>
            <a:r>
              <a:rPr lang="en-US" sz="1600" dirty="0">
                <a:cs typeface="Calibri"/>
              </a:rPr>
              <a:t>Oversight of Facilities, grounds, trails and other recreational areas </a:t>
            </a:r>
          </a:p>
          <a:p>
            <a:endParaRPr lang="en-US" sz="1600" dirty="0">
              <a:highlight>
                <a:srgbClr val="FFFF00"/>
              </a:highlight>
              <a:cs typeface="Calibri"/>
            </a:endParaRPr>
          </a:p>
        </p:txBody>
      </p:sp>
      <p:sp>
        <p:nvSpPr>
          <p:cNvPr id="4" name="Slide Number Placeholder 3">
            <a:extLst>
              <a:ext uri="{FF2B5EF4-FFF2-40B4-BE49-F238E27FC236}">
                <a16:creationId xmlns:a16="http://schemas.microsoft.com/office/drawing/2014/main" id="{E5251946-E232-CB25-D544-6ECBB12DC87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2FDC3A4-3ECB-4CC5-8031-F712224A9F4A}" type="slidenum">
              <a:rPr kumimoji="0" lang="en-US" altLang="en-US" sz="1200" b="0" i="0" u="none" strike="noStrike" kern="1200" cap="none" spc="0" normalizeH="0" baseline="0" noProof="0" smtClean="0">
                <a:ln>
                  <a:noFill/>
                </a:ln>
                <a:solidFill>
                  <a:prstClr val="black"/>
                </a:solidFill>
                <a:effectLst/>
                <a:uLnTx/>
                <a:uFillTx/>
                <a:latin typeface="Calibri (Body)"/>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Calibri (Body)"/>
              <a:ea typeface="+mn-ea"/>
              <a:cs typeface="+mn-cs"/>
            </a:endParaRPr>
          </a:p>
        </p:txBody>
      </p:sp>
    </p:spTree>
    <p:extLst>
      <p:ext uri="{BB962C8B-B14F-4D97-AF65-F5344CB8AC3E}">
        <p14:creationId xmlns:p14="http://schemas.microsoft.com/office/powerpoint/2010/main" val="328364299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BRANCHTO" val="0"/>
</p:tagLst>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E555614D76B9C4286204A7000F8CC80" ma:contentTypeVersion="13" ma:contentTypeDescription="Create a new document." ma:contentTypeScope="" ma:versionID="c8531f71e61dcc45e2e9ea0173de1c34">
  <xsd:schema xmlns:xsd="http://www.w3.org/2001/XMLSchema" xmlns:xs="http://www.w3.org/2001/XMLSchema" xmlns:p="http://schemas.microsoft.com/office/2006/metadata/properties" xmlns:ns3="01dcf48b-16d9-448b-895f-5499619b161f" xmlns:ns4="f748ba4b-3622-44dd-a8e6-f76a2f1c939c" targetNamespace="http://schemas.microsoft.com/office/2006/metadata/properties" ma:root="true" ma:fieldsID="b416723ea90e07fb9c70469b86d48252" ns3:_="" ns4:_="">
    <xsd:import namespace="01dcf48b-16d9-448b-895f-5499619b161f"/>
    <xsd:import namespace="f748ba4b-3622-44dd-a8e6-f76a2f1c939c"/>
    <xsd:element name="properties">
      <xsd:complexType>
        <xsd:sequence>
          <xsd:element name="documentManagement">
            <xsd:complexType>
              <xsd:all>
                <xsd:element ref="ns3:_activity"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ObjectDetectorVersions" minOccurs="0"/>
                <xsd:element ref="ns3:MediaServiceSearchPropertie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dcf48b-16d9-448b-895f-5499619b161f" elementFormDefault="qualified">
    <xsd:import namespace="http://schemas.microsoft.com/office/2006/documentManagement/types"/>
    <xsd:import namespace="http://schemas.microsoft.com/office/infopath/2007/PartnerControls"/>
    <xsd:element name="_activity" ma:index="8" nillable="true" ma:displayName="_activity" ma:hidden="true" ma:internalName="_activity">
      <xsd:simpleType>
        <xsd:restriction base="dms:Note"/>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748ba4b-3622-44dd-a8e6-f76a2f1c939c"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01dcf48b-16d9-448b-895f-5499619b161f" xsi:nil="true"/>
  </documentManagement>
</p:properties>
</file>

<file path=customXml/itemProps1.xml><?xml version="1.0" encoding="utf-8"?>
<ds:datastoreItem xmlns:ds="http://schemas.openxmlformats.org/officeDocument/2006/customXml" ds:itemID="{5DA71327-AE82-4358-B24D-9EFE5D08D6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dcf48b-16d9-448b-895f-5499619b161f"/>
    <ds:schemaRef ds:uri="f748ba4b-3622-44dd-a8e6-f76a2f1c9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884BE81-510F-4BBC-8BFC-0344402B370D}">
  <ds:schemaRefs>
    <ds:schemaRef ds:uri="http://schemas.microsoft.com/sharepoint/v3/contenttype/forms"/>
  </ds:schemaRefs>
</ds:datastoreItem>
</file>

<file path=customXml/itemProps3.xml><?xml version="1.0" encoding="utf-8"?>
<ds:datastoreItem xmlns:ds="http://schemas.openxmlformats.org/officeDocument/2006/customXml" ds:itemID="{B1005001-E288-40DC-8C79-D77ED8711194}">
  <ds:schemaRefs>
    <ds:schemaRef ds:uri="http://purl.org/dc/dcmitype/"/>
    <ds:schemaRef ds:uri="http://schemas.microsoft.com/office/infopath/2007/PartnerControls"/>
    <ds:schemaRef ds:uri="http://purl.org/dc/elements/1.1/"/>
    <ds:schemaRef ds:uri="http://schemas.openxmlformats.org/package/2006/metadata/core-properties"/>
    <ds:schemaRef ds:uri="http://schemas.microsoft.com/office/2006/documentManagement/types"/>
    <ds:schemaRef ds:uri="http://www.w3.org/XML/1998/namespace"/>
    <ds:schemaRef ds:uri="http://schemas.microsoft.com/office/2006/metadata/properties"/>
    <ds:schemaRef ds:uri="f748ba4b-3622-44dd-a8e6-f76a2f1c939c"/>
    <ds:schemaRef ds:uri="01dcf48b-16d9-448b-895f-5499619b161f"/>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22012</TotalTime>
  <Words>807</Words>
  <Application>Microsoft Office PowerPoint</Application>
  <PresentationFormat>On-screen Show (4:3)</PresentationFormat>
  <Paragraphs>65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Arial Black</vt:lpstr>
      <vt:lpstr>Calibri</vt:lpstr>
      <vt:lpstr>Calibri (Body)</vt:lpstr>
      <vt:lpstr>Calibri Light</vt:lpstr>
      <vt:lpstr>Wingdings</vt:lpstr>
      <vt:lpstr>1_Office Theme</vt:lpstr>
      <vt:lpstr>CITY OF STAMFORD Parks &amp; Recreation     Kevin Murray  Director of Parks &amp; Recreation  3/12/2024</vt:lpstr>
      <vt:lpstr>Staffing/Budget Updates </vt:lpstr>
      <vt:lpstr>Staffing/Budget Updates</vt:lpstr>
      <vt:lpstr>Staffing/Budget Updates </vt:lpstr>
      <vt:lpstr>Reduced Budget Adjustments Across All Budget Programs </vt:lpstr>
      <vt:lpstr>Expanded Services/Programs </vt:lpstr>
    </vt:vector>
  </TitlesOfParts>
  <Company>City of Stamford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2014-15 Highlights    FY 2015-16 Outlook</dc:title>
  <dc:creator>Dr. Elda Sinani</dc:creator>
  <cp:lastModifiedBy>Murray, Kevin</cp:lastModifiedBy>
  <cp:revision>105</cp:revision>
  <cp:lastPrinted>2018-02-23T19:05:57Z</cp:lastPrinted>
  <dcterms:created xsi:type="dcterms:W3CDTF">2015-07-08T22:36:06Z</dcterms:created>
  <dcterms:modified xsi:type="dcterms:W3CDTF">2024-03-11T18:12:00Z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TC060891601033</vt:lpwstr>
  </property>
  <property fmtid="{D5CDD505-2E9C-101B-9397-08002B2CF9AE}" pid="3" name="ContentTypeId">
    <vt:lpwstr>0x010100CE555614D76B9C4286204A7000F8CC80</vt:lpwstr>
  </property>
</Properties>
</file>